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459" r:id="rId2"/>
    <p:sldId id="449" r:id="rId3"/>
    <p:sldId id="460" r:id="rId4"/>
    <p:sldId id="456" r:id="rId5"/>
    <p:sldId id="458" r:id="rId6"/>
    <p:sldId id="450" r:id="rId7"/>
    <p:sldId id="454" r:id="rId8"/>
    <p:sldId id="433" r:id="rId9"/>
    <p:sldId id="447" r:id="rId10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Whitney Bold" pitchFamily="50" charset="0"/>
      <p:regular r:id="rId17"/>
      <p:italic r:id="rId18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6E"/>
    <a:srgbClr val="F5FAFE"/>
    <a:srgbClr val="E2F4FD"/>
    <a:srgbClr val="C7EAFB"/>
    <a:srgbClr val="4F81BD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78143" autoAdjust="0"/>
  </p:normalViewPr>
  <p:slideViewPr>
    <p:cSldViewPr>
      <p:cViewPr varScale="1">
        <p:scale>
          <a:sx n="89" d="100"/>
          <a:sy n="89" d="100"/>
        </p:scale>
        <p:origin x="18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76363" cy="511731"/>
          </a:xfrm>
          <a:prstGeom prst="rect">
            <a:avLst/>
          </a:prstGeom>
        </p:spPr>
        <p:txBody>
          <a:bodyPr vert="horz" lIns="99330" tIns="49665" rIns="99330" bIns="49665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4021300" y="4"/>
            <a:ext cx="3076363" cy="511731"/>
          </a:xfrm>
          <a:prstGeom prst="rect">
            <a:avLst/>
          </a:prstGeom>
        </p:spPr>
        <p:txBody>
          <a:bodyPr vert="horz" lIns="99330" tIns="49665" rIns="99330" bIns="49665" rtlCol="0"/>
          <a:lstStyle>
            <a:lvl1pPr algn="r">
              <a:defRPr sz="1200"/>
            </a:lvl1pPr>
          </a:lstStyle>
          <a:p>
            <a:fld id="{93F4A137-6CDC-40D6-B142-C99877333EDA}" type="datetimeFigureOut">
              <a:rPr lang="da-DK" smtClean="0"/>
              <a:pPr/>
              <a:t>09-01-2018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6" y="9721112"/>
            <a:ext cx="3076363" cy="511731"/>
          </a:xfrm>
          <a:prstGeom prst="rect">
            <a:avLst/>
          </a:prstGeom>
        </p:spPr>
        <p:txBody>
          <a:bodyPr vert="horz" lIns="99330" tIns="49665" rIns="99330" bIns="49665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4021300" y="9721112"/>
            <a:ext cx="3076363" cy="511731"/>
          </a:xfrm>
          <a:prstGeom prst="rect">
            <a:avLst/>
          </a:prstGeom>
        </p:spPr>
        <p:txBody>
          <a:bodyPr vert="horz" lIns="99330" tIns="49665" rIns="99330" bIns="49665" rtlCol="0" anchor="b"/>
          <a:lstStyle>
            <a:lvl1pPr algn="r">
              <a:defRPr sz="1200"/>
            </a:lvl1pPr>
          </a:lstStyle>
          <a:p>
            <a:fld id="{5DA2EEFE-4837-4C8F-A2C1-65C00502CDF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208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0509" y="0"/>
            <a:ext cx="3077137" cy="512304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r">
              <a:defRPr sz="1200"/>
            </a:lvl1pPr>
          </a:lstStyle>
          <a:p>
            <a:fld id="{912AD171-EE85-46B2-9CB2-D9F6BC01A768}" type="datetimeFigureOut">
              <a:rPr lang="da-DK" smtClean="0"/>
              <a:pPr/>
              <a:t>09-01-2018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5" tIns="47372" rIns="94745" bIns="47372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9602" y="4861158"/>
            <a:ext cx="5680103" cy="4605821"/>
          </a:xfrm>
          <a:prstGeom prst="rect">
            <a:avLst/>
          </a:prstGeom>
        </p:spPr>
        <p:txBody>
          <a:bodyPr vert="horz" lIns="94745" tIns="47372" rIns="94745" bIns="47372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720676"/>
            <a:ext cx="3077137" cy="512303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4020509" y="9720676"/>
            <a:ext cx="3077137" cy="512303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r">
              <a:defRPr sz="1200"/>
            </a:lvl1pPr>
          </a:lstStyle>
          <a:p>
            <a:fld id="{F4277138-0296-49C4-A22F-8137BE2AD3A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503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7138-0296-49C4-A22F-8137BE2AD3A8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2075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7138-0296-49C4-A22F-8137BE2AD3A8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816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2016: Ud af 1,2 mia. kr. kommer de 860 mio. kr. altså tilbage automatisk. Det er 70 pct.</a:t>
            </a:r>
          </a:p>
          <a:p>
            <a:r>
              <a:rPr lang="da-DK" dirty="0"/>
              <a:t>Varig: Ud af knap 1 mia. kr. kommer 800</a:t>
            </a:r>
            <a:r>
              <a:rPr lang="da-DK" baseline="0" dirty="0"/>
              <a:t> mio. kr. tilbage. Det er 80 pct.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7138-0296-49C4-A22F-8137BE2AD3A8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9416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Anm</a:t>
            </a:r>
            <a:r>
              <a:rPr lang="da-DK" dirty="0"/>
              <a:t>.: Estimeret </a:t>
            </a:r>
            <a:r>
              <a:rPr lang="da-DK" dirty="0" err="1"/>
              <a:t>pba</a:t>
            </a:r>
            <a:r>
              <a:rPr lang="da-DK" dirty="0"/>
              <a:t>. 380.000 personer i alderen 25-40 år i 2014. Beskæftigelsesfrekvensen målt vha. RAS i nov. 2014 mellem 0 og 1. Den stiplede linje viser effekten for 25-28-årige estimerede vha. at medtage karakterer i modellen. Effekten er kørt ud på alle aldersgrupper. Kilde: AE </a:t>
            </a:r>
            <a:r>
              <a:rPr lang="da-DK" dirty="0" err="1"/>
              <a:t>pba</a:t>
            </a:r>
            <a:r>
              <a:rPr lang="da-DK" dirty="0"/>
              <a:t>. Danmarks Statistik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7138-0296-49C4-A22F-8137BE2AD3A8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790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921" indent="-236921">
              <a:buFont typeface="+mj-lt"/>
              <a:buAutoNum type="arabicPeriod"/>
            </a:pPr>
            <a:r>
              <a:rPr lang="da-DK" dirty="0"/>
              <a:t>Den vigtigste effekt er den produktivitetseffekt, der følger af, at man kommer hurtigere og/eller billigere frem. Produktivitetseffekten kan direkte vurderes på baggrund af de sparede omkostninger til transport og rejser for erhverv opgjort ved TERESA-modellen, der i dag anvendes i de samfundsøkonomiske analyser. </a:t>
            </a:r>
          </a:p>
          <a:p>
            <a:pPr marL="236921" indent="-236921">
              <a:buFont typeface="+mj-lt"/>
              <a:buAutoNum type="arabicPeriod"/>
            </a:pPr>
            <a:r>
              <a:rPr lang="da-DK" dirty="0"/>
              <a:t>Der vil være et helt eller delvist gennemslag fra erhvervslivets sparede transport og rejseomkostninger (produktivitetseffekten) til en forøgelse af den gennemsnitlige realløn. I kapitlet præsenteres en metode til at beregne dette gennemslag med afsæt i regneprincipper tidligere anvendt af Finansministeriet. </a:t>
            </a:r>
          </a:p>
          <a:p>
            <a:pPr marL="236921" indent="-236921">
              <a:buFont typeface="+mj-lt"/>
              <a:buAutoNum type="arabicPeriod"/>
            </a:pPr>
            <a:r>
              <a:rPr lang="da-DK" dirty="0"/>
              <a:t>Der er også en mere direkte arbejdsudbudseffekt i kraft af, at en del af den sparede rejsetid for pendlere kan forventes at blive omsat til øget arbejdstid. Den sparede rejsetid findes opgjort i timer og fordelt på blandt andet rejser mellem bolig og arbejde. Dermed er det nødvendige udgangspunkt for at vurdere denne effekt også tilgængelig i </a:t>
            </a:r>
            <a:r>
              <a:rPr lang="da-DK" dirty="0" err="1"/>
              <a:t>TERESAmodellen</a:t>
            </a:r>
            <a:endParaRPr lang="da-DK" dirty="0"/>
          </a:p>
          <a:p>
            <a:pPr marL="236921" indent="-236921">
              <a:buFont typeface="+mj-lt"/>
              <a:buAutoNum type="arabicPeriod"/>
            </a:pPr>
            <a:r>
              <a:rPr lang="da-DK" dirty="0"/>
              <a:t>Det øgede arbejdsudbud som følge af de to ovenfor nævnte effekter fører til et yderligere løft af BNP udover produktivitetseffekten. </a:t>
            </a:r>
          </a:p>
          <a:p>
            <a:pPr marL="236921" indent="-236921">
              <a:buFont typeface="+mj-lt"/>
              <a:buAutoNum type="arabicPeriod"/>
            </a:pPr>
            <a:r>
              <a:rPr lang="da-DK" dirty="0"/>
              <a:t>Sidst men ikke mindst kan den årlige nettopåvirkning af de offentlige finanser opgøres. Den umiddelbare og mekaniske påvirkning af de offentlige finanser findes opgjort i TERESA-modellen, og på baggrund af det øgede arbejdsudbud kan der beregnes et yderligere positivt bidrag til de offentlige finanser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7138-0296-49C4-A22F-8137BE2AD3A8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145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 titel blå">
    <p:bg>
      <p:bgPr>
        <a:solidFill>
          <a:srgbClr val="C7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itel 14"/>
          <p:cNvSpPr>
            <a:spLocks noGrp="1"/>
          </p:cNvSpPr>
          <p:nvPr>
            <p:ph type="title"/>
          </p:nvPr>
        </p:nvSpPr>
        <p:spPr>
          <a:xfrm>
            <a:off x="827584" y="1916832"/>
            <a:ext cx="76328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43508" y="3429000"/>
            <a:ext cx="8856984" cy="2160240"/>
          </a:xfrm>
          <a:prstGeom prst="rect">
            <a:avLst/>
          </a:prstGeom>
        </p:spPr>
        <p:txBody>
          <a:bodyPr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baseline="0">
                <a:solidFill>
                  <a:srgbClr val="00456E"/>
                </a:solidFill>
              </a:defRPr>
            </a:lvl1pPr>
          </a:lstStyle>
          <a:p>
            <a:pPr lvl="0"/>
            <a:r>
              <a:rPr lang="da-DK" dirty="0"/>
              <a:t>Dato og sted – titel/kontakt 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sp>
        <p:nvSpPr>
          <p:cNvPr id="5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2" y="5877272"/>
            <a:ext cx="8856984" cy="648072"/>
          </a:xfrm>
          <a:prstGeom prst="rect">
            <a:avLst/>
          </a:prstGeom>
        </p:spPr>
        <p:txBody>
          <a:bodyPr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baseline="0">
                <a:solidFill>
                  <a:srgbClr val="00456E"/>
                </a:solidFill>
              </a:defRPr>
            </a:lvl1pPr>
          </a:lstStyle>
          <a:p>
            <a:pPr lvl="0"/>
            <a:r>
              <a:rPr lang="da-DK" dirty="0"/>
              <a:t>Følg os på </a:t>
            </a:r>
            <a:r>
              <a:rPr lang="da-DK" dirty="0" err="1"/>
              <a:t>Facebook</a:t>
            </a:r>
            <a:endParaRPr lang="da-DK" dirty="0"/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 standarddias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titel 14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 titel rød">
    <p:bg>
      <p:bgPr>
        <a:solidFill>
          <a:srgbClr val="C7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4"/>
          <p:cNvSpPr>
            <a:spLocks noGrp="1"/>
          </p:cNvSpPr>
          <p:nvPr>
            <p:ph type="title"/>
          </p:nvPr>
        </p:nvSpPr>
        <p:spPr>
          <a:xfrm>
            <a:off x="827584" y="1916832"/>
            <a:ext cx="76328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8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43508" y="3429000"/>
            <a:ext cx="8856984" cy="2160240"/>
          </a:xfrm>
          <a:prstGeom prst="rect">
            <a:avLst/>
          </a:prstGeom>
        </p:spPr>
        <p:txBody>
          <a:bodyPr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baseline="0">
                <a:solidFill>
                  <a:srgbClr val="00456E"/>
                </a:solidFill>
              </a:defRPr>
            </a:lvl1pPr>
          </a:lstStyle>
          <a:p>
            <a:pPr lvl="0"/>
            <a:r>
              <a:rPr lang="da-DK" dirty="0"/>
              <a:t>Dato og sted – titel/kontakt 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sp>
        <p:nvSpPr>
          <p:cNvPr id="2050" name="ColorBar"/>
          <p:cNvSpPr>
            <a:spLocks noChangeArrowheads="1"/>
          </p:cNvSpPr>
          <p:nvPr userDrawn="1"/>
        </p:nvSpPr>
        <p:spPr bwMode="auto">
          <a:xfrm>
            <a:off x="0" y="0"/>
            <a:ext cx="396000" cy="6858000"/>
          </a:xfrm>
          <a:prstGeom prst="rect">
            <a:avLst/>
          </a:prstGeom>
          <a:solidFill>
            <a:srgbClr val="A0212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2" y="5877272"/>
            <a:ext cx="8856984" cy="648072"/>
          </a:xfrm>
          <a:prstGeom prst="rect">
            <a:avLst/>
          </a:prstGeom>
        </p:spPr>
        <p:txBody>
          <a:bodyPr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baseline="0">
                <a:solidFill>
                  <a:srgbClr val="00456E"/>
                </a:solidFill>
              </a:defRPr>
            </a:lvl1pPr>
          </a:lstStyle>
          <a:p>
            <a:pPr lvl="0"/>
            <a:r>
              <a:rPr lang="da-DK" dirty="0"/>
              <a:t>Følg os på </a:t>
            </a:r>
            <a:r>
              <a:rPr lang="da-DK" dirty="0" err="1"/>
              <a:t>Facebook</a:t>
            </a:r>
            <a:endParaRPr lang="da-DK" dirty="0"/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 standard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titel 14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ColorBar"/>
          <p:cNvSpPr>
            <a:spLocks noChangeArrowheads="1"/>
          </p:cNvSpPr>
          <p:nvPr userDrawn="1"/>
        </p:nvSpPr>
        <p:spPr bwMode="auto">
          <a:xfrm>
            <a:off x="0" y="0"/>
            <a:ext cx="396000" cy="6858000"/>
          </a:xfrm>
          <a:prstGeom prst="rect">
            <a:avLst/>
          </a:prstGeom>
          <a:solidFill>
            <a:srgbClr val="A0212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 titel engelsk">
    <p:bg>
      <p:bgPr>
        <a:solidFill>
          <a:srgbClr val="C7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itel 14"/>
          <p:cNvSpPr>
            <a:spLocks noGrp="1"/>
          </p:cNvSpPr>
          <p:nvPr>
            <p:ph type="title"/>
          </p:nvPr>
        </p:nvSpPr>
        <p:spPr>
          <a:xfrm>
            <a:off x="827584" y="1916832"/>
            <a:ext cx="76328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43508" y="3429000"/>
            <a:ext cx="8856984" cy="2089150"/>
          </a:xfrm>
          <a:prstGeom prst="rect">
            <a:avLst/>
          </a:prstGeom>
        </p:spPr>
        <p:txBody>
          <a:bodyPr/>
          <a:lstStyle>
            <a:lvl1pPr algn="ctr">
              <a:buNone/>
              <a:defRPr sz="1800" b="1" baseline="0">
                <a:solidFill>
                  <a:srgbClr val="00456E"/>
                </a:solidFill>
              </a:defRPr>
            </a:lvl1pPr>
          </a:lstStyle>
          <a:p>
            <a:pPr lvl="0"/>
            <a:r>
              <a:rPr lang="da-DK" dirty="0"/>
              <a:t>Dato og sted – titel/kontakt</a:t>
            </a:r>
          </a:p>
        </p:txBody>
      </p:sp>
      <p:sp>
        <p:nvSpPr>
          <p:cNvPr id="4" name="Rektangel 3"/>
          <p:cNvSpPr/>
          <p:nvPr userDrawn="1"/>
        </p:nvSpPr>
        <p:spPr>
          <a:xfrm>
            <a:off x="539552" y="116632"/>
            <a:ext cx="4896544" cy="720080"/>
          </a:xfrm>
          <a:prstGeom prst="rect">
            <a:avLst/>
          </a:prstGeom>
          <a:solidFill>
            <a:srgbClr val="C7EAFB"/>
          </a:solidFill>
          <a:ln>
            <a:solidFill>
              <a:srgbClr val="C7EA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116632"/>
            <a:ext cx="3047708" cy="295200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331640" y="6165304"/>
            <a:ext cx="6552728" cy="692696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 descr="Dokument 1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051" r="4584" b="87799"/>
          <a:stretch>
            <a:fillRect/>
          </a:stretch>
        </p:blipFill>
        <p:spPr>
          <a:xfrm>
            <a:off x="890527" y="6471010"/>
            <a:ext cx="8253473" cy="385526"/>
          </a:xfrm>
          <a:prstGeom prst="rect">
            <a:avLst/>
          </a:prstGeom>
          <a:solidFill>
            <a:srgbClr val="C7EAFB"/>
          </a:solidFill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 standarddias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titel 14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Rektangel 3"/>
          <p:cNvSpPr/>
          <p:nvPr userDrawn="1"/>
        </p:nvSpPr>
        <p:spPr>
          <a:xfrm>
            <a:off x="467544" y="44624"/>
            <a:ext cx="4896544" cy="432048"/>
          </a:xfrm>
          <a:prstGeom prst="rect">
            <a:avLst/>
          </a:prstGeom>
          <a:solidFill>
            <a:srgbClr val="C7EAFB"/>
          </a:solidFill>
          <a:ln>
            <a:solidFill>
              <a:srgbClr val="C7EA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6180" y="116632"/>
            <a:ext cx="3047708" cy="29520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1331640" y="6165304"/>
            <a:ext cx="6552728" cy="692696"/>
          </a:xfrm>
          <a:prstGeom prst="rect">
            <a:avLst/>
          </a:prstGeom>
          <a:solidFill>
            <a:srgbClr val="F5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okument 1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051" b="87799"/>
          <a:stretch>
            <a:fillRect/>
          </a:stretch>
        </p:blipFill>
        <p:spPr>
          <a:xfrm>
            <a:off x="890527" y="6471010"/>
            <a:ext cx="8650025" cy="3855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E530-28E1-4959-AAC8-36125B7B9773}" type="datetimeFigureOut">
              <a:rPr lang="da-DK" smtClean="0"/>
              <a:t>09-01-2018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4172-9D59-44D0-9C5A-41157E37F0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205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A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8EC52-6C34-4CC2-82BE-33D421AC943F}" type="datetimeFigureOut">
              <a:rPr lang="da-DK" smtClean="0"/>
              <a:pPr/>
              <a:t>09-01-2018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25272-0C6C-4C27-968A-72D171D6156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26" name="ColorBar"/>
          <p:cNvSpPr>
            <a:spLocks noChangeArrowheads="1"/>
          </p:cNvSpPr>
          <p:nvPr/>
        </p:nvSpPr>
        <p:spPr bwMode="auto">
          <a:xfrm>
            <a:off x="0" y="0"/>
            <a:ext cx="323528" cy="6858000"/>
          </a:xfrm>
          <a:prstGeom prst="rect">
            <a:avLst/>
          </a:prstGeom>
          <a:solidFill>
            <a:srgbClr val="00456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1560" y="0"/>
            <a:ext cx="8532440" cy="548680"/>
          </a:xfrm>
          <a:prstGeom prst="rect">
            <a:avLst/>
          </a:prstGeom>
          <a:solidFill>
            <a:srgbClr val="C7EAF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1984" b="4649"/>
          <a:stretch>
            <a:fillRect/>
          </a:stretch>
        </p:blipFill>
        <p:spPr bwMode="auto">
          <a:xfrm>
            <a:off x="792088" y="6453336"/>
            <a:ext cx="8532440" cy="40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lorBar"/>
          <p:cNvSpPr>
            <a:spLocks noChangeArrowheads="1"/>
          </p:cNvSpPr>
          <p:nvPr/>
        </p:nvSpPr>
        <p:spPr bwMode="auto">
          <a:xfrm>
            <a:off x="0" y="0"/>
            <a:ext cx="395536" cy="6858000"/>
          </a:xfrm>
          <a:prstGeom prst="rect">
            <a:avLst/>
          </a:prstGeom>
          <a:solidFill>
            <a:srgbClr val="00456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95536" y="0"/>
            <a:ext cx="8532440" cy="548680"/>
          </a:xfrm>
          <a:prstGeom prst="rect">
            <a:avLst/>
          </a:prstGeom>
          <a:solidFill>
            <a:srgbClr val="C7EAF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2" name="Billede 11" descr="AE-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9552" y="116632"/>
            <a:ext cx="2952327" cy="29628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1984" b="4649"/>
          <a:stretch>
            <a:fillRect/>
          </a:stretch>
        </p:blipFill>
        <p:spPr bwMode="auto">
          <a:xfrm>
            <a:off x="792088" y="6453336"/>
            <a:ext cx="8532440" cy="40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72" r:id="rId4"/>
    <p:sldLayoutId id="2147483673" r:id="rId5"/>
    <p:sldLayoutId id="2147483674" r:id="rId6"/>
    <p:sldLayoutId id="214748367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rgbClr val="00456E"/>
          </a:solidFill>
          <a:latin typeface="Whitney Bold" pitchFamily="50" charset="0"/>
          <a:ea typeface="+mj-ea"/>
          <a:cs typeface="Whitney Bold" pitchFamily="50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Dynamiske effekter af skatter og offentlige udgifter</a:t>
            </a:r>
            <a:endParaRPr lang="da-DK" b="0" i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b="0" dirty="0"/>
              <a:t>Analysechef Jonas Schytz Juul</a:t>
            </a:r>
          </a:p>
          <a:p>
            <a:r>
              <a:rPr lang="da-DK" b="0" dirty="0"/>
              <a:t>jsj@ae.dk / @</a:t>
            </a:r>
            <a:r>
              <a:rPr lang="da-DK" b="0" dirty="0" err="1"/>
              <a:t>jonasschytzjuul</a:t>
            </a:r>
            <a:endParaRPr lang="da-DK" b="0" dirty="0"/>
          </a:p>
          <a:p>
            <a:endParaRPr lang="da-DK" dirty="0"/>
          </a:p>
          <a:p>
            <a:r>
              <a:rPr lang="da-DK" b="0" dirty="0"/>
              <a:t>12. januar 2018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287016" y="5373216"/>
            <a:ext cx="8856984" cy="1008112"/>
          </a:xfrm>
        </p:spPr>
        <p:txBody>
          <a:bodyPr/>
          <a:lstStyle/>
          <a:p>
            <a:r>
              <a:rPr lang="da-DK" dirty="0" err="1"/>
              <a:t>www.ae.dk</a:t>
            </a:r>
            <a:endParaRPr lang="da-DK" dirty="0"/>
          </a:p>
          <a:p>
            <a:r>
              <a:rPr lang="da-DK" dirty="0"/>
              <a:t>@</a:t>
            </a:r>
            <a:r>
              <a:rPr lang="da-DK" dirty="0" err="1"/>
              <a:t>tAEnketank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72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F747682-F95D-4298-8569-225A4454F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Tages usikkerheden på dynamiske effekter af skat seriøst?</a:t>
            </a:r>
          </a:p>
          <a:p>
            <a:endParaRPr lang="da-DK" dirty="0"/>
          </a:p>
          <a:p>
            <a:r>
              <a:rPr lang="da-DK" dirty="0"/>
              <a:t>Asymmetri når dynamiske effekter af offentlige udgifter konsekvent ikke medregnes</a:t>
            </a:r>
          </a:p>
          <a:p>
            <a:endParaRPr lang="da-DK" dirty="0"/>
          </a:p>
          <a:p>
            <a:r>
              <a:rPr lang="da-DK" dirty="0"/>
              <a:t>Eksempler på dynamiske effekter af uddannelse og infrastruktur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F63AD8A-CBAC-4C71-9A1E-A591AD52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Tre hovedbudskaber</a:t>
            </a:r>
          </a:p>
        </p:txBody>
      </p:sp>
    </p:spTree>
    <p:extLst>
      <p:ext uri="{BB962C8B-B14F-4D97-AF65-F5344CB8AC3E}">
        <p14:creationId xmlns:p14="http://schemas.microsoft.com/office/powerpoint/2010/main" val="255686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BB84C04E-1C07-48EF-B323-8AF70572D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Et studie fra 2001</a:t>
            </a:r>
          </a:p>
          <a:p>
            <a:r>
              <a:rPr lang="da-DK" dirty="0"/>
              <a:t>Data fra 1996 </a:t>
            </a:r>
          </a:p>
          <a:p>
            <a:r>
              <a:rPr lang="da-DK" dirty="0"/>
              <a:t>2.500 respondenter</a:t>
            </a:r>
          </a:p>
          <a:p>
            <a:endParaRPr lang="da-DK" dirty="0"/>
          </a:p>
          <a:p>
            <a:r>
              <a:rPr lang="da-DK" dirty="0"/>
              <a:t>Nyere studier er på skattepligtig indkomst og ikke arbejdsudbud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1C02E29-AF33-4DF5-AA8D-6B0CBD99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 for beregninger på skat</a:t>
            </a:r>
          </a:p>
        </p:txBody>
      </p:sp>
    </p:spTree>
    <p:extLst>
      <p:ext uri="{BB962C8B-B14F-4D97-AF65-F5344CB8AC3E}">
        <p14:creationId xmlns:p14="http://schemas.microsoft.com/office/powerpoint/2010/main" val="369929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/>
              <a:t>”</a:t>
            </a:r>
            <a:r>
              <a:rPr lang="da-DK" sz="2000" i="1" dirty="0"/>
              <a:t>Vurderinger af arbejdstidens følsomhed overfor ændringer i marginallønnen efter skat tager afsæt i et studie fra 2001, hvor der er anvendt data fra 1996. </a:t>
            </a:r>
            <a:r>
              <a:rPr lang="da-DK" sz="2000" b="1" i="1" dirty="0"/>
              <a:t>Der er ikke offentliggjort et tilsvarende studie på nyere danske data</a:t>
            </a:r>
            <a:r>
              <a:rPr lang="da-DK" sz="2000" dirty="0"/>
              <a:t>.” </a:t>
            </a:r>
          </a:p>
          <a:p>
            <a:pPr marL="400050" lvl="1" indent="0">
              <a:buNone/>
            </a:pPr>
            <a:r>
              <a:rPr lang="da-DK" sz="1600" b="1" dirty="0"/>
              <a:t>Finansministeriet, Finansudvalgets spørgsmål 179, marts 2016</a:t>
            </a:r>
          </a:p>
          <a:p>
            <a:endParaRPr lang="da-DK" dirty="0"/>
          </a:p>
          <a:p>
            <a:endParaRPr lang="da-DK" dirty="0"/>
          </a:p>
          <a:p>
            <a:r>
              <a:rPr lang="da-DK" sz="2000" dirty="0"/>
              <a:t>”</a:t>
            </a:r>
            <a:r>
              <a:rPr lang="da-DK" sz="2000" i="1" dirty="0"/>
              <a:t>Rapporten peger på, at der er uløste metodiske problemer og </a:t>
            </a:r>
            <a:r>
              <a:rPr lang="da-DK" sz="2000" b="1" i="1" dirty="0"/>
              <a:t>usikkerhed forbundet med måling af dynamiske effekter af skatteændringer</a:t>
            </a:r>
            <a:r>
              <a:rPr lang="da-DK" sz="2000" i="1" dirty="0"/>
              <a:t>. Det er Finansministeriet enig i.</a:t>
            </a:r>
            <a:r>
              <a:rPr lang="da-DK" sz="2000" dirty="0"/>
              <a:t>” </a:t>
            </a:r>
          </a:p>
          <a:p>
            <a:pPr marL="400050" lvl="1" indent="0">
              <a:buNone/>
            </a:pPr>
            <a:r>
              <a:rPr lang="da-DK" sz="1600" b="1" dirty="0"/>
              <a:t>Finansmisteriet, Finansudvalgets spørgsmål 379, juni 2016 </a:t>
            </a:r>
          </a:p>
          <a:p>
            <a:endParaRPr lang="da-DK" sz="2000" dirty="0"/>
          </a:p>
          <a:p>
            <a:pPr marL="0" indent="0">
              <a:buNone/>
            </a:pPr>
            <a:endParaRPr lang="da-DK" sz="1800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FM om baggrundsstudiet og usikkerhed</a:t>
            </a:r>
          </a:p>
        </p:txBody>
      </p:sp>
    </p:spTree>
    <p:extLst>
      <p:ext uri="{BB962C8B-B14F-4D97-AF65-F5344CB8AC3E}">
        <p14:creationId xmlns:p14="http://schemas.microsoft.com/office/powerpoint/2010/main" val="152977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langt tør man gå?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1878136"/>
            <a:ext cx="7812324" cy="371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8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664310" y="764704"/>
            <a:ext cx="8229600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rgbClr val="00456E"/>
                </a:solidFill>
                <a:latin typeface="Whitney Bold" pitchFamily="50" charset="0"/>
                <a:ea typeface="+mj-ea"/>
                <a:cs typeface="Whitney Bold" pitchFamily="50" charset="0"/>
              </a:defRPr>
            </a:lvl1pPr>
          </a:lstStyle>
          <a:p>
            <a:r>
              <a:rPr lang="da-DK" dirty="0"/>
              <a:t>Eksempel på asymmetri: </a:t>
            </a:r>
          </a:p>
          <a:p>
            <a:r>
              <a:rPr lang="da-DK" dirty="0"/>
              <a:t>Registreringsafgift vs. Vejdirektoratet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/>
          <a:srcRect t="15091" r="855" b="21554"/>
          <a:stretch/>
        </p:blipFill>
        <p:spPr>
          <a:xfrm>
            <a:off x="540981" y="1988840"/>
            <a:ext cx="8352929" cy="2232248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EE7CAC5-9E24-4750-B26B-BC883CBD7240}"/>
              </a:ext>
            </a:extLst>
          </p:cNvPr>
          <p:cNvSpPr/>
          <p:nvPr/>
        </p:nvSpPr>
        <p:spPr>
          <a:xfrm>
            <a:off x="1259632" y="4869160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b="1" dirty="0"/>
              <a:t>Finansmisteriet, Skatteudvalgets spørgsmål 254, feb. 2016</a:t>
            </a:r>
            <a:endParaRPr lang="da-DK" sz="16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A76A0A7-B7AE-417E-BF76-C44B82C39DD3}"/>
              </a:ext>
            </a:extLst>
          </p:cNvPr>
          <p:cNvSpPr/>
          <p:nvPr/>
        </p:nvSpPr>
        <p:spPr>
          <a:xfrm>
            <a:off x="7593235" y="3408809"/>
            <a:ext cx="1227237" cy="8122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228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96" y="2253938"/>
            <a:ext cx="8496944" cy="981972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96" y="3235910"/>
            <a:ext cx="8496944" cy="1118702"/>
          </a:xfrm>
          <a:prstGeom prst="rect">
            <a:avLst/>
          </a:prstGeom>
        </p:spPr>
      </p:pic>
      <p:sp>
        <p:nvSpPr>
          <p:cNvPr id="5" name="Titel 2"/>
          <p:cNvSpPr txBox="1">
            <a:spLocks/>
          </p:cNvSpPr>
          <p:nvPr/>
        </p:nvSpPr>
        <p:spPr>
          <a:xfrm>
            <a:off x="673668" y="764704"/>
            <a:ext cx="8229600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rgbClr val="00456E"/>
                </a:solidFill>
                <a:latin typeface="Whitney Bold" pitchFamily="50" charset="0"/>
                <a:ea typeface="+mj-ea"/>
                <a:cs typeface="Whitney Bold" pitchFamily="50" charset="0"/>
              </a:defRPr>
            </a:lvl1pPr>
          </a:lstStyle>
          <a:p>
            <a:r>
              <a:rPr lang="da-DK" dirty="0"/>
              <a:t>Eksempel på asymmetri:</a:t>
            </a:r>
          </a:p>
          <a:p>
            <a:r>
              <a:rPr lang="da-DK" dirty="0"/>
              <a:t>Alkohol- &amp; tobaksafgifter vs. regionernes sundhedsudgifter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0824BFB-9271-4353-AE87-65FEFB86BF14}"/>
              </a:ext>
            </a:extLst>
          </p:cNvPr>
          <p:cNvSpPr/>
          <p:nvPr/>
        </p:nvSpPr>
        <p:spPr>
          <a:xfrm>
            <a:off x="1259632" y="4869160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b="1" dirty="0"/>
              <a:t>Finansmisteriet, Skatteudvalgets spørgsmål 254, feb. 2016</a:t>
            </a:r>
            <a:endParaRPr lang="da-DK" sz="16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7359E0A-3DA4-4B73-B9D7-70FD705FC0C3}"/>
              </a:ext>
            </a:extLst>
          </p:cNvPr>
          <p:cNvSpPr/>
          <p:nvPr/>
        </p:nvSpPr>
        <p:spPr>
          <a:xfrm>
            <a:off x="7665243" y="3212976"/>
            <a:ext cx="1227237" cy="8122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249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683568" y="636843"/>
            <a:ext cx="8229600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rgbClr val="00456E"/>
                </a:solidFill>
                <a:latin typeface="Whitney Bold" pitchFamily="50" charset="0"/>
                <a:ea typeface="+mj-ea"/>
                <a:cs typeface="Whitney Bold" pitchFamily="50" charset="0"/>
              </a:defRPr>
            </a:lvl1pPr>
          </a:lstStyle>
          <a:p>
            <a:r>
              <a:rPr lang="da-DK" dirty="0"/>
              <a:t>Uddannelse af ufaglærte unge løfter beskæftigelsen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B4A2F5B-EE12-427E-9077-D2D425889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72" y="1268760"/>
            <a:ext cx="8100392" cy="49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40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915816" y="1943816"/>
            <a:ext cx="8229600" cy="576064"/>
          </a:xfrm>
        </p:spPr>
        <p:txBody>
          <a:bodyPr/>
          <a:lstStyle/>
          <a:p>
            <a:r>
              <a:rPr lang="da-DK" dirty="0"/>
              <a:t>        </a:t>
            </a:r>
          </a:p>
        </p:txBody>
      </p:sp>
      <p:sp>
        <p:nvSpPr>
          <p:cNvPr id="12" name="Titel 3"/>
          <p:cNvSpPr txBox="1">
            <a:spLocks/>
          </p:cNvSpPr>
          <p:nvPr/>
        </p:nvSpPr>
        <p:spPr>
          <a:xfrm>
            <a:off x="2932981" y="363227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00456E"/>
                </a:solidFill>
                <a:latin typeface="+mn-lt"/>
                <a:ea typeface="+mj-ea"/>
                <a:cs typeface="Whitney Bold" pitchFamily="50" charset="0"/>
              </a:defRPr>
            </a:lvl1pPr>
          </a:lstStyle>
          <a:p>
            <a:r>
              <a:rPr lang="da-DK" dirty="0"/>
              <a:t>                                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9926"/>
            <a:ext cx="8640960" cy="6108774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B59F911C-0270-4E23-AD57-5AE1B4AC7ADA}"/>
              </a:ext>
            </a:extLst>
          </p:cNvPr>
          <p:cNvSpPr txBox="1">
            <a:spLocks/>
          </p:cNvSpPr>
          <p:nvPr/>
        </p:nvSpPr>
        <p:spPr>
          <a:xfrm>
            <a:off x="683568" y="636843"/>
            <a:ext cx="2016224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rgbClr val="00456E"/>
                </a:solidFill>
                <a:latin typeface="Whitney Bold" pitchFamily="50" charset="0"/>
                <a:ea typeface="+mj-ea"/>
                <a:cs typeface="Whitney Bold" pitchFamily="50" charset="0"/>
              </a:defRPr>
            </a:lvl1pPr>
          </a:lstStyle>
          <a:p>
            <a:r>
              <a:rPr lang="da-DK" dirty="0"/>
              <a:t>Infrastruktur</a:t>
            </a:r>
          </a:p>
        </p:txBody>
      </p:sp>
    </p:spTree>
    <p:extLst>
      <p:ext uri="{BB962C8B-B14F-4D97-AF65-F5344CB8AC3E}">
        <p14:creationId xmlns:p14="http://schemas.microsoft.com/office/powerpoint/2010/main" val="3589209793"/>
      </p:ext>
    </p:extLst>
  </p:cSld>
  <p:clrMapOvr>
    <a:masterClrMapping/>
  </p:clrMapOvr>
</p:sld>
</file>

<file path=ppt/theme/theme1.xml><?xml version="1.0" encoding="utf-8"?>
<a:theme xmlns:a="http://schemas.openxmlformats.org/drawingml/2006/main" name="AE_skabelo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E overskrif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AE_skabelon</Template>
  <TotalTime>10882</TotalTime>
  <Words>559</Words>
  <Application>Microsoft Office PowerPoint</Application>
  <PresentationFormat>Skærmshow (4:3)</PresentationFormat>
  <Paragraphs>56</Paragraphs>
  <Slides>9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Whitney Bold</vt:lpstr>
      <vt:lpstr>AE_skabelon</vt:lpstr>
      <vt:lpstr>Dynamiske effekter af skatter og offentlige udgifter</vt:lpstr>
      <vt:lpstr>Tre hovedbudskaber</vt:lpstr>
      <vt:lpstr>Baggrund for beregninger på skat</vt:lpstr>
      <vt:lpstr>FM om baggrundsstudiet og usikkerhed</vt:lpstr>
      <vt:lpstr>Hvor langt tør man gå?</vt:lpstr>
      <vt:lpstr> </vt:lpstr>
      <vt:lpstr> </vt:lpstr>
      <vt:lpstr> 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Analyser med geografisk vinkel</dc:title>
  <dc:creator>Jonas Schytz Juul</dc:creator>
  <cp:lastModifiedBy>Jonas Schytz Juul</cp:lastModifiedBy>
  <cp:revision>318</cp:revision>
  <cp:lastPrinted>2018-01-11T14:02:05Z</cp:lastPrinted>
  <dcterms:created xsi:type="dcterms:W3CDTF">2012-11-14T11:57:03Z</dcterms:created>
  <dcterms:modified xsi:type="dcterms:W3CDTF">2018-01-11T14:03:09Z</dcterms:modified>
</cp:coreProperties>
</file>