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8"/>
  </p:notesMasterIdLst>
  <p:handoutMasterIdLst>
    <p:handoutMasterId r:id="rId19"/>
  </p:handoutMasterIdLst>
  <p:sldIdLst>
    <p:sldId id="301" r:id="rId2"/>
    <p:sldId id="329" r:id="rId3"/>
    <p:sldId id="322" r:id="rId4"/>
    <p:sldId id="344" r:id="rId5"/>
    <p:sldId id="331" r:id="rId6"/>
    <p:sldId id="345" r:id="rId7"/>
    <p:sldId id="337" r:id="rId8"/>
    <p:sldId id="338" r:id="rId9"/>
    <p:sldId id="339" r:id="rId10"/>
    <p:sldId id="324" r:id="rId11"/>
    <p:sldId id="347" r:id="rId12"/>
    <p:sldId id="340" r:id="rId13"/>
    <p:sldId id="341" r:id="rId14"/>
    <p:sldId id="342" r:id="rId15"/>
    <p:sldId id="346" r:id="rId16"/>
    <p:sldId id="343" r:id="rId17"/>
  </p:sldIdLst>
  <p:sldSz cx="9906000" cy="6858000" type="A4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60"/>
  </p:normalViewPr>
  <p:slideViewPr>
    <p:cSldViewPr>
      <p:cViewPr varScale="1">
        <p:scale>
          <a:sx n="88" d="100"/>
          <a:sy n="88" d="100"/>
        </p:scale>
        <p:origin x="1085" y="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13284877851807"/>
          <c:y val="9.8475967174677603E-2"/>
          <c:w val="0.68152937613567532"/>
          <c:h val="0.69480204189013306"/>
        </c:manualLayout>
      </c:layout>
      <c:lineChart>
        <c:grouping val="standard"/>
        <c:varyColors val="0"/>
        <c:ser>
          <c:idx val="0"/>
          <c:order val="0"/>
          <c:tx>
            <c:v>Premium beer</c:v>
          </c:tx>
          <c:spPr>
            <a:ln w="28575" cap="sq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Report!$I$20:$Y$20</c:f>
              <c:numCache>
                <c:formatCode>yyyy</c:formatCode>
                <c:ptCount val="17"/>
                <c:pt idx="0">
                  <c:v>36526</c:v>
                </c:pt>
                <c:pt idx="1">
                  <c:v>36892</c:v>
                </c:pt>
                <c:pt idx="2">
                  <c:v>37257</c:v>
                </c:pt>
                <c:pt idx="3">
                  <c:v>37622</c:v>
                </c:pt>
                <c:pt idx="4">
                  <c:v>37987</c:v>
                </c:pt>
                <c:pt idx="5">
                  <c:v>38353</c:v>
                </c:pt>
                <c:pt idx="6">
                  <c:v>38718</c:v>
                </c:pt>
                <c:pt idx="7">
                  <c:v>39083</c:v>
                </c:pt>
                <c:pt idx="8">
                  <c:v>39448</c:v>
                </c:pt>
                <c:pt idx="9">
                  <c:v>39814</c:v>
                </c:pt>
                <c:pt idx="10">
                  <c:v>40179</c:v>
                </c:pt>
                <c:pt idx="11">
                  <c:v>40544</c:v>
                </c:pt>
                <c:pt idx="12">
                  <c:v>40909</c:v>
                </c:pt>
                <c:pt idx="13">
                  <c:v>41275</c:v>
                </c:pt>
                <c:pt idx="14">
                  <c:v>41640</c:v>
                </c:pt>
                <c:pt idx="15">
                  <c:v>42005</c:v>
                </c:pt>
                <c:pt idx="16">
                  <c:v>42370</c:v>
                </c:pt>
              </c:numCache>
            </c:numRef>
          </c:cat>
          <c:val>
            <c:numRef>
              <c:f>Report!$I$39:$AA$39</c:f>
              <c:numCache>
                <c:formatCode>General</c:formatCode>
                <c:ptCount val="19"/>
                <c:pt idx="0">
                  <c:v>75.590688406071195</c:v>
                </c:pt>
                <c:pt idx="1">
                  <c:v>76.032191658974568</c:v>
                </c:pt>
                <c:pt idx="2">
                  <c:v>76.325831470663317</c:v>
                </c:pt>
                <c:pt idx="3">
                  <c:v>76.060326372040961</c:v>
                </c:pt>
                <c:pt idx="4">
                  <c:v>76.443156822294313</c:v>
                </c:pt>
                <c:pt idx="5">
                  <c:v>76.851819158981741</c:v>
                </c:pt>
                <c:pt idx="6">
                  <c:v>77.751399492464785</c:v>
                </c:pt>
                <c:pt idx="7">
                  <c:v>79.917707600673467</c:v>
                </c:pt>
                <c:pt idx="8">
                  <c:v>83.446069641081365</c:v>
                </c:pt>
                <c:pt idx="9">
                  <c:v>84.006124840072189</c:v>
                </c:pt>
                <c:pt idx="10">
                  <c:v>88.20040040006181</c:v>
                </c:pt>
                <c:pt idx="11">
                  <c:v>89.380812219142271</c:v>
                </c:pt>
                <c:pt idx="12">
                  <c:v>92.288544395162418</c:v>
                </c:pt>
                <c:pt idx="13">
                  <c:v>93.070317439464461</c:v>
                </c:pt>
                <c:pt idx="14">
                  <c:v>93.576484548197101</c:v>
                </c:pt>
                <c:pt idx="15">
                  <c:v>94.586114315835346</c:v>
                </c:pt>
                <c:pt idx="16">
                  <c:v>95.335618930963349</c:v>
                </c:pt>
                <c:pt idx="17">
                  <c:v>97.606986713923831</c:v>
                </c:pt>
                <c:pt idx="18">
                  <c:v>100.5079485655574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FD-4338-99C5-BED2F338329F}"/>
            </c:ext>
          </c:extLst>
        </c:ser>
        <c:ser>
          <c:idx val="1"/>
          <c:order val="1"/>
          <c:tx>
            <c:v>Specialty beer</c:v>
          </c:tx>
          <c:spPr>
            <a:ln w="28575" cap="rnd">
              <a:solidFill>
                <a:schemeClr val="accent2"/>
              </a:solidFill>
              <a:round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cat>
            <c:numRef>
              <c:f>Report!$I$20:$Y$20</c:f>
              <c:numCache>
                <c:formatCode>yyyy</c:formatCode>
                <c:ptCount val="17"/>
                <c:pt idx="0">
                  <c:v>36526</c:v>
                </c:pt>
                <c:pt idx="1">
                  <c:v>36892</c:v>
                </c:pt>
                <c:pt idx="2">
                  <c:v>37257</c:v>
                </c:pt>
                <c:pt idx="3">
                  <c:v>37622</c:v>
                </c:pt>
                <c:pt idx="4">
                  <c:v>37987</c:v>
                </c:pt>
                <c:pt idx="5">
                  <c:v>38353</c:v>
                </c:pt>
                <c:pt idx="6">
                  <c:v>38718</c:v>
                </c:pt>
                <c:pt idx="7">
                  <c:v>39083</c:v>
                </c:pt>
                <c:pt idx="8">
                  <c:v>39448</c:v>
                </c:pt>
                <c:pt idx="9">
                  <c:v>39814</c:v>
                </c:pt>
                <c:pt idx="10">
                  <c:v>40179</c:v>
                </c:pt>
                <c:pt idx="11">
                  <c:v>40544</c:v>
                </c:pt>
                <c:pt idx="12">
                  <c:v>40909</c:v>
                </c:pt>
                <c:pt idx="13">
                  <c:v>41275</c:v>
                </c:pt>
                <c:pt idx="14">
                  <c:v>41640</c:v>
                </c:pt>
                <c:pt idx="15">
                  <c:v>42005</c:v>
                </c:pt>
                <c:pt idx="16">
                  <c:v>42370</c:v>
                </c:pt>
              </c:numCache>
            </c:numRef>
          </c:cat>
          <c:val>
            <c:numRef>
              <c:f>Report!$I$40:$AA$40</c:f>
              <c:numCache>
                <c:formatCode>General</c:formatCode>
                <c:ptCount val="19"/>
                <c:pt idx="0">
                  <c:v>94.828355070347612</c:v>
                </c:pt>
                <c:pt idx="1">
                  <c:v>93.488284062524016</c:v>
                </c:pt>
                <c:pt idx="2">
                  <c:v>95.308852770002133</c:v>
                </c:pt>
                <c:pt idx="3">
                  <c:v>93.612838921880595</c:v>
                </c:pt>
                <c:pt idx="4">
                  <c:v>94.855518904122235</c:v>
                </c:pt>
                <c:pt idx="5">
                  <c:v>95.177497128522788</c:v>
                </c:pt>
                <c:pt idx="6">
                  <c:v>96.248774629625245</c:v>
                </c:pt>
                <c:pt idx="7">
                  <c:v>98.645787775744154</c:v>
                </c:pt>
                <c:pt idx="8">
                  <c:v>101.17932507663028</c:v>
                </c:pt>
                <c:pt idx="9">
                  <c:v>104.58279652027562</c:v>
                </c:pt>
                <c:pt idx="10">
                  <c:v>106.98221966454659</c:v>
                </c:pt>
                <c:pt idx="11">
                  <c:v>107.03580256630485</c:v>
                </c:pt>
                <c:pt idx="12">
                  <c:v>109.61257818175635</c:v>
                </c:pt>
                <c:pt idx="13">
                  <c:v>111.56021833184363</c:v>
                </c:pt>
                <c:pt idx="14">
                  <c:v>114.4956841613688</c:v>
                </c:pt>
                <c:pt idx="15">
                  <c:v>117.07539853132492</c:v>
                </c:pt>
                <c:pt idx="16">
                  <c:v>120.07891906342853</c:v>
                </c:pt>
                <c:pt idx="17">
                  <c:v>123.8928121385555</c:v>
                </c:pt>
                <c:pt idx="18">
                  <c:v>128.71181025325268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FD-4338-99C5-BED2F338329F}"/>
            </c:ext>
          </c:extLst>
        </c:ser>
        <c:ser>
          <c:idx val="2"/>
          <c:order val="2"/>
          <c:tx>
            <c:v>Ails and stout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Report!$I$20:$Y$20</c:f>
              <c:numCache>
                <c:formatCode>yyyy</c:formatCode>
                <c:ptCount val="17"/>
                <c:pt idx="0">
                  <c:v>36526</c:v>
                </c:pt>
                <c:pt idx="1">
                  <c:v>36892</c:v>
                </c:pt>
                <c:pt idx="2">
                  <c:v>37257</c:v>
                </c:pt>
                <c:pt idx="3">
                  <c:v>37622</c:v>
                </c:pt>
                <c:pt idx="4">
                  <c:v>37987</c:v>
                </c:pt>
                <c:pt idx="5">
                  <c:v>38353</c:v>
                </c:pt>
                <c:pt idx="6">
                  <c:v>38718</c:v>
                </c:pt>
                <c:pt idx="7">
                  <c:v>39083</c:v>
                </c:pt>
                <c:pt idx="8">
                  <c:v>39448</c:v>
                </c:pt>
                <c:pt idx="9">
                  <c:v>39814</c:v>
                </c:pt>
                <c:pt idx="10">
                  <c:v>40179</c:v>
                </c:pt>
                <c:pt idx="11">
                  <c:v>40544</c:v>
                </c:pt>
                <c:pt idx="12">
                  <c:v>40909</c:v>
                </c:pt>
                <c:pt idx="13">
                  <c:v>41275</c:v>
                </c:pt>
                <c:pt idx="14">
                  <c:v>41640</c:v>
                </c:pt>
                <c:pt idx="15">
                  <c:v>42005</c:v>
                </c:pt>
                <c:pt idx="16">
                  <c:v>42370</c:v>
                </c:pt>
              </c:numCache>
            </c:numRef>
          </c:cat>
          <c:val>
            <c:numRef>
              <c:f>Report!$I$41:$AA$41</c:f>
              <c:numCache>
                <c:formatCode>General</c:formatCode>
                <c:ptCount val="19"/>
                <c:pt idx="0">
                  <c:v>68.19334291729632</c:v>
                </c:pt>
                <c:pt idx="1">
                  <c:v>69.08413414572432</c:v>
                </c:pt>
                <c:pt idx="2">
                  <c:v>68.937443498537704</c:v>
                </c:pt>
                <c:pt idx="3">
                  <c:v>68.570733157864282</c:v>
                </c:pt>
                <c:pt idx="4">
                  <c:v>68.58995069323079</c:v>
                </c:pt>
                <c:pt idx="5">
                  <c:v>67.25729157280216</c:v>
                </c:pt>
                <c:pt idx="6">
                  <c:v>67.971562900405488</c:v>
                </c:pt>
                <c:pt idx="7">
                  <c:v>70.318053804460419</c:v>
                </c:pt>
                <c:pt idx="8">
                  <c:v>73.267480401967319</c:v>
                </c:pt>
                <c:pt idx="9">
                  <c:v>74.461728749670272</c:v>
                </c:pt>
                <c:pt idx="10">
                  <c:v>74.808984179707352</c:v>
                </c:pt>
                <c:pt idx="11">
                  <c:v>74.319114701787768</c:v>
                </c:pt>
                <c:pt idx="12">
                  <c:v>72.087047379904462</c:v>
                </c:pt>
                <c:pt idx="13">
                  <c:v>71.461233957988227</c:v>
                </c:pt>
                <c:pt idx="14">
                  <c:v>71.422483655194412</c:v>
                </c:pt>
                <c:pt idx="15">
                  <c:v>72.012273768441474</c:v>
                </c:pt>
                <c:pt idx="16">
                  <c:v>72.274410788074647</c:v>
                </c:pt>
                <c:pt idx="17">
                  <c:v>73.225498070098396</c:v>
                </c:pt>
                <c:pt idx="18">
                  <c:v>74.174244938156235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FD-4338-99C5-BED2F338329F}"/>
            </c:ext>
          </c:extLst>
        </c:ser>
        <c:ser>
          <c:idx val="3"/>
          <c:order val="3"/>
          <c:tx>
            <c:v>Low alcohol</c:v>
          </c:tx>
          <c:spPr>
            <a:ln w="28575" cap="sq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Report!$I$42:$AA$42</c:f>
              <c:numCache>
                <c:formatCode>General</c:formatCode>
                <c:ptCount val="19"/>
                <c:pt idx="0">
                  <c:v>38.254502024127383</c:v>
                </c:pt>
                <c:pt idx="1">
                  <c:v>38.125988862994035</c:v>
                </c:pt>
                <c:pt idx="2">
                  <c:v>36.150110530472688</c:v>
                </c:pt>
                <c:pt idx="3">
                  <c:v>34.491862454162259</c:v>
                </c:pt>
                <c:pt idx="4">
                  <c:v>35.683487790799525</c:v>
                </c:pt>
                <c:pt idx="5">
                  <c:v>33.995567852519265</c:v>
                </c:pt>
                <c:pt idx="6">
                  <c:v>33.105459318269233</c:v>
                </c:pt>
                <c:pt idx="7">
                  <c:v>33.435574918628639</c:v>
                </c:pt>
                <c:pt idx="8">
                  <c:v>36.847687010568805</c:v>
                </c:pt>
                <c:pt idx="9">
                  <c:v>35.015614621077155</c:v>
                </c:pt>
                <c:pt idx="10">
                  <c:v>36.659608145043592</c:v>
                </c:pt>
                <c:pt idx="11">
                  <c:v>36.7263705668569</c:v>
                </c:pt>
                <c:pt idx="12">
                  <c:v>38.026017793834782</c:v>
                </c:pt>
                <c:pt idx="13">
                  <c:v>38.520282645590996</c:v>
                </c:pt>
                <c:pt idx="14">
                  <c:v>39.417227481085341</c:v>
                </c:pt>
                <c:pt idx="15">
                  <c:v>40.367485447336946</c:v>
                </c:pt>
                <c:pt idx="16">
                  <c:v>41.658139977174002</c:v>
                </c:pt>
                <c:pt idx="17">
                  <c:v>43.160324865160526</c:v>
                </c:pt>
                <c:pt idx="18">
                  <c:v>44.926172224417911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BFD-4338-99C5-BED2F3383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751976"/>
        <c:axId val="151752368"/>
      </c:lineChart>
      <c:dateAx>
        <c:axId val="151751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1752368"/>
        <c:crosses val="autoZero"/>
        <c:auto val="1"/>
        <c:lblOffset val="100"/>
        <c:baseTimeUnit val="years"/>
      </c:dateAx>
      <c:valAx>
        <c:axId val="15175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% Price premium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1751976"/>
        <c:crosses val="autoZero"/>
        <c:crossBetween val="between"/>
      </c:valAx>
      <c:spPr>
        <a:noFill/>
        <a:ln>
          <a:solidFill>
            <a:schemeClr val="accent1"/>
          </a:solidFill>
          <a:round/>
        </a:ln>
        <a:effectLst/>
      </c:spPr>
    </c:plotArea>
    <c:legend>
      <c:legendPos val="r"/>
      <c:layout/>
      <c:overlay val="0"/>
      <c:spPr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da-DK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Marketing share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Report!$C$98:$C$108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Report!$E$98:$E$108</c:f>
              <c:numCache>
                <c:formatCode>#,##0</c:formatCode>
                <c:ptCount val="11"/>
                <c:pt idx="0">
                  <c:v>17.727</c:v>
                </c:pt>
                <c:pt idx="1">
                  <c:v>17.582999999999998</c:v>
                </c:pt>
                <c:pt idx="2">
                  <c:v>17.385999999999999</c:v>
                </c:pt>
                <c:pt idx="3">
                  <c:v>17.504999999999999</c:v>
                </c:pt>
                <c:pt idx="4">
                  <c:v>17.818999999999999</c:v>
                </c:pt>
                <c:pt idx="5">
                  <c:v>17.481999999999999</c:v>
                </c:pt>
                <c:pt idx="6">
                  <c:v>16.384</c:v>
                </c:pt>
                <c:pt idx="7">
                  <c:v>15.553000000000001</c:v>
                </c:pt>
                <c:pt idx="8">
                  <c:v>16.074000000000002</c:v>
                </c:pt>
                <c:pt idx="9">
                  <c:v>15.888</c:v>
                </c:pt>
                <c:pt idx="10">
                  <c:v>15.93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FB-4512-923D-C9415413CDA6}"/>
            </c:ext>
          </c:extLst>
        </c:ser>
        <c:ser>
          <c:idx val="1"/>
          <c:order val="1"/>
          <c:tx>
            <c:v>Market share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Report!$I$98:$I$108</c:f>
              <c:numCache>
                <c:formatCode>#,##0</c:formatCode>
                <c:ptCount val="11"/>
                <c:pt idx="0">
                  <c:v>29.93</c:v>
                </c:pt>
                <c:pt idx="1">
                  <c:v>31.06</c:v>
                </c:pt>
                <c:pt idx="2">
                  <c:v>32.82</c:v>
                </c:pt>
                <c:pt idx="3">
                  <c:v>38.979999999999997</c:v>
                </c:pt>
                <c:pt idx="4">
                  <c:v>43.58</c:v>
                </c:pt>
                <c:pt idx="5">
                  <c:v>44.42</c:v>
                </c:pt>
                <c:pt idx="6">
                  <c:v>60.34</c:v>
                </c:pt>
                <c:pt idx="7">
                  <c:v>60.52</c:v>
                </c:pt>
                <c:pt idx="8">
                  <c:v>63.15</c:v>
                </c:pt>
                <c:pt idx="9">
                  <c:v>64.900000000000006</c:v>
                </c:pt>
                <c:pt idx="10">
                  <c:v>64.89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FB-4512-923D-C9415413CDA6}"/>
            </c:ext>
          </c:extLst>
        </c:ser>
        <c:ser>
          <c:idx val="2"/>
          <c:order val="2"/>
          <c:tx>
            <c:v>Ebit share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Report!$K$98:$K$108</c:f>
              <c:numCache>
                <c:formatCode>#,##0</c:formatCode>
                <c:ptCount val="11"/>
                <c:pt idx="0">
                  <c:v>19.056999999999999</c:v>
                </c:pt>
                <c:pt idx="1">
                  <c:v>18.521999999999998</c:v>
                </c:pt>
                <c:pt idx="2">
                  <c:v>19.577999999999999</c:v>
                </c:pt>
                <c:pt idx="3">
                  <c:v>21.670999999999999</c:v>
                </c:pt>
                <c:pt idx="4">
                  <c:v>21.946999999999999</c:v>
                </c:pt>
                <c:pt idx="5">
                  <c:v>22.03</c:v>
                </c:pt>
                <c:pt idx="6">
                  <c:v>21.558</c:v>
                </c:pt>
                <c:pt idx="7">
                  <c:v>27.244</c:v>
                </c:pt>
                <c:pt idx="8">
                  <c:v>28.408999999999999</c:v>
                </c:pt>
                <c:pt idx="9">
                  <c:v>27.995000000000001</c:v>
                </c:pt>
                <c:pt idx="10">
                  <c:v>27.055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FB-4512-923D-C9415413C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753152"/>
        <c:axId val="151753544"/>
      </c:lineChart>
      <c:catAx>
        <c:axId val="15175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1753544"/>
        <c:crosses val="autoZero"/>
        <c:auto val="1"/>
        <c:lblAlgn val="ctr"/>
        <c:lblOffset val="100"/>
        <c:noMultiLvlLbl val="0"/>
      </c:catAx>
      <c:valAx>
        <c:axId val="151753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dirty="0"/>
                  <a:t>% </a:t>
                </a:r>
                <a:r>
                  <a:rPr lang="da-DK" dirty="0" err="1"/>
                  <a:t>share</a:t>
                </a:r>
                <a:endParaRPr lang="da-DK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175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da-D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entury Schoolbook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entury Schoolbook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entury Schoolbook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B27FC233-FDD0-438F-973C-23D060B6AACC}" type="slidenum">
              <a:rPr lang="en-GB" altLang="da-DK"/>
              <a:pPr>
                <a:defRPr/>
              </a:pPr>
              <a:t>‹#›</a:t>
            </a:fld>
            <a:endParaRPr lang="en-GB" altLang="da-DK" dirty="0"/>
          </a:p>
        </p:txBody>
      </p:sp>
    </p:spTree>
    <p:extLst>
      <p:ext uri="{BB962C8B-B14F-4D97-AF65-F5344CB8AC3E}">
        <p14:creationId xmlns:p14="http://schemas.microsoft.com/office/powerpoint/2010/main" val="2077828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12700">
            <a:noFill/>
            <a:miter lim="800000"/>
            <a:headEnd type="none" w="lg" len="lg"/>
            <a:tailEnd type="none" w="lg" len="lg"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12700">
            <a:noFill/>
            <a:miter lim="800000"/>
            <a:headEnd type="none" w="lg" len="lg"/>
            <a:tailEnd type="none" w="lg" len="lg"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12700">
            <a:noFill/>
            <a:miter lim="800000"/>
            <a:headEnd type="none" w="lg" len="lg"/>
            <a:tailEnd type="none" w="lg" len="lg"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12700">
            <a:noFill/>
            <a:miter lim="800000"/>
            <a:headEnd type="none" w="lg" len="lg"/>
            <a:tailEnd type="none" w="lg" len="lg"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12700">
            <a:noFill/>
            <a:miter lim="800000"/>
            <a:headEnd type="none" w="lg" len="lg"/>
            <a:tailEnd type="none" w="lg" len="lg"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6EC2DE4-BD2A-4073-BA38-CBE07B48DBB2}" type="slidenum">
              <a:rPr lang="en-US" altLang="da-DK"/>
              <a:pPr>
                <a:defRPr/>
              </a:pPr>
              <a:t>‹#›</a:t>
            </a:fld>
            <a:endParaRPr lang="en-US" altLang="da-DK" dirty="0"/>
          </a:p>
        </p:txBody>
      </p:sp>
    </p:spTree>
    <p:extLst>
      <p:ext uri="{BB962C8B-B14F-4D97-AF65-F5344CB8AC3E}">
        <p14:creationId xmlns:p14="http://schemas.microsoft.com/office/powerpoint/2010/main" val="505951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Schoolbook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Schoolbook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Schoolbook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Schoolbook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Schoolbook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/>
          <a:p>
            <a:endParaRPr lang="da-DK" altLang="da-DK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E9B02A-B359-4E4F-8B84-349F9AF50E12}" type="slidenum">
              <a:rPr lang="en-US" altLang="da-DK" smtClean="0">
                <a:latin typeface="Times New Roman" panose="02020603050405020304" pitchFamily="18" charset="0"/>
              </a:rPr>
              <a:pPr/>
              <a:t>1</a:t>
            </a:fld>
            <a:endParaRPr lang="en-US" altLang="da-DK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228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5FC560-DB0B-4CC4-A03E-5F155F0D0554}" type="slidenum">
              <a:rPr lang="en-US" altLang="da-DK" smtClean="0">
                <a:latin typeface="Times New Roman" panose="02020603050405020304" pitchFamily="18" charset="0"/>
              </a:rPr>
              <a:pPr/>
              <a:t>10</a:t>
            </a:fld>
            <a:endParaRPr lang="en-US" altLang="da-DK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08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5FC560-DB0B-4CC4-A03E-5F155F0D0554}" type="slidenum">
              <a:rPr lang="en-US" altLang="da-DK" smtClean="0">
                <a:latin typeface="Times New Roman" panose="02020603050405020304" pitchFamily="18" charset="0"/>
              </a:rPr>
              <a:pPr/>
              <a:t>11</a:t>
            </a:fld>
            <a:endParaRPr lang="en-US" altLang="da-DK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70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78264D-5306-480E-B726-3FE93F742E5D}" type="slidenum">
              <a:rPr lang="en-US" altLang="da-DK" smtClean="0">
                <a:latin typeface="Times New Roman" panose="02020603050405020304" pitchFamily="18" charset="0"/>
              </a:rPr>
              <a:pPr/>
              <a:t>12</a:t>
            </a:fld>
            <a:endParaRPr lang="en-US" altLang="da-DK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451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78264D-5306-480E-B726-3FE93F742E5D}" type="slidenum">
              <a:rPr lang="en-US" altLang="da-DK" smtClean="0">
                <a:latin typeface="Times New Roman" panose="02020603050405020304" pitchFamily="18" charset="0"/>
              </a:rPr>
              <a:pPr/>
              <a:t>13</a:t>
            </a:fld>
            <a:endParaRPr lang="en-US" altLang="da-DK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95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/>
          <a:p>
            <a:endParaRPr lang="da-DK" altLang="da-DK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78264D-5306-480E-B726-3FE93F742E5D}" type="slidenum">
              <a:rPr lang="en-US" altLang="da-DK" smtClean="0">
                <a:latin typeface="Times New Roman" panose="02020603050405020304" pitchFamily="18" charset="0"/>
              </a:rPr>
              <a:pPr/>
              <a:t>14</a:t>
            </a:fld>
            <a:endParaRPr lang="en-US" altLang="da-DK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410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/>
          <a:p>
            <a:endParaRPr lang="da-DK" altLang="da-DK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5FC560-DB0B-4CC4-A03E-5F155F0D0554}" type="slidenum">
              <a:rPr lang="en-US" altLang="da-DK" smtClean="0">
                <a:latin typeface="Times New Roman" panose="02020603050405020304" pitchFamily="18" charset="0"/>
              </a:rPr>
              <a:pPr/>
              <a:t>15</a:t>
            </a:fld>
            <a:endParaRPr lang="en-US" altLang="da-DK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813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/>
          <a:p>
            <a:endParaRPr lang="da-DK" altLang="da-DK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78264D-5306-480E-B726-3FE93F742E5D}" type="slidenum">
              <a:rPr lang="en-US" altLang="da-DK" smtClean="0">
                <a:latin typeface="Times New Roman" panose="02020603050405020304" pitchFamily="18" charset="0"/>
              </a:rPr>
              <a:pPr/>
              <a:t>16</a:t>
            </a:fld>
            <a:endParaRPr lang="en-US" altLang="da-DK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34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/>
          <a:p>
            <a:endParaRPr lang="da-DK" altLang="da-DK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57D416-CD0E-4D47-81DA-5F1AA4F8673B}" type="slidenum">
              <a:rPr lang="en-US" altLang="da-DK" smtClean="0">
                <a:latin typeface="Times New Roman" panose="02020603050405020304" pitchFamily="18" charset="0"/>
              </a:rPr>
              <a:pPr/>
              <a:t>2</a:t>
            </a:fld>
            <a:endParaRPr lang="en-US" altLang="da-DK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48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/>
          <a:p>
            <a:endParaRPr lang="da-DK" altLang="da-DK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CA6421-A561-42DB-AD61-FEFFDA9E8D33}" type="slidenum">
              <a:rPr lang="en-US" altLang="da-DK" smtClean="0">
                <a:latin typeface="Times New Roman" panose="02020603050405020304" pitchFamily="18" charset="0"/>
              </a:rPr>
              <a:pPr/>
              <a:t>3</a:t>
            </a:fld>
            <a:endParaRPr lang="en-US" altLang="da-DK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41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/>
          <a:p>
            <a:endParaRPr lang="da-DK" altLang="da-DK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78264D-5306-480E-B726-3FE93F742E5D}" type="slidenum">
              <a:rPr lang="en-US" altLang="da-DK" smtClean="0">
                <a:latin typeface="Times New Roman" panose="02020603050405020304" pitchFamily="18" charset="0"/>
              </a:rPr>
              <a:pPr/>
              <a:t>4</a:t>
            </a:fld>
            <a:endParaRPr lang="en-US" altLang="da-DK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1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/>
          <a:p>
            <a:endParaRPr lang="da-DK" altLang="da-DK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78264D-5306-480E-B726-3FE93F742E5D}" type="slidenum">
              <a:rPr lang="en-US" altLang="da-DK" smtClean="0">
                <a:latin typeface="Times New Roman" panose="02020603050405020304" pitchFamily="18" charset="0"/>
              </a:rPr>
              <a:pPr/>
              <a:t>5</a:t>
            </a:fld>
            <a:endParaRPr lang="en-US" altLang="da-DK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769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78264D-5306-480E-B726-3FE93F742E5D}" type="slidenum">
              <a:rPr lang="en-US" altLang="da-DK" smtClean="0">
                <a:latin typeface="Times New Roman" panose="02020603050405020304" pitchFamily="18" charset="0"/>
              </a:rPr>
              <a:pPr/>
              <a:t>6</a:t>
            </a:fld>
            <a:endParaRPr lang="en-US" altLang="da-DK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21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78264D-5306-480E-B726-3FE93F742E5D}" type="slidenum">
              <a:rPr lang="en-US" altLang="da-DK" smtClean="0">
                <a:latin typeface="Times New Roman" panose="02020603050405020304" pitchFamily="18" charset="0"/>
              </a:rPr>
              <a:pPr/>
              <a:t>7</a:t>
            </a:fld>
            <a:endParaRPr lang="en-US" altLang="da-DK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550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78264D-5306-480E-B726-3FE93F742E5D}" type="slidenum">
              <a:rPr lang="en-US" altLang="da-DK" smtClean="0">
                <a:latin typeface="Times New Roman" panose="02020603050405020304" pitchFamily="18" charset="0"/>
              </a:rPr>
              <a:pPr/>
              <a:t>8</a:t>
            </a:fld>
            <a:endParaRPr lang="en-US" altLang="da-DK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986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78264D-5306-480E-B726-3FE93F742E5D}" type="slidenum">
              <a:rPr lang="en-US" altLang="da-DK" smtClean="0">
                <a:latin typeface="Times New Roman" panose="02020603050405020304" pitchFamily="18" charset="0"/>
              </a:rPr>
              <a:pPr/>
              <a:t>9</a:t>
            </a:fld>
            <a:endParaRPr lang="en-US" altLang="da-DK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3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6E402-309B-485C-B228-2623E49950C1}" type="slidenum">
              <a:rPr lang="en-US" altLang="da-DK"/>
              <a:pPr>
                <a:defRPr/>
              </a:pPr>
              <a:t>‹#›</a:t>
            </a:fld>
            <a:endParaRPr lang="en-US" altLang="da-DK" dirty="0"/>
          </a:p>
        </p:txBody>
      </p:sp>
    </p:spTree>
    <p:extLst>
      <p:ext uri="{BB962C8B-B14F-4D97-AF65-F5344CB8AC3E}">
        <p14:creationId xmlns:p14="http://schemas.microsoft.com/office/powerpoint/2010/main" val="384361335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9897-5502-47F8-8E23-310793586D2E}" type="slidenum">
              <a:rPr lang="en-US" altLang="da-DK"/>
              <a:pPr>
                <a:defRPr/>
              </a:pPr>
              <a:t>‹#›</a:t>
            </a:fld>
            <a:endParaRPr lang="en-US" altLang="da-DK" dirty="0"/>
          </a:p>
        </p:txBody>
      </p:sp>
    </p:spTree>
    <p:extLst>
      <p:ext uri="{BB962C8B-B14F-4D97-AF65-F5344CB8AC3E}">
        <p14:creationId xmlns:p14="http://schemas.microsoft.com/office/powerpoint/2010/main" val="2822125860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9F997-A5FB-4CC0-BCCF-FD931D7CF1FD}" type="slidenum">
              <a:rPr lang="en-US" altLang="da-DK"/>
              <a:pPr>
                <a:defRPr/>
              </a:pPr>
              <a:t>‹#›</a:t>
            </a:fld>
            <a:endParaRPr lang="en-US" altLang="da-DK" dirty="0"/>
          </a:p>
        </p:txBody>
      </p:sp>
    </p:spTree>
    <p:extLst>
      <p:ext uri="{BB962C8B-B14F-4D97-AF65-F5344CB8AC3E}">
        <p14:creationId xmlns:p14="http://schemas.microsoft.com/office/powerpoint/2010/main" val="1988037104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da-DK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8A981-84B0-404E-B5A9-433635F1B28B}" type="slidenum">
              <a:rPr lang="en-US" altLang="da-DK"/>
              <a:pPr>
                <a:defRPr/>
              </a:pPr>
              <a:t>‹#›</a:t>
            </a:fld>
            <a:endParaRPr lang="en-US" altLang="da-DK" dirty="0"/>
          </a:p>
        </p:txBody>
      </p:sp>
    </p:spTree>
    <p:extLst>
      <p:ext uri="{BB962C8B-B14F-4D97-AF65-F5344CB8AC3E}">
        <p14:creationId xmlns:p14="http://schemas.microsoft.com/office/powerpoint/2010/main" val="4272847954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26E19-2D26-4F33-A73E-8129E46CDD5D}" type="slidenum">
              <a:rPr lang="en-US" altLang="da-DK"/>
              <a:pPr>
                <a:defRPr/>
              </a:pPr>
              <a:t>‹#›</a:t>
            </a:fld>
            <a:endParaRPr lang="en-US" altLang="da-DK" dirty="0"/>
          </a:p>
        </p:txBody>
      </p:sp>
    </p:spTree>
    <p:extLst>
      <p:ext uri="{BB962C8B-B14F-4D97-AF65-F5344CB8AC3E}">
        <p14:creationId xmlns:p14="http://schemas.microsoft.com/office/powerpoint/2010/main" val="165913550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0FC43-FECB-47D3-8639-C1939A2874BD}" type="slidenum">
              <a:rPr lang="en-US" altLang="da-DK"/>
              <a:pPr>
                <a:defRPr/>
              </a:pPr>
              <a:t>‹#›</a:t>
            </a:fld>
            <a:endParaRPr lang="en-US" altLang="da-DK" dirty="0"/>
          </a:p>
        </p:txBody>
      </p:sp>
    </p:spTree>
    <p:extLst>
      <p:ext uri="{BB962C8B-B14F-4D97-AF65-F5344CB8AC3E}">
        <p14:creationId xmlns:p14="http://schemas.microsoft.com/office/powerpoint/2010/main" val="62595455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016AA-57F6-4BF7-B690-12D4CDA59AB6}" type="slidenum">
              <a:rPr lang="en-US" altLang="da-DK"/>
              <a:pPr>
                <a:defRPr/>
              </a:pPr>
              <a:t>‹#›</a:t>
            </a:fld>
            <a:endParaRPr lang="en-US" altLang="da-DK" dirty="0"/>
          </a:p>
        </p:txBody>
      </p:sp>
    </p:spTree>
    <p:extLst>
      <p:ext uri="{BB962C8B-B14F-4D97-AF65-F5344CB8AC3E}">
        <p14:creationId xmlns:p14="http://schemas.microsoft.com/office/powerpoint/2010/main" val="70405504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F32F6-2E8F-4F20-B611-5F0D4AA7AA81}" type="slidenum">
              <a:rPr lang="en-US" altLang="da-DK"/>
              <a:pPr>
                <a:defRPr/>
              </a:pPr>
              <a:t>‹#›</a:t>
            </a:fld>
            <a:endParaRPr lang="en-US" altLang="da-DK" dirty="0"/>
          </a:p>
        </p:txBody>
      </p:sp>
    </p:spTree>
    <p:extLst>
      <p:ext uri="{BB962C8B-B14F-4D97-AF65-F5344CB8AC3E}">
        <p14:creationId xmlns:p14="http://schemas.microsoft.com/office/powerpoint/2010/main" val="105783474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9781E-C51F-45FF-A406-3F2F467107E7}" type="slidenum">
              <a:rPr lang="en-US" altLang="da-DK"/>
              <a:pPr>
                <a:defRPr/>
              </a:pPr>
              <a:t>‹#›</a:t>
            </a:fld>
            <a:endParaRPr lang="en-US" altLang="da-DK" dirty="0"/>
          </a:p>
        </p:txBody>
      </p:sp>
    </p:spTree>
    <p:extLst>
      <p:ext uri="{BB962C8B-B14F-4D97-AF65-F5344CB8AC3E}">
        <p14:creationId xmlns:p14="http://schemas.microsoft.com/office/powerpoint/2010/main" val="3644265823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FAC41-ACA8-4F58-8838-6177B3A1A9F0}" type="slidenum">
              <a:rPr lang="en-US" altLang="da-DK"/>
              <a:pPr>
                <a:defRPr/>
              </a:pPr>
              <a:t>‹#›</a:t>
            </a:fld>
            <a:endParaRPr lang="en-US" altLang="da-DK" dirty="0"/>
          </a:p>
        </p:txBody>
      </p:sp>
    </p:spTree>
    <p:extLst>
      <p:ext uri="{BB962C8B-B14F-4D97-AF65-F5344CB8AC3E}">
        <p14:creationId xmlns:p14="http://schemas.microsoft.com/office/powerpoint/2010/main" val="95847114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B8AB5-5919-4795-9A9A-D4CB43BBA052}" type="slidenum">
              <a:rPr lang="en-US" altLang="da-DK"/>
              <a:pPr>
                <a:defRPr/>
              </a:pPr>
              <a:t>‹#›</a:t>
            </a:fld>
            <a:endParaRPr lang="en-US" altLang="da-DK" dirty="0"/>
          </a:p>
        </p:txBody>
      </p:sp>
    </p:spTree>
    <p:extLst>
      <p:ext uri="{BB962C8B-B14F-4D97-AF65-F5344CB8AC3E}">
        <p14:creationId xmlns:p14="http://schemas.microsoft.com/office/powerpoint/2010/main" val="245882090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C3CF6-553C-49BE-9771-8DA9887EC312}" type="slidenum">
              <a:rPr lang="en-US" altLang="da-DK"/>
              <a:pPr>
                <a:defRPr/>
              </a:pPr>
              <a:t>‹#›</a:t>
            </a:fld>
            <a:endParaRPr lang="en-US" altLang="da-DK" dirty="0"/>
          </a:p>
        </p:txBody>
      </p:sp>
    </p:spTree>
    <p:extLst>
      <p:ext uri="{BB962C8B-B14F-4D97-AF65-F5344CB8AC3E}">
        <p14:creationId xmlns:p14="http://schemas.microsoft.com/office/powerpoint/2010/main" val="340217615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0826F-574E-4445-A2B1-AD4EAF37F011}" type="slidenum">
              <a:rPr lang="en-US" altLang="da-DK"/>
              <a:pPr>
                <a:defRPr/>
              </a:pPr>
              <a:t>‹#›</a:t>
            </a:fld>
            <a:endParaRPr lang="en-US" altLang="da-DK" dirty="0"/>
          </a:p>
        </p:txBody>
      </p:sp>
    </p:spTree>
    <p:extLst>
      <p:ext uri="{BB962C8B-B14F-4D97-AF65-F5344CB8AC3E}">
        <p14:creationId xmlns:p14="http://schemas.microsoft.com/office/powerpoint/2010/main" val="219646779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smtClean="0"/>
              <a:t>Click to edit Master text styles</a:t>
            </a:r>
          </a:p>
          <a:p>
            <a:pPr lvl="1"/>
            <a:r>
              <a:rPr lang="en-US" altLang="da-DK" smtClean="0"/>
              <a:t>Second level</a:t>
            </a:r>
          </a:p>
          <a:p>
            <a:pPr lvl="2"/>
            <a:r>
              <a:rPr lang="en-US" altLang="da-DK" smtClean="0"/>
              <a:t>Third level</a:t>
            </a:r>
          </a:p>
          <a:p>
            <a:pPr lvl="3"/>
            <a:r>
              <a:rPr lang="en-US" altLang="da-DK" smtClean="0"/>
              <a:t>Fourth level</a:t>
            </a:r>
          </a:p>
          <a:p>
            <a:pPr lvl="4"/>
            <a:r>
              <a:rPr lang="en-US" altLang="da-DK" smtClean="0"/>
              <a:t>Fifth level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48F3CCD-7769-4A53-972C-3BD14EDAF5F8}" type="slidenum">
              <a:rPr lang="en-US" altLang="da-DK"/>
              <a:pPr>
                <a:defRPr/>
              </a:pPr>
              <a:t>‹#›</a:t>
            </a:fld>
            <a:endParaRPr lang="en-US" alt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jonathanloew.clients.ubivox.com/relay/5619743/119577563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9190" y="404664"/>
            <a:ext cx="9073008" cy="3175248"/>
          </a:xfrm>
        </p:spPr>
        <p:txBody>
          <a:bodyPr/>
          <a:lstStyle/>
          <a:p>
            <a:r>
              <a:rPr lang="en-US" altLang="da-DK" sz="2000" dirty="0" smtClean="0"/>
              <a:t/>
            </a:r>
            <a:br>
              <a:rPr lang="en-US" altLang="da-DK" sz="2000" dirty="0" smtClean="0"/>
            </a:br>
            <a:r>
              <a:rPr lang="en-US" altLang="da-DK" dirty="0" smtClean="0"/>
              <a:t/>
            </a:r>
            <a:br>
              <a:rPr lang="en-US" altLang="da-DK" dirty="0" smtClean="0"/>
            </a:br>
            <a:r>
              <a:rPr lang="en-US" altLang="da-DK" dirty="0" smtClean="0"/>
              <a:t> Branding and Performance</a:t>
            </a:r>
            <a:br>
              <a:rPr lang="en-US" altLang="da-DK" dirty="0" smtClean="0"/>
            </a:br>
            <a:r>
              <a:rPr lang="en-US" altLang="da-DK" dirty="0" smtClean="0"/>
              <a:t>in the Global Beer Market 	</a:t>
            </a:r>
            <a:br>
              <a:rPr lang="en-US" altLang="da-DK" dirty="0" smtClean="0"/>
            </a:br>
            <a:r>
              <a:rPr lang="en-US" altLang="da-DK" dirty="0" smtClean="0"/>
              <a:t> </a:t>
            </a:r>
            <a:r>
              <a:rPr lang="da-DK" altLang="da-DK" sz="1800" dirty="0" smtClean="0"/>
              <a:t>Erik Strøjer Madsen  </a:t>
            </a:r>
            <a:br>
              <a:rPr lang="da-DK" altLang="da-DK" sz="1800" dirty="0" smtClean="0"/>
            </a:br>
            <a:r>
              <a:rPr lang="da-DK" altLang="da-DK" sz="1800" dirty="0" smtClean="0"/>
              <a:t/>
            </a:r>
            <a:br>
              <a:rPr lang="da-DK" altLang="da-DK" sz="1800" dirty="0" smtClean="0"/>
            </a:br>
            <a:r>
              <a:rPr lang="da-DK" altLang="da-DK" sz="1800" dirty="0" smtClean="0"/>
              <a:t>Koldingfjord, Januar</a:t>
            </a:r>
            <a:r>
              <a:rPr lang="en-US" altLang="da-DK" sz="1800" dirty="0" smtClean="0"/>
              <a:t> 2018</a:t>
            </a:r>
            <a:r>
              <a:rPr lang="da-DK" altLang="da-DK" sz="1800" dirty="0" smtClean="0"/>
              <a:t/>
            </a:r>
            <a:br>
              <a:rPr lang="da-DK" altLang="da-DK" sz="1800" dirty="0" smtClean="0"/>
            </a:br>
            <a:r>
              <a:rPr lang="en-US" altLang="da-DK" sz="1800" dirty="0"/>
              <a:t/>
            </a:r>
            <a:br>
              <a:rPr lang="en-US" altLang="da-DK" sz="1800" dirty="0"/>
            </a:br>
            <a:r>
              <a:rPr lang="en-US" altLang="da-DK" sz="1800" dirty="0" smtClean="0"/>
              <a:t/>
            </a:r>
            <a:br>
              <a:rPr lang="en-US" altLang="da-DK" sz="1800" dirty="0" smtClean="0"/>
            </a:br>
            <a:endParaRPr lang="en-US" altLang="da-DK" sz="1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0" y="4149080"/>
            <a:ext cx="8206308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850900"/>
          </a:xfrm>
        </p:spPr>
        <p:txBody>
          <a:bodyPr/>
          <a:lstStyle/>
          <a:p>
            <a:pPr eaLnBrk="1" hangingPunct="1"/>
            <a:r>
              <a:rPr lang="en-US" altLang="da-DK" i="1" smtClean="0"/>
              <a:t>Premiumization of the market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915400" cy="3052936"/>
          </a:xfrm>
        </p:spPr>
        <p:txBody>
          <a:bodyPr/>
          <a:lstStyle/>
          <a:p>
            <a:pPr eaLnBrk="1" hangingPunct="1"/>
            <a:r>
              <a:rPr lang="en-US" altLang="da-DK" sz="2400" dirty="0" smtClean="0"/>
              <a:t>Results of blind test experiments for lager beers</a:t>
            </a:r>
          </a:p>
          <a:p>
            <a:pPr lvl="1" eaLnBrk="1" hangingPunct="1"/>
            <a:r>
              <a:rPr lang="en-US" altLang="da-DK" sz="2000" dirty="0" smtClean="0"/>
              <a:t>No real differences in quality or taste</a:t>
            </a:r>
          </a:p>
          <a:p>
            <a:pPr lvl="1" eaLnBrk="1" hangingPunct="1"/>
            <a:r>
              <a:rPr lang="en-US" altLang="da-DK" sz="2000" dirty="0" smtClean="0"/>
              <a:t>Large perceived differences in branded beers</a:t>
            </a:r>
          </a:p>
          <a:p>
            <a:pPr lvl="1" eaLnBrk="1" hangingPunct="1"/>
            <a:endParaRPr lang="en-US" altLang="da-DK" sz="2000" dirty="0" smtClean="0"/>
          </a:p>
          <a:p>
            <a:pPr eaLnBrk="1" hangingPunct="1"/>
            <a:r>
              <a:rPr lang="en-US" altLang="da-DK" sz="2400" dirty="0" smtClean="0"/>
              <a:t>Results: </a:t>
            </a:r>
            <a:endParaRPr lang="en-US" altLang="da-DK" sz="2400" dirty="0"/>
          </a:p>
          <a:p>
            <a:pPr lvl="1" eaLnBrk="1" hangingPunct="1"/>
            <a:r>
              <a:rPr lang="en-US" altLang="da-DK" sz="2000" dirty="0" smtClean="0"/>
              <a:t>Branding competitions</a:t>
            </a:r>
          </a:p>
          <a:p>
            <a:pPr lvl="1" eaLnBrk="1" hangingPunct="1"/>
            <a:r>
              <a:rPr lang="en-US" altLang="da-DK" sz="2000" dirty="0" smtClean="0"/>
              <a:t>Investment in sales promotions and advertising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850900"/>
          </a:xfrm>
        </p:spPr>
        <p:txBody>
          <a:bodyPr/>
          <a:lstStyle/>
          <a:p>
            <a:pPr eaLnBrk="1" hangingPunct="1"/>
            <a:r>
              <a:rPr lang="en-US" altLang="da-DK" i="1" smtClean="0"/>
              <a:t>Premiumization of the market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915400" cy="4781128"/>
          </a:xfrm>
        </p:spPr>
        <p:txBody>
          <a:bodyPr/>
          <a:lstStyle/>
          <a:p>
            <a:pPr eaLnBrk="1" hangingPunct="1"/>
            <a:r>
              <a:rPr lang="en-US" altLang="da-DK" sz="2400" dirty="0" smtClean="0"/>
              <a:t>Vertical product differences? NO!</a:t>
            </a:r>
          </a:p>
          <a:p>
            <a:pPr lvl="1" eaLnBrk="1" hangingPunct="1"/>
            <a:r>
              <a:rPr lang="en-US" altLang="da-DK" sz="2000" dirty="0" smtClean="0"/>
              <a:t>Known technology with same raw material</a:t>
            </a:r>
          </a:p>
          <a:p>
            <a:pPr lvl="1" eaLnBrk="1" hangingPunct="1"/>
            <a:r>
              <a:rPr lang="en-US" altLang="da-DK" sz="2000" dirty="0" smtClean="0"/>
              <a:t>Blind test experiments for lager beers:</a:t>
            </a:r>
          </a:p>
          <a:p>
            <a:pPr lvl="2" eaLnBrk="1" hangingPunct="1"/>
            <a:r>
              <a:rPr lang="en-US" altLang="da-DK" sz="1600" dirty="0" err="1" smtClean="0"/>
              <a:t>Almenberg</a:t>
            </a:r>
            <a:r>
              <a:rPr lang="en-US" altLang="da-DK" sz="1600" dirty="0" smtClean="0"/>
              <a:t> et al: Triangle test of </a:t>
            </a:r>
            <a:r>
              <a:rPr lang="en-US" altLang="da-DK" sz="1600" dirty="0" err="1" smtClean="0"/>
              <a:t>Czechvar</a:t>
            </a:r>
            <a:r>
              <a:rPr lang="en-US" altLang="da-DK" sz="1600" dirty="0" smtClean="0"/>
              <a:t>, Heineken and Stella </a:t>
            </a:r>
            <a:r>
              <a:rPr lang="en-US" altLang="da-DK" sz="1600" dirty="0" err="1" smtClean="0"/>
              <a:t>Artios</a:t>
            </a:r>
            <a:endParaRPr lang="en-US" altLang="da-DK" sz="1600" dirty="0" smtClean="0"/>
          </a:p>
          <a:p>
            <a:pPr lvl="2" eaLnBrk="1" hangingPunct="1"/>
            <a:r>
              <a:rPr lang="en-US" altLang="da-DK" sz="1600" dirty="0" smtClean="0"/>
              <a:t>Result: The only one different could not be pointed out (Only 33%)</a:t>
            </a:r>
          </a:p>
          <a:p>
            <a:pPr lvl="1" eaLnBrk="1" hangingPunct="1"/>
            <a:endParaRPr lang="en-US" altLang="da-DK" sz="2000" dirty="0" smtClean="0"/>
          </a:p>
          <a:p>
            <a:pPr eaLnBrk="1" hangingPunct="1"/>
            <a:r>
              <a:rPr lang="en-US" altLang="da-DK" sz="2400" dirty="0" smtClean="0"/>
              <a:t>Horizontal product differences? YES</a:t>
            </a:r>
          </a:p>
          <a:p>
            <a:pPr lvl="1" eaLnBrk="1" hangingPunct="1"/>
            <a:r>
              <a:rPr lang="en-US" altLang="da-DK" sz="2000" dirty="0"/>
              <a:t>Blind test experiments for lager beers:</a:t>
            </a:r>
          </a:p>
          <a:p>
            <a:pPr lvl="2" eaLnBrk="1" hangingPunct="1"/>
            <a:r>
              <a:rPr lang="en-US" altLang="da-DK" sz="1600" dirty="0" smtClean="0"/>
              <a:t>McConnell: Same beer with 3 labels of popular, premium and super-premium</a:t>
            </a:r>
          </a:p>
          <a:p>
            <a:pPr lvl="2" eaLnBrk="1" hangingPunct="1"/>
            <a:r>
              <a:rPr lang="en-US" altLang="da-DK" sz="1600" dirty="0" smtClean="0"/>
              <a:t>Result: Panel ranked high priced beer higher in quality </a:t>
            </a:r>
            <a:endParaRPr lang="en-US" altLang="da-DK" sz="1600" dirty="0"/>
          </a:p>
          <a:p>
            <a:pPr lvl="1" eaLnBrk="1" hangingPunct="1"/>
            <a:endParaRPr lang="en-US" altLang="da-DK" sz="2000" dirty="0" smtClean="0"/>
          </a:p>
          <a:p>
            <a:pPr lvl="1" eaLnBrk="1" hangingPunct="1"/>
            <a:r>
              <a:rPr lang="en-US" altLang="da-DK" sz="2000" dirty="0" smtClean="0"/>
              <a:t>Consumer perceived the quality of beer by price signals</a:t>
            </a:r>
          </a:p>
        </p:txBody>
      </p:sp>
    </p:spTree>
    <p:extLst>
      <p:ext uri="{BB962C8B-B14F-4D97-AF65-F5344CB8AC3E}">
        <p14:creationId xmlns:p14="http://schemas.microsoft.com/office/powerpoint/2010/main" val="25324338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i="1" dirty="0" smtClean="0"/>
              <a:t>8 large breweries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520298"/>
              </p:ext>
            </p:extLst>
          </p:nvPr>
        </p:nvGraphicFramePr>
        <p:xfrm>
          <a:off x="992559" y="1260707"/>
          <a:ext cx="7920881" cy="4891655"/>
        </p:xfrm>
        <a:graphic>
          <a:graphicData uri="http://schemas.openxmlformats.org/drawingml/2006/table">
            <a:tbl>
              <a:tblPr firstRow="1" firstCol="1" bandRow="1"/>
              <a:tblGrid>
                <a:gridCol w="1367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4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67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10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World Market share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Marketing &amp; sales </a:t>
                      </a:r>
                      <a:endParaRPr lang="en-US" sz="16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expenses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Billion USD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Marketing and sales cost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 of revenue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Company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 Inbev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0.195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5.250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0.188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0.132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SAB Miller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0.117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Heineken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0.101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1.350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0.154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0.122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Carlsberg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0.054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1.238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0.201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0.183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Molson Coors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0.041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1.126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0.280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0.288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Kirin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0.032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2.904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0.192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0.134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Tsing Tao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0.038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0.449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0.162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0.153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Yanjing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0.157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0.077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0.104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0.612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12.481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0.077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0.179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0.159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664969" y="5445224"/>
            <a:ext cx="720080" cy="41973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8744" y="5373216"/>
            <a:ext cx="720080" cy="41973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49344" y="5732623"/>
            <a:ext cx="720080" cy="41973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19425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i="1" dirty="0" smtClean="0"/>
              <a:t>Concentration and performance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72500147"/>
              </p:ext>
            </p:extLst>
          </p:nvPr>
        </p:nvGraphicFramePr>
        <p:xfrm>
          <a:off x="920552" y="1556792"/>
          <a:ext cx="856895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02761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i="1" dirty="0" smtClean="0"/>
              <a:t>Development in premiums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086951"/>
              </p:ext>
            </p:extLst>
          </p:nvPr>
        </p:nvGraphicFramePr>
        <p:xfrm>
          <a:off x="1064568" y="1772816"/>
          <a:ext cx="7920878" cy="4209577"/>
        </p:xfrm>
        <a:graphic>
          <a:graphicData uri="http://schemas.openxmlformats.org/drawingml/2006/table">
            <a:tbl>
              <a:tblPr firstRow="1" firstCol="1" bandRow="1"/>
              <a:tblGrid>
                <a:gridCol w="151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04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0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445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World regions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Premium lager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Billion USD 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Price premium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Price premium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increases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2000-2016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Size of premium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Billion USD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premium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increases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2000-2016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2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Africa &amp; M. E.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-2.74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27.4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8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33.2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106.1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4.59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17.81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84.52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8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 America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-9.54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153.2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8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 America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70.2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16.36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13.90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48.2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8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Europe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46.2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36.9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-7.14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12.44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-7.8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8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East Europe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25.2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84.4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17.29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11.52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375.6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25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countries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143.8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95.8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11.25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56.56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64.5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905328" y="4513812"/>
            <a:ext cx="720080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3174" y="5012776"/>
            <a:ext cx="720080" cy="360040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03174" y="3834828"/>
            <a:ext cx="720080" cy="360040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03174" y="3405271"/>
            <a:ext cx="720080" cy="360040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09184" y="3405271"/>
            <a:ext cx="720080" cy="360040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90600" y="6065912"/>
            <a:ext cx="89154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da-DK" sz="1600" kern="0" dirty="0" smtClean="0"/>
              <a:t>High competition in Western Europe for lager beer</a:t>
            </a:r>
          </a:p>
          <a:p>
            <a:pPr eaLnBrk="1" hangingPunct="1"/>
            <a:r>
              <a:rPr lang="en-US" altLang="da-DK" sz="1600" kern="0" dirty="0" smtClean="0"/>
              <a:t>Asia has the most profitable market for Lager beer</a:t>
            </a:r>
          </a:p>
        </p:txBody>
      </p:sp>
    </p:spTree>
    <p:extLst>
      <p:ext uri="{BB962C8B-B14F-4D97-AF65-F5344CB8AC3E}">
        <p14:creationId xmlns:p14="http://schemas.microsoft.com/office/powerpoint/2010/main" val="88747481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850900"/>
          </a:xfrm>
        </p:spPr>
        <p:txBody>
          <a:bodyPr/>
          <a:lstStyle/>
          <a:p>
            <a:pPr eaLnBrk="1" hangingPunct="1"/>
            <a:r>
              <a:rPr lang="en-US" altLang="da-DK" i="1" dirty="0" smtClean="0"/>
              <a:t>Conclusions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2060848"/>
            <a:ext cx="8915400" cy="2116138"/>
          </a:xfrm>
        </p:spPr>
        <p:txBody>
          <a:bodyPr/>
          <a:lstStyle/>
          <a:p>
            <a:pPr eaLnBrk="1" hangingPunct="1"/>
            <a:r>
              <a:rPr lang="en-US" altLang="da-DK" sz="2400" dirty="0" smtClean="0"/>
              <a:t>High </a:t>
            </a:r>
            <a:r>
              <a:rPr lang="en-US" altLang="da-DK" sz="2400" dirty="0"/>
              <a:t>income elasticities in developing countries</a:t>
            </a:r>
          </a:p>
          <a:p>
            <a:pPr eaLnBrk="1" hangingPunct="1"/>
            <a:endParaRPr lang="en-US" altLang="da-DK" sz="2400" dirty="0"/>
          </a:p>
          <a:p>
            <a:pPr eaLnBrk="1" hangingPunct="1"/>
            <a:r>
              <a:rPr lang="en-US" altLang="da-DK" sz="2400" dirty="0"/>
              <a:t>High price premium on premium lager</a:t>
            </a:r>
          </a:p>
          <a:p>
            <a:pPr eaLnBrk="1" hangingPunct="1"/>
            <a:endParaRPr lang="en-US" altLang="da-DK" sz="2400" dirty="0"/>
          </a:p>
          <a:p>
            <a:pPr eaLnBrk="1" hangingPunct="1"/>
            <a:r>
              <a:rPr lang="en-US" altLang="da-DK" sz="2400" dirty="0"/>
              <a:t>M&amp;A strategies motivated by growth of premium lager</a:t>
            </a:r>
          </a:p>
          <a:p>
            <a:pPr lvl="1" eaLnBrk="1" hangingPunct="1"/>
            <a:endParaRPr lang="en-US" altLang="da-DK" sz="2000" dirty="0" smtClean="0"/>
          </a:p>
        </p:txBody>
      </p:sp>
    </p:spTree>
    <p:extLst>
      <p:ext uri="{BB962C8B-B14F-4D97-AF65-F5344CB8AC3E}">
        <p14:creationId xmlns:p14="http://schemas.microsoft.com/office/powerpoint/2010/main" val="10626190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60512" y="692696"/>
            <a:ext cx="8915400" cy="1930226"/>
          </a:xfrm>
        </p:spPr>
        <p:txBody>
          <a:bodyPr/>
          <a:lstStyle/>
          <a:p>
            <a:pPr eaLnBrk="1" hangingPunct="1"/>
            <a:r>
              <a:rPr lang="en-US" altLang="da-DK" i="1" dirty="0" smtClean="0"/>
              <a:t>Thank you for your time!</a:t>
            </a:r>
            <a:br>
              <a:rPr lang="en-US" altLang="da-DK" i="1" dirty="0" smtClean="0"/>
            </a:br>
            <a:r>
              <a:rPr lang="en-US" altLang="da-DK" i="1" dirty="0" smtClean="0"/>
              <a:t/>
            </a:r>
            <a:br>
              <a:rPr lang="en-US" altLang="da-DK" i="1" dirty="0" smtClean="0"/>
            </a:br>
            <a:r>
              <a:rPr lang="en-US" altLang="da-DK" i="1" dirty="0" smtClean="0"/>
              <a:t>Questions?</a:t>
            </a:r>
          </a:p>
        </p:txBody>
      </p:sp>
      <p:pic>
        <p:nvPicPr>
          <p:cNvPr id="4" name="Picture 3" descr="Time flies. You're the pilot.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33" y="3717032"/>
            <a:ext cx="7795358" cy="2676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9068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i="1" dirty="0" smtClean="0"/>
              <a:t>Take away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sz="2400" dirty="0" smtClean="0"/>
              <a:t>Increasing global market share for the lager beer</a:t>
            </a:r>
          </a:p>
          <a:p>
            <a:pPr eaLnBrk="1" hangingPunct="1"/>
            <a:endParaRPr lang="en-US" altLang="da-DK" sz="2400" dirty="0" smtClean="0"/>
          </a:p>
          <a:p>
            <a:pPr eaLnBrk="1" hangingPunct="1"/>
            <a:r>
              <a:rPr lang="en-US" altLang="da-DK" sz="2400" dirty="0" smtClean="0"/>
              <a:t>High income elasticities of lager beer in developing countries</a:t>
            </a:r>
          </a:p>
          <a:p>
            <a:pPr eaLnBrk="1" hangingPunct="1"/>
            <a:endParaRPr lang="en-US" altLang="da-DK" sz="2400" dirty="0" smtClean="0"/>
          </a:p>
          <a:p>
            <a:pPr eaLnBrk="1" hangingPunct="1"/>
            <a:r>
              <a:rPr lang="en-US" altLang="da-DK" sz="2400" dirty="0" smtClean="0"/>
              <a:t>High price premium on premium lager</a:t>
            </a:r>
          </a:p>
          <a:p>
            <a:pPr eaLnBrk="1" hangingPunct="1"/>
            <a:endParaRPr lang="en-US" altLang="da-DK" sz="2400" dirty="0" smtClean="0"/>
          </a:p>
          <a:p>
            <a:pPr eaLnBrk="1" hangingPunct="1"/>
            <a:r>
              <a:rPr lang="en-US" altLang="da-DK" sz="2400" dirty="0" smtClean="0"/>
              <a:t>M&amp;A strategies motivated by the growth of premium lager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i="1" dirty="0" smtClean="0"/>
              <a:t>Increasing concentration</a:t>
            </a:r>
          </a:p>
        </p:txBody>
      </p:sp>
      <p:pic>
        <p:nvPicPr>
          <p:cNvPr id="6147" name="Chart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133600"/>
            <a:ext cx="76327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i="1" dirty="0" smtClean="0"/>
              <a:t>World market for beer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384242"/>
              </p:ext>
            </p:extLst>
          </p:nvPr>
        </p:nvGraphicFramePr>
        <p:xfrm>
          <a:off x="920552" y="1844824"/>
          <a:ext cx="7992887" cy="3528390"/>
        </p:xfrm>
        <a:graphic>
          <a:graphicData uri="http://schemas.openxmlformats.org/drawingml/2006/table">
            <a:tbl>
              <a:tblPr firstRow="1" firstCol="1" bandRow="1"/>
              <a:tblGrid>
                <a:gridCol w="1745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3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86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81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Quantity consumed (Bill liter)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 of consumption (Bill USD)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1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of beers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Freq. 2016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2000-16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Freq. 2016 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2000-16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4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lager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139.7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73.4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335.8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59.1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53.9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1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Premium lager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31.8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143.8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25.3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45.1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1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Ales and stouts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5.7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23.7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16.2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1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Specialty beers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27.8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47.4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42.8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1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 alcohol beers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5.3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108.0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110.9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87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beer cons.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190.3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49.2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568.7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50.0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90600" y="5733255"/>
            <a:ext cx="89154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da-DK" sz="1600" kern="0" dirty="0" smtClean="0"/>
              <a:t>Increasing market share for Lager beer</a:t>
            </a:r>
          </a:p>
          <a:p>
            <a:pPr eaLnBrk="1" hangingPunct="1"/>
            <a:r>
              <a:rPr lang="en-US" altLang="da-DK" sz="1600" kern="0" dirty="0" smtClean="0"/>
              <a:t>No inflation in beer prices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44888" y="2708920"/>
            <a:ext cx="504056" cy="79208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97016" y="2708920"/>
            <a:ext cx="504056" cy="792088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97016" y="3934021"/>
            <a:ext cx="504056" cy="359075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97016" y="4869160"/>
            <a:ext cx="504056" cy="359075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21352" y="4869159"/>
            <a:ext cx="504056" cy="359075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57763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i="1" dirty="0" smtClean="0"/>
              <a:t>Regional markets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125564"/>
              </p:ext>
            </p:extLst>
          </p:nvPr>
        </p:nvGraphicFramePr>
        <p:xfrm>
          <a:off x="992560" y="1772816"/>
          <a:ext cx="8208913" cy="3583101"/>
        </p:xfrm>
        <a:graphic>
          <a:graphicData uri="http://schemas.openxmlformats.org/drawingml/2006/table">
            <a:tbl>
              <a:tblPr firstRow="1" firstCol="1" bandRow="1"/>
              <a:tblGrid>
                <a:gridCol w="1546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9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29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95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81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76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lager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Premium lager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Specialty beers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6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World regions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Countries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2000-16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2000-16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2000-16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4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Africa &amp; M. E.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51.5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32.3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6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72.9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130.9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78.2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69.4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6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 America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24.5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45.0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233.7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95.6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6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 America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12.9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7.9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-3.2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15.8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6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 Europe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-23.3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6.9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19.3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6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East Europe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11.9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103.8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56.8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13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countries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139.7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30.6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31.8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27.8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992560" y="5231779"/>
            <a:ext cx="3741730" cy="324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 Consumption measured in billions of liters.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2003" y="3725258"/>
            <a:ext cx="504056" cy="6817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9184" y="3717032"/>
            <a:ext cx="504056" cy="64807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49263" y="3717032"/>
            <a:ext cx="504056" cy="68993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09184" y="2996952"/>
            <a:ext cx="504056" cy="626640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9" name="Rectangle 8"/>
          <p:cNvSpPr/>
          <p:nvPr/>
        </p:nvSpPr>
        <p:spPr>
          <a:xfrm>
            <a:off x="6609184" y="4406962"/>
            <a:ext cx="504056" cy="313320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600" y="5733255"/>
            <a:ext cx="89154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en-US" altLang="da-DK" sz="1600" kern="0" dirty="0" smtClean="0"/>
          </a:p>
          <a:p>
            <a:pPr eaLnBrk="1" hangingPunct="1"/>
            <a:r>
              <a:rPr lang="en-US" altLang="da-DK" sz="1600" kern="0" dirty="0" smtClean="0"/>
              <a:t>Increasing market share for Lager beer in developing countries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i="1" dirty="0" smtClean="0"/>
              <a:t>Income elasticities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95300" y="1700808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en-US" altLang="da-DK" sz="2400" kern="0" dirty="0" smtClean="0"/>
          </a:p>
          <a:p>
            <a:pPr eaLnBrk="1" hangingPunct="1"/>
            <a:r>
              <a:rPr lang="en-US" sz="2000" dirty="0"/>
              <a:t>Log (</a:t>
            </a:r>
            <a:r>
              <a:rPr lang="en-US" sz="2000" dirty="0" err="1"/>
              <a:t>T</a:t>
            </a:r>
            <a:r>
              <a:rPr lang="en-US" sz="2000" baseline="-25000" dirty="0" err="1"/>
              <a:t>ijk</a:t>
            </a:r>
            <a:r>
              <a:rPr lang="en-US" sz="2000" dirty="0"/>
              <a:t>) = α + β</a:t>
            </a:r>
            <a:r>
              <a:rPr lang="en-US" sz="2000" baseline="-25000" dirty="0"/>
              <a:t>k</a:t>
            </a:r>
            <a:r>
              <a:rPr lang="en-US" sz="2000" dirty="0"/>
              <a:t> Log (</a:t>
            </a:r>
            <a:r>
              <a:rPr lang="en-US" sz="2000" dirty="0" err="1"/>
              <a:t>G</a:t>
            </a:r>
            <a:r>
              <a:rPr lang="en-US" sz="2000" baseline="-25000" dirty="0" err="1"/>
              <a:t>ij</a:t>
            </a:r>
            <a:r>
              <a:rPr lang="en-US" sz="2000" dirty="0"/>
              <a:t>) + </a:t>
            </a:r>
            <a:r>
              <a:rPr lang="en-US" sz="2000" dirty="0" err="1"/>
              <a:t>δ</a:t>
            </a:r>
            <a:r>
              <a:rPr lang="en-US" sz="2000" baseline="-25000" dirty="0" err="1"/>
              <a:t>k</a:t>
            </a:r>
            <a:r>
              <a:rPr lang="en-US" sz="2000" dirty="0"/>
              <a:t> (Log (</a:t>
            </a:r>
            <a:r>
              <a:rPr lang="en-US" sz="2000" dirty="0" err="1"/>
              <a:t>G</a:t>
            </a:r>
            <a:r>
              <a:rPr lang="en-US" sz="2000" baseline="-25000" dirty="0" err="1"/>
              <a:t>ij</a:t>
            </a:r>
            <a:r>
              <a:rPr lang="en-US" sz="2000" dirty="0"/>
              <a:t>))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+ </a:t>
            </a:r>
            <a:r>
              <a:rPr lang="en-US" sz="2000" dirty="0" err="1" smtClean="0"/>
              <a:t>η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</a:t>
            </a:r>
            <a:r>
              <a:rPr lang="en-US" sz="2000" dirty="0" err="1"/>
              <a:t>X</a:t>
            </a:r>
            <a:r>
              <a:rPr lang="en-US" sz="2000" baseline="-25000" dirty="0" err="1"/>
              <a:t>ij</a:t>
            </a:r>
            <a:r>
              <a:rPr lang="en-US" sz="2000" dirty="0"/>
              <a:t> + </a:t>
            </a:r>
            <a:r>
              <a:rPr lang="en-US" sz="2000" dirty="0" err="1"/>
              <a:t>λ</a:t>
            </a:r>
            <a:r>
              <a:rPr lang="en-US" sz="2000" baseline="-25000" dirty="0" err="1"/>
              <a:t>j</a:t>
            </a:r>
            <a:r>
              <a:rPr lang="en-US" sz="2000" dirty="0"/>
              <a:t> + </a:t>
            </a:r>
            <a:r>
              <a:rPr lang="da-DK" sz="2000" dirty="0"/>
              <a:t>μ</a:t>
            </a:r>
            <a:r>
              <a:rPr lang="en-US" sz="2000" baseline="-25000" dirty="0" err="1"/>
              <a:t>ijk</a:t>
            </a:r>
            <a:endParaRPr lang="en-US" altLang="da-DK" sz="2000" kern="0" dirty="0"/>
          </a:p>
          <a:p>
            <a:pPr eaLnBrk="1" hangingPunct="1"/>
            <a:endParaRPr lang="en-US" altLang="da-DK" sz="2000" kern="0" dirty="0" smtClean="0"/>
          </a:p>
          <a:p>
            <a:pPr eaLnBrk="1" hangingPunct="1"/>
            <a:r>
              <a:rPr lang="en-US" sz="2000" dirty="0" err="1" smtClean="0"/>
              <a:t>T</a:t>
            </a:r>
            <a:r>
              <a:rPr lang="en-US" sz="2000" baseline="-25000" dirty="0" err="1" smtClean="0"/>
              <a:t>ijk</a:t>
            </a:r>
            <a:r>
              <a:rPr lang="en-US" sz="2000" dirty="0" smtClean="0"/>
              <a:t> 	Type k beer in country j, year </a:t>
            </a:r>
            <a:r>
              <a:rPr lang="en-US" sz="2000" dirty="0" err="1" smtClean="0"/>
              <a:t>i</a:t>
            </a:r>
            <a:endParaRPr lang="en-US" altLang="da-DK" sz="2000" kern="0" dirty="0" smtClean="0"/>
          </a:p>
          <a:p>
            <a:pPr eaLnBrk="1" hangingPunct="1"/>
            <a:endParaRPr lang="en-US" altLang="da-DK" sz="2000" kern="0" dirty="0" smtClean="0"/>
          </a:p>
          <a:p>
            <a:pPr eaLnBrk="1" hangingPunct="1"/>
            <a:r>
              <a:rPr lang="en-US" sz="2000" dirty="0" err="1" smtClean="0"/>
              <a:t>G</a:t>
            </a:r>
            <a:r>
              <a:rPr lang="en-US" sz="2000" baseline="-25000" dirty="0" err="1" smtClean="0"/>
              <a:t>ij</a:t>
            </a:r>
            <a:r>
              <a:rPr lang="en-US" sz="2000" dirty="0" smtClean="0"/>
              <a:t> 	GDP year </a:t>
            </a:r>
            <a:r>
              <a:rPr lang="en-US" sz="2000" dirty="0" err="1" smtClean="0"/>
              <a:t>i</a:t>
            </a:r>
            <a:r>
              <a:rPr lang="en-US" sz="2000" dirty="0" smtClean="0"/>
              <a:t> for country j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 err="1" smtClean="0"/>
              <a:t>X</a:t>
            </a:r>
            <a:r>
              <a:rPr lang="en-US" sz="2000" baseline="-25000" dirty="0" err="1" smtClean="0"/>
              <a:t>ij</a:t>
            </a:r>
            <a:r>
              <a:rPr lang="en-US" sz="2000" dirty="0" smtClean="0"/>
              <a:t> 	Controlling variables</a:t>
            </a:r>
            <a:endParaRPr lang="en-US" sz="2000" baseline="-25000" dirty="0" smtClean="0"/>
          </a:p>
          <a:p>
            <a:pPr eaLnBrk="1" hangingPunct="1"/>
            <a:endParaRPr lang="en-US" sz="2000" baseline="-25000" dirty="0"/>
          </a:p>
          <a:p>
            <a:pPr eaLnBrk="1" hangingPunct="1"/>
            <a:r>
              <a:rPr lang="en-US" sz="2000" dirty="0" err="1" smtClean="0"/>
              <a:t>λ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 	Country fixed effects</a:t>
            </a:r>
          </a:p>
        </p:txBody>
      </p:sp>
    </p:spTree>
    <p:extLst>
      <p:ext uri="{BB962C8B-B14F-4D97-AF65-F5344CB8AC3E}">
        <p14:creationId xmlns:p14="http://schemas.microsoft.com/office/powerpoint/2010/main" val="26146276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i="1" dirty="0" smtClean="0"/>
              <a:t>Income elasticities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319588"/>
              </p:ext>
            </p:extLst>
          </p:nvPr>
        </p:nvGraphicFramePr>
        <p:xfrm>
          <a:off x="992560" y="1844824"/>
          <a:ext cx="7920880" cy="3600403"/>
        </p:xfrm>
        <a:graphic>
          <a:graphicData uri="http://schemas.openxmlformats.org/drawingml/2006/table">
            <a:tbl>
              <a:tblPr firstRow="1" firstCol="1" bandRow="1"/>
              <a:tblGrid>
                <a:gridCol w="1751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2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2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32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1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2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3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2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Pooled OLS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Fixed effects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Fixed effects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1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of beers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da-DK" sz="16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da-DK" sz="16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da-DK" sz="16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1600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5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lager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0.659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0.220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3.297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-0.169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2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Premium lager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1.140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0.422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3.086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-0.144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2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Ales and stouts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1.435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0.109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1.423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-0.071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2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Specialty beers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1.650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0.288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0.020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0.015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2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 alcohol beers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1.407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0.226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0.731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-0.027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0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beer cons.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0.764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0.247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2.791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-0.138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52800" y="4221088"/>
            <a:ext cx="720080" cy="41973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4968" y="3435155"/>
            <a:ext cx="720080" cy="41973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7136" y="4221088"/>
            <a:ext cx="2376264" cy="785933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90600" y="5733255"/>
            <a:ext cx="89154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da-DK" sz="1600" kern="0" dirty="0" smtClean="0"/>
              <a:t>High and decreasing elasticity for premium lager</a:t>
            </a:r>
          </a:p>
          <a:p>
            <a:pPr eaLnBrk="1" hangingPunct="1"/>
            <a:r>
              <a:rPr lang="en-US" altLang="da-DK" sz="1600" kern="0" dirty="0" smtClean="0"/>
              <a:t>Constant elasticity for specialty and low alcohol beer</a:t>
            </a:r>
          </a:p>
        </p:txBody>
      </p:sp>
    </p:spTree>
    <p:extLst>
      <p:ext uri="{BB962C8B-B14F-4D97-AF65-F5344CB8AC3E}">
        <p14:creationId xmlns:p14="http://schemas.microsoft.com/office/powerpoint/2010/main" val="38833738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i="1" dirty="0" smtClean="0"/>
              <a:t>Average price of beer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320309"/>
              </p:ext>
            </p:extLst>
          </p:nvPr>
        </p:nvGraphicFramePr>
        <p:xfrm>
          <a:off x="1136576" y="1700808"/>
          <a:ext cx="7920881" cy="3856954"/>
        </p:xfrm>
        <a:graphic>
          <a:graphicData uri="http://schemas.openxmlformats.org/drawingml/2006/table">
            <a:tbl>
              <a:tblPr firstRow="1" firstCol="1" bandRow="1"/>
              <a:tblGrid>
                <a:gridCol w="1630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4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434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World regions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lager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Premium lager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Specialty beers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Ales and stouts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 alcohol beers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beer cons.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5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Africa &amp; M. E.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2.46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5.34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2.14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2.01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2.35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4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2.10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4.53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5.14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6.76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3.23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2.38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4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 America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2.09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2.58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2.64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2.06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2.29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2.13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4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 America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2.51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4.28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5.39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3.70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3.70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3.58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4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 Europe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4.93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6.74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6.52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5.81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4.48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5.61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4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East Europe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2.14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3.95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2.51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1.90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2.07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2.71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3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countries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2.40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4.70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5.29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4.14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3.41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2.99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129576" y="5112136"/>
            <a:ext cx="720080" cy="41973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6896" y="5112137"/>
            <a:ext cx="720080" cy="41973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36776" y="5112137"/>
            <a:ext cx="720080" cy="41973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90600" y="5733255"/>
            <a:ext cx="89154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en-US" altLang="da-DK" sz="1600" kern="0" dirty="0" smtClean="0"/>
          </a:p>
          <a:p>
            <a:pPr eaLnBrk="1" hangingPunct="1"/>
            <a:r>
              <a:rPr lang="en-US" altLang="da-DK" sz="1600" kern="0" dirty="0" smtClean="0"/>
              <a:t>High price premium for premium lager beer</a:t>
            </a:r>
          </a:p>
        </p:txBody>
      </p:sp>
    </p:spTree>
    <p:extLst>
      <p:ext uri="{BB962C8B-B14F-4D97-AF65-F5344CB8AC3E}">
        <p14:creationId xmlns:p14="http://schemas.microsoft.com/office/powerpoint/2010/main" val="122280263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i="1" smtClean="0"/>
              <a:t>Price premiums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33454552"/>
              </p:ext>
            </p:extLst>
          </p:nvPr>
        </p:nvGraphicFramePr>
        <p:xfrm>
          <a:off x="1064568" y="1916832"/>
          <a:ext cx="828092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05250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 cap="flat" cmpd="sng" algn="ctr">
          <a:solidFill>
            <a:srgbClr val="FF0000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prstClr val="white"/>
            </a:solidFill>
            <a:effectLst/>
            <a:uLnTx/>
            <a:uFillTx/>
            <a:latin typeface="Calibri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lg" len="lg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18274</TotalTime>
  <Words>799</Words>
  <Application>Microsoft Office PowerPoint</Application>
  <PresentationFormat>A4 Paper (210x297 mm)</PresentationFormat>
  <Paragraphs>427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Schoolbook</vt:lpstr>
      <vt:lpstr>Times New Roman</vt:lpstr>
      <vt:lpstr>Default Design</vt:lpstr>
      <vt:lpstr>   Branding and Performance in the Global Beer Market    Erik Strøjer Madsen    Koldingfjord, Januar 2018   </vt:lpstr>
      <vt:lpstr>Take away</vt:lpstr>
      <vt:lpstr>Increasing concentration</vt:lpstr>
      <vt:lpstr>World market for beer</vt:lpstr>
      <vt:lpstr>Regional markets</vt:lpstr>
      <vt:lpstr>Income elasticities</vt:lpstr>
      <vt:lpstr>Income elasticities</vt:lpstr>
      <vt:lpstr>Average price of beer</vt:lpstr>
      <vt:lpstr>Price premiums</vt:lpstr>
      <vt:lpstr>Premiumization of the market</vt:lpstr>
      <vt:lpstr>Premiumization of the market</vt:lpstr>
      <vt:lpstr>8 large breweries</vt:lpstr>
      <vt:lpstr>Concentration and performance</vt:lpstr>
      <vt:lpstr>Development in premiums</vt:lpstr>
      <vt:lpstr>Conclusions</vt:lpstr>
      <vt:lpstr>Thank you for your time!  Questions?</vt:lpstr>
    </vt:vector>
  </TitlesOfParts>
  <Company>Handelshøjskolen i Århus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Kasper Okkels</dc:creator>
  <cp:lastModifiedBy>Erik Strøjer Madsen</cp:lastModifiedBy>
  <cp:revision>189</cp:revision>
  <cp:lastPrinted>2017-12-12T09:45:27Z</cp:lastPrinted>
  <dcterms:created xsi:type="dcterms:W3CDTF">2000-07-11T10:51:10Z</dcterms:created>
  <dcterms:modified xsi:type="dcterms:W3CDTF">2018-01-11T21:44:45Z</dcterms:modified>
</cp:coreProperties>
</file>