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9" r:id="rId3"/>
    <p:sldId id="260" r:id="rId4"/>
    <p:sldId id="262" r:id="rId5"/>
    <p:sldId id="263" r:id="rId6"/>
    <p:sldId id="264" r:id="rId7"/>
    <p:sldId id="265" r:id="rId8"/>
    <p:sldId id="266" r:id="rId9"/>
    <p:sldId id="267" r:id="rId10"/>
    <p:sldId id="268" r:id="rId11"/>
    <p:sldId id="269" r:id="rId12"/>
    <p:sldId id="271" r:id="rId13"/>
    <p:sldId id="272" r:id="rId14"/>
  </p:sldIdLst>
  <p:sldSz cx="9144000" cy="5143500" type="screen16x9"/>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4" d="100"/>
          <a:sy n="164" d="100"/>
        </p:scale>
        <p:origin x="-114" y="-18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lleguldborghansen:Desktop:ABC%20Taxonomy.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0661687203428"/>
          <c:y val="4.69774118604449E-2"/>
          <c:w val="0.643776016711336"/>
          <c:h val="0.86142887019466696"/>
        </c:manualLayout>
      </c:layout>
      <c:barChart>
        <c:barDir val="col"/>
        <c:grouping val="clustered"/>
        <c:varyColors val="0"/>
        <c:ser>
          <c:idx val="0"/>
          <c:order val="0"/>
          <c:tx>
            <c:strRef>
              <c:f>'Ark1'!$A$39</c:f>
              <c:strCache>
                <c:ptCount val="1"/>
                <c:pt idx="0">
                  <c:v>Ikke-vegetarisk</c:v>
                </c:pt>
              </c:strCache>
            </c:strRef>
          </c:tx>
          <c:spPr>
            <a:solidFill>
              <a:schemeClr val="tx1">
                <a:lumMod val="50000"/>
                <a:lumOff val="50000"/>
              </a:schemeClr>
            </a:solidFill>
          </c:spPr>
          <c:invertIfNegative val="0"/>
          <c:cat>
            <c:strRef>
              <c:f>'Ark1'!$B$38:$C$38</c:f>
              <c:strCache>
                <c:ptCount val="2"/>
                <c:pt idx="0">
                  <c:v>Ikke-vegeterisk default (n = 56)</c:v>
                </c:pt>
                <c:pt idx="1">
                  <c:v>Vegetarisk default (n = 52)</c:v>
                </c:pt>
              </c:strCache>
            </c:strRef>
          </c:cat>
          <c:val>
            <c:numRef>
              <c:f>'Ark1'!$B$39:$C$39</c:f>
              <c:numCache>
                <c:formatCode>0%</c:formatCode>
                <c:ptCount val="2"/>
                <c:pt idx="0">
                  <c:v>0.98</c:v>
                </c:pt>
                <c:pt idx="1">
                  <c:v>0.13</c:v>
                </c:pt>
              </c:numCache>
            </c:numRef>
          </c:val>
        </c:ser>
        <c:ser>
          <c:idx val="1"/>
          <c:order val="1"/>
          <c:tx>
            <c:strRef>
              <c:f>'Ark1'!$A$40</c:f>
              <c:strCache>
                <c:ptCount val="1"/>
                <c:pt idx="0">
                  <c:v>Vegetarisk</c:v>
                </c:pt>
              </c:strCache>
            </c:strRef>
          </c:tx>
          <c:spPr>
            <a:solidFill>
              <a:srgbClr val="23C600"/>
            </a:solidFill>
          </c:spPr>
          <c:invertIfNegative val="0"/>
          <c:cat>
            <c:strRef>
              <c:f>'Ark1'!$B$38:$C$38</c:f>
              <c:strCache>
                <c:ptCount val="2"/>
                <c:pt idx="0">
                  <c:v>Ikke-vegeterisk default (n = 56)</c:v>
                </c:pt>
                <c:pt idx="1">
                  <c:v>Vegetarisk default (n = 52)</c:v>
                </c:pt>
              </c:strCache>
            </c:strRef>
          </c:cat>
          <c:val>
            <c:numRef>
              <c:f>'Ark1'!$B$40:$C$40</c:f>
              <c:numCache>
                <c:formatCode>0%</c:formatCode>
                <c:ptCount val="2"/>
                <c:pt idx="0">
                  <c:v>0.02</c:v>
                </c:pt>
                <c:pt idx="1">
                  <c:v>0.87</c:v>
                </c:pt>
              </c:numCache>
            </c:numRef>
          </c:val>
        </c:ser>
        <c:dLbls>
          <c:dLblPos val="inEnd"/>
          <c:showLegendKey val="0"/>
          <c:showVal val="1"/>
          <c:showCatName val="0"/>
          <c:showSerName val="0"/>
          <c:showPercent val="0"/>
          <c:showBubbleSize val="0"/>
        </c:dLbls>
        <c:gapWidth val="150"/>
        <c:axId val="195098880"/>
        <c:axId val="195371008"/>
      </c:barChart>
      <c:catAx>
        <c:axId val="195098880"/>
        <c:scaling>
          <c:orientation val="minMax"/>
        </c:scaling>
        <c:delete val="0"/>
        <c:axPos val="b"/>
        <c:majorTickMark val="out"/>
        <c:minorTickMark val="none"/>
        <c:tickLblPos val="nextTo"/>
        <c:crossAx val="195371008"/>
        <c:crosses val="autoZero"/>
        <c:auto val="1"/>
        <c:lblAlgn val="ctr"/>
        <c:lblOffset val="100"/>
        <c:noMultiLvlLbl val="0"/>
      </c:catAx>
      <c:valAx>
        <c:axId val="195371008"/>
        <c:scaling>
          <c:orientation val="minMax"/>
        </c:scaling>
        <c:delete val="0"/>
        <c:axPos val="l"/>
        <c:majorGridlines/>
        <c:numFmt formatCode="0%" sourceLinked="1"/>
        <c:majorTickMark val="out"/>
        <c:minorTickMark val="none"/>
        <c:tickLblPos val="nextTo"/>
        <c:crossAx val="1950988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'Ark1'!$B$1</c:f>
              <c:strCache>
                <c:ptCount val="1"/>
                <c:pt idx="0">
                  <c:v>Declined consultation and made own saving decisions</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1998</c:v>
                </c:pt>
                <c:pt idx="1">
                  <c:v>1999</c:v>
                </c:pt>
                <c:pt idx="2">
                  <c:v>2000</c:v>
                </c:pt>
                <c:pt idx="3">
                  <c:v>2001</c:v>
                </c:pt>
                <c:pt idx="4">
                  <c:v>2002</c:v>
                </c:pt>
              </c:numCache>
            </c:numRef>
          </c:cat>
          <c:val>
            <c:numRef>
              <c:f>'Ark1'!$B$2:$B$6</c:f>
              <c:numCache>
                <c:formatCode>0.0%</c:formatCode>
                <c:ptCount val="5"/>
                <c:pt idx="0">
                  <c:v>6.6000000000000003E-2</c:v>
                </c:pt>
                <c:pt idx="1">
                  <c:v>6.5000000000000002E-2</c:v>
                </c:pt>
                <c:pt idx="2">
                  <c:v>6.8000000000000005E-2</c:v>
                </c:pt>
                <c:pt idx="3">
                  <c:v>6.6000000000000003E-2</c:v>
                </c:pt>
                <c:pt idx="4">
                  <c:v>6.2E-2</c:v>
                </c:pt>
              </c:numCache>
            </c:numRef>
          </c:val>
        </c:ser>
        <c:ser>
          <c:idx val="1"/>
          <c:order val="1"/>
          <c:tx>
            <c:strRef>
              <c:f>'Ark1'!$C$1</c:f>
              <c:strCache>
                <c:ptCount val="1"/>
                <c:pt idx="0">
                  <c:v>Made immediate one-off savings increase</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1998</c:v>
                </c:pt>
                <c:pt idx="1">
                  <c:v>1999</c:v>
                </c:pt>
                <c:pt idx="2">
                  <c:v>2000</c:v>
                </c:pt>
                <c:pt idx="3">
                  <c:v>2001</c:v>
                </c:pt>
                <c:pt idx="4">
                  <c:v>2002</c:v>
                </c:pt>
              </c:numCache>
            </c:numRef>
          </c:cat>
          <c:val>
            <c:numRef>
              <c:f>'Ark1'!$C$2:$C$6</c:f>
              <c:numCache>
                <c:formatCode>0.0%</c:formatCode>
                <c:ptCount val="5"/>
                <c:pt idx="0">
                  <c:v>4.3999999999999997E-2</c:v>
                </c:pt>
                <c:pt idx="1">
                  <c:v>9.0999999999999998E-2</c:v>
                </c:pt>
                <c:pt idx="2">
                  <c:v>8.8999999999999996E-2</c:v>
                </c:pt>
                <c:pt idx="3">
                  <c:v>8.6999999999999994E-2</c:v>
                </c:pt>
                <c:pt idx="4">
                  <c:v>8.7999999999999995E-2</c:v>
                </c:pt>
              </c:numCache>
            </c:numRef>
          </c:val>
        </c:ser>
        <c:ser>
          <c:idx val="2"/>
          <c:order val="2"/>
          <c:tx>
            <c:strRef>
              <c:f>'Ark1'!$D$1</c:f>
              <c:strCache>
                <c:ptCount val="1"/>
                <c:pt idx="0">
                  <c:v>Joined SMarT</c:v>
                </c:pt>
              </c:strCache>
            </c:strRef>
          </c:tx>
          <c:spPr>
            <a:solidFill>
              <a:srgbClr val="1B576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'Ark1'!$A$2:$A$6</c:f>
              <c:numCache>
                <c:formatCode>General</c:formatCode>
                <c:ptCount val="5"/>
                <c:pt idx="0">
                  <c:v>1998</c:v>
                </c:pt>
                <c:pt idx="1">
                  <c:v>1999</c:v>
                </c:pt>
                <c:pt idx="2">
                  <c:v>2000</c:v>
                </c:pt>
                <c:pt idx="3">
                  <c:v>2001</c:v>
                </c:pt>
                <c:pt idx="4">
                  <c:v>2002</c:v>
                </c:pt>
              </c:numCache>
            </c:numRef>
          </c:cat>
          <c:val>
            <c:numRef>
              <c:f>'Ark1'!$D$2:$D$6</c:f>
              <c:numCache>
                <c:formatCode>0.0%</c:formatCode>
                <c:ptCount val="5"/>
                <c:pt idx="0">
                  <c:v>3.5000000000000003E-2</c:v>
                </c:pt>
                <c:pt idx="1">
                  <c:v>6.5000000000000002E-2</c:v>
                </c:pt>
                <c:pt idx="2">
                  <c:v>9.4E-2</c:v>
                </c:pt>
                <c:pt idx="3">
                  <c:v>0.11600000000000001</c:v>
                </c:pt>
                <c:pt idx="4">
                  <c:v>0.13600000000000001</c:v>
                </c:pt>
              </c:numCache>
            </c:numRef>
          </c:val>
        </c:ser>
        <c:dLbls>
          <c:showLegendKey val="0"/>
          <c:showVal val="0"/>
          <c:showCatName val="0"/>
          <c:showSerName val="0"/>
          <c:showPercent val="0"/>
          <c:showBubbleSize val="0"/>
        </c:dLbls>
        <c:gapWidth val="219"/>
        <c:overlap val="-27"/>
        <c:axId val="226018048"/>
        <c:axId val="226019584"/>
      </c:barChart>
      <c:catAx>
        <c:axId val="22601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226019584"/>
        <c:crosses val="autoZero"/>
        <c:auto val="1"/>
        <c:lblAlgn val="ctr"/>
        <c:lblOffset val="100"/>
        <c:noMultiLvlLbl val="0"/>
      </c:catAx>
      <c:valAx>
        <c:axId val="22601958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crossAx val="226018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18ED6-120C-7640-BCBC-36AAFE71178B}" type="datetimeFigureOut">
              <a:rPr lang="da-DK" smtClean="0"/>
              <a:t>22-01-2018</a:t>
            </a:fld>
            <a:endParaRPr lang="da-DK"/>
          </a:p>
        </p:txBody>
      </p:sp>
      <p:sp>
        <p:nvSpPr>
          <p:cNvPr id="4" name="Pladsholder til diasbille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A698B-31F1-5B40-938F-289E905944AB}" type="slidenum">
              <a:rPr lang="da-DK" smtClean="0"/>
              <a:t>‹nr.›</a:t>
            </a:fld>
            <a:endParaRPr lang="da-DK"/>
          </a:p>
        </p:txBody>
      </p:sp>
    </p:spTree>
    <p:extLst>
      <p:ext uri="{BB962C8B-B14F-4D97-AF65-F5344CB8AC3E}">
        <p14:creationId xmlns:p14="http://schemas.microsoft.com/office/powerpoint/2010/main" val="28697988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381000" y="685800"/>
            <a:ext cx="6096000" cy="3429000"/>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5BD0527B-6770-6141-A55E-CDC3843B57B1}" type="slidenum">
              <a:rPr lang="da-DK" smtClean="0"/>
              <a:t>1</a:t>
            </a:fld>
            <a:endParaRPr lang="da-DK"/>
          </a:p>
        </p:txBody>
      </p:sp>
    </p:spTree>
    <p:extLst>
      <p:ext uri="{BB962C8B-B14F-4D97-AF65-F5344CB8AC3E}">
        <p14:creationId xmlns:p14="http://schemas.microsoft.com/office/powerpoint/2010/main" val="4507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381000" y="685800"/>
            <a:ext cx="6096000" cy="3429000"/>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888DF9A-EB7D-4C45-B2F4-BB5ADF2708E0}" type="slidenum">
              <a:rPr lang="da-DK" smtClean="0"/>
              <a:t>10</a:t>
            </a:fld>
            <a:endParaRPr lang="da-DK"/>
          </a:p>
        </p:txBody>
      </p:sp>
    </p:spTree>
    <p:extLst>
      <p:ext uri="{BB962C8B-B14F-4D97-AF65-F5344CB8AC3E}">
        <p14:creationId xmlns:p14="http://schemas.microsoft.com/office/powerpoint/2010/main" val="849501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381000" y="685800"/>
            <a:ext cx="6096000" cy="3429000"/>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888DF9A-EB7D-4C45-B2F4-BB5ADF2708E0}" type="slidenum">
              <a:rPr lang="da-DK" smtClean="0"/>
              <a:t>11</a:t>
            </a:fld>
            <a:endParaRPr lang="da-DK"/>
          </a:p>
        </p:txBody>
      </p:sp>
    </p:spTree>
    <p:extLst>
      <p:ext uri="{BB962C8B-B14F-4D97-AF65-F5344CB8AC3E}">
        <p14:creationId xmlns:p14="http://schemas.microsoft.com/office/powerpoint/2010/main" val="84950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0BEFA816-391B-9A46-B2A7-0B11738DECD8}" type="datetimeFigureOut">
              <a:rPr lang="da-DK" smtClean="0"/>
              <a:t>22-01-2018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207595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BEFA816-391B-9A46-B2A7-0B11738DECD8}" type="datetimeFigureOut">
              <a:rPr lang="da-DK" smtClean="0"/>
              <a:t>22-01-2018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203699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154781"/>
            <a:ext cx="2057400" cy="3290888"/>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154781"/>
            <a:ext cx="6019800" cy="3290888"/>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BEFA816-391B-9A46-B2A7-0B11738DECD8}" type="datetimeFigureOut">
              <a:rPr lang="da-DK" smtClean="0"/>
              <a:t>22-01-2018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4466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BEFA816-391B-9A46-B2A7-0B11738DECD8}" type="datetimeFigureOut">
              <a:rPr lang="da-DK" smtClean="0"/>
              <a:t>22-01-2018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398996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0BEFA816-391B-9A46-B2A7-0B11738DECD8}" type="datetimeFigureOut">
              <a:rPr lang="da-DK" smtClean="0"/>
              <a:t>22-01-2018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339457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0BEFA816-391B-9A46-B2A7-0B11738DECD8}" type="datetimeFigureOut">
              <a:rPr lang="da-DK" smtClean="0"/>
              <a:t>22-01-2018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244049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BEFA816-391B-9A46-B2A7-0B11738DECD8}" type="datetimeFigureOut">
              <a:rPr lang="da-DK" smtClean="0"/>
              <a:t>22-01-2018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267431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0BEFA816-391B-9A46-B2A7-0B11738DECD8}" type="datetimeFigureOut">
              <a:rPr lang="da-DK" smtClean="0"/>
              <a:t>22-01-2018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172864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BEFA816-391B-9A46-B2A7-0B11738DECD8}" type="datetimeFigureOut">
              <a:rPr lang="da-DK" smtClean="0"/>
              <a:t>22-01-2018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299652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0BEFA816-391B-9A46-B2A7-0B11738DECD8}" type="datetimeFigureOut">
              <a:rPr lang="da-DK" smtClean="0"/>
              <a:t>22-01-2018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2623355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0BEFA816-391B-9A46-B2A7-0B11738DECD8}" type="datetimeFigureOut">
              <a:rPr lang="da-DK" smtClean="0"/>
              <a:t>22-01-2018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19D55CC-124C-994C-8D6B-1617CB83B4B5}" type="slidenum">
              <a:rPr lang="da-DK" smtClean="0"/>
              <a:t>‹nr.›</a:t>
            </a:fld>
            <a:endParaRPr lang="da-DK"/>
          </a:p>
        </p:txBody>
      </p:sp>
    </p:spTree>
    <p:extLst>
      <p:ext uri="{BB962C8B-B14F-4D97-AF65-F5344CB8AC3E}">
        <p14:creationId xmlns:p14="http://schemas.microsoft.com/office/powerpoint/2010/main" val="151972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BEFA816-391B-9A46-B2A7-0B11738DECD8}" type="datetimeFigureOut">
              <a:rPr lang="da-DK" smtClean="0"/>
              <a:t>22-01-2018</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19D55CC-124C-994C-8D6B-1617CB83B4B5}" type="slidenum">
              <a:rPr lang="da-DK" smtClean="0"/>
              <a:t>‹nr.›</a:t>
            </a:fld>
            <a:endParaRPr lang="da-DK"/>
          </a:p>
        </p:txBody>
      </p:sp>
    </p:spTree>
    <p:extLst>
      <p:ext uri="{BB962C8B-B14F-4D97-AF65-F5344CB8AC3E}">
        <p14:creationId xmlns:p14="http://schemas.microsoft.com/office/powerpoint/2010/main" val="2668358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3" Type="http://schemas.openxmlformats.org/officeDocument/2006/relationships/hyperlink" Target="http://en.wikipedia.org/wiki/Contrast_effect" TargetMode="External"/><Relationship Id="rId18" Type="http://schemas.openxmlformats.org/officeDocument/2006/relationships/hyperlink" Target="http://en.wikipedia.org/wiki/Experimenter's_bias" TargetMode="External"/><Relationship Id="rId26" Type="http://schemas.openxmlformats.org/officeDocument/2006/relationships/hyperlink" Target="http://en.wikipedia.org/wiki/Information_bias_(psychology)" TargetMode="External"/><Relationship Id="rId39" Type="http://schemas.openxmlformats.org/officeDocument/2006/relationships/hyperlink" Target="http://en.wikipedia.org/wiki/Post-purchase_rationalization" TargetMode="External"/><Relationship Id="rId21" Type="http://schemas.openxmlformats.org/officeDocument/2006/relationships/hyperlink" Target="http://en.wikipedia.org/wiki/Framing_(social_sciences)" TargetMode="External"/><Relationship Id="rId34" Type="http://schemas.openxmlformats.org/officeDocument/2006/relationships/hyperlink" Target="http://en.wikipedia.org/wiki/Neglect_of_probability" TargetMode="External"/><Relationship Id="rId42" Type="http://schemas.openxmlformats.org/officeDocument/2006/relationships/hyperlink" Target="http://en.wikipedia.org/w/index.php?title=Restraint_bias&amp;action=edit&amp;redlink=1" TargetMode="External"/><Relationship Id="rId47" Type="http://schemas.openxmlformats.org/officeDocument/2006/relationships/hyperlink" Target="http://en.wikipedia.org/wiki/System_justification" TargetMode="External"/><Relationship Id="rId50" Type="http://schemas.openxmlformats.org/officeDocument/2006/relationships/hyperlink" Target="http://en.wikipedia.org/wiki/Zero-risk_bias" TargetMode="External"/><Relationship Id="rId55" Type="http://schemas.openxmlformats.org/officeDocument/2006/relationships/hyperlink" Target="http://en.wikipedia.org/wiki/Metacognition" TargetMode="External"/><Relationship Id="rId63" Type="http://schemas.openxmlformats.org/officeDocument/2006/relationships/hyperlink" Target="http://en.wikipedia.org/wiki/Negativity_effect" TargetMode="External"/><Relationship Id="rId68" Type="http://schemas.openxmlformats.org/officeDocument/2006/relationships/hyperlink" Target="http://en.wikipedia.org/wiki/Illusory_superiority" TargetMode="External"/><Relationship Id="rId76" Type="http://schemas.openxmlformats.org/officeDocument/2006/relationships/hyperlink" Target="http://en.wikipedia.org/wiki/Trait_ascription_bias" TargetMode="External"/><Relationship Id="rId84" Type="http://schemas.openxmlformats.org/officeDocument/2006/relationships/hyperlink" Target="http://en.wikipedia.org/wiki/Telescoping_effect" TargetMode="External"/><Relationship Id="rId7" Type="http://schemas.openxmlformats.org/officeDocument/2006/relationships/hyperlink" Target="http://en.wikipedia.org/wiki/Herd_behavior" TargetMode="External"/><Relationship Id="rId71" Type="http://schemas.openxmlformats.org/officeDocument/2006/relationships/hyperlink" Target="http://en.wikipedia.org/wiki/Moral_luck" TargetMode="External"/><Relationship Id="rId2" Type="http://schemas.openxmlformats.org/officeDocument/2006/relationships/hyperlink" Target="http://en.wikipedia.org/wiki/Anchoring" TargetMode="External"/><Relationship Id="rId16" Type="http://schemas.openxmlformats.org/officeDocument/2006/relationships/hyperlink" Target="http://en.wikipedia.org/wiki/Empathy_gap" TargetMode="External"/><Relationship Id="rId29" Type="http://schemas.openxmlformats.org/officeDocument/2006/relationships/hyperlink" Target="http://en.wikipedia.org/wiki/Sunk_cost" TargetMode="External"/><Relationship Id="rId11" Type="http://schemas.openxmlformats.org/officeDocument/2006/relationships/hyperlink" Target="http://en.wikipedia.org/wiki/Confirmation_bias" TargetMode="External"/><Relationship Id="rId24" Type="http://schemas.openxmlformats.org/officeDocument/2006/relationships/hyperlink" Target="http://en.wikipedia.org/wiki/Illusion_of_control" TargetMode="External"/><Relationship Id="rId32" Type="http://schemas.openxmlformats.org/officeDocument/2006/relationships/hyperlink" Target="http://en.wikipedia.org/wiki/Moral_credential" TargetMode="External"/><Relationship Id="rId37" Type="http://schemas.openxmlformats.org/officeDocument/2006/relationships/hyperlink" Target="http://en.wikipedia.org/wiki/Outcome_bias" TargetMode="External"/><Relationship Id="rId40" Type="http://schemas.openxmlformats.org/officeDocument/2006/relationships/hyperlink" Target="http://en.wikipedia.org/wiki/Pseudocertainty_effect" TargetMode="External"/><Relationship Id="rId45" Type="http://schemas.openxmlformats.org/officeDocument/2006/relationships/hyperlink" Target="http://en.wikipedia.org/wiki/Social_comparison_bias" TargetMode="External"/><Relationship Id="rId53" Type="http://schemas.openxmlformats.org/officeDocument/2006/relationships/hyperlink" Target="http://en.wikipedia.org/wiki/Fundamental_attribution_error" TargetMode="External"/><Relationship Id="rId58" Type="http://schemas.openxmlformats.org/officeDocument/2006/relationships/hyperlink" Target="http://en.wikipedia.org/wiki/Horoscope" TargetMode="External"/><Relationship Id="rId66" Type="http://schemas.openxmlformats.org/officeDocument/2006/relationships/hyperlink" Target="http://en.wikipedia.org/wiki/Illusion_of_asymmetric_insight" TargetMode="External"/><Relationship Id="rId74" Type="http://schemas.openxmlformats.org/officeDocument/2006/relationships/hyperlink" Target="http://en.wikipedia.org/wiki/Self-serving_bias" TargetMode="External"/><Relationship Id="rId79" Type="http://schemas.openxmlformats.org/officeDocument/2006/relationships/hyperlink" Target="http://en.wikipedia.org/wiki/Confabulation" TargetMode="External"/><Relationship Id="rId5" Type="http://schemas.openxmlformats.org/officeDocument/2006/relationships/hyperlink" Target="http://en.wikipedia.org/wiki/Bandwagon_effect" TargetMode="External"/><Relationship Id="rId61" Type="http://schemas.openxmlformats.org/officeDocument/2006/relationships/hyperlink" Target="http://en.wikipedia.org/wiki/Group_attribution_error" TargetMode="External"/><Relationship Id="rId82" Type="http://schemas.openxmlformats.org/officeDocument/2006/relationships/hyperlink" Target="http://en.wikipedia.org/wiki/Rosy_retrospection" TargetMode="External"/><Relationship Id="rId19" Type="http://schemas.openxmlformats.org/officeDocument/2006/relationships/hyperlink" Target="http://en.wikipedia.org/wiki/Expectation_bias" TargetMode="External"/><Relationship Id="rId4" Type="http://schemas.openxmlformats.org/officeDocument/2006/relationships/hyperlink" Target="http://en.wikipedia.org/w/index.php?title=Backfire_effect&amp;action=edit&amp;redlink=1" TargetMode="External"/><Relationship Id="rId9" Type="http://schemas.openxmlformats.org/officeDocument/2006/relationships/hyperlink" Target="http://en.wikipedia.org/wiki/List_of_cognitive_biases" TargetMode="External"/><Relationship Id="rId14" Type="http://schemas.openxmlformats.org/officeDocument/2006/relationships/hyperlink" Target="http://en.wikipedia.org/wiki/Denomination_effect" TargetMode="External"/><Relationship Id="rId22" Type="http://schemas.openxmlformats.org/officeDocument/2006/relationships/hyperlink" Target="http://en.wikipedia.org/wiki/Hostile_media_effect" TargetMode="External"/><Relationship Id="rId27" Type="http://schemas.openxmlformats.org/officeDocument/2006/relationships/hyperlink" Target="http://en.wikipedia.org/wiki/Irrational_escalation" TargetMode="External"/><Relationship Id="rId30" Type="http://schemas.openxmlformats.org/officeDocument/2006/relationships/hyperlink" Target="http://en.wikipedia.org/wiki/Mere_exposure_effect" TargetMode="External"/><Relationship Id="rId35" Type="http://schemas.openxmlformats.org/officeDocument/2006/relationships/hyperlink" Target="http://en.wikipedia.org/wiki/Normalcy_bias" TargetMode="External"/><Relationship Id="rId43" Type="http://schemas.openxmlformats.org/officeDocument/2006/relationships/hyperlink" Target="http://en.wikipedia.org/wiki/Selective_perception" TargetMode="External"/><Relationship Id="rId48" Type="http://schemas.openxmlformats.org/officeDocument/2006/relationships/hyperlink" Target="http://en.wikipedia.org/w/index.php?title=Unit_bias&amp;action=edit&amp;redlink=1" TargetMode="External"/><Relationship Id="rId56" Type="http://schemas.openxmlformats.org/officeDocument/2006/relationships/hyperlink" Target="http://en.wikipedia.org/wiki/Egocentric_bias" TargetMode="External"/><Relationship Id="rId64" Type="http://schemas.openxmlformats.org/officeDocument/2006/relationships/hyperlink" Target="http://en.wikipedia.org/wiki/Halo_effect" TargetMode="External"/><Relationship Id="rId69" Type="http://schemas.openxmlformats.org/officeDocument/2006/relationships/hyperlink" Target="http://en.wikipedia.org/wiki/Ingroup_bias" TargetMode="External"/><Relationship Id="rId77" Type="http://schemas.openxmlformats.org/officeDocument/2006/relationships/hyperlink" Target="http://en.wikipedia.org/wiki/Ultimate_attribution_error" TargetMode="External"/><Relationship Id="rId8" Type="http://schemas.openxmlformats.org/officeDocument/2006/relationships/hyperlink" Target="http://en.wikipedia.org/wiki/Bias_blind_spot" TargetMode="External"/><Relationship Id="rId51" Type="http://schemas.openxmlformats.org/officeDocument/2006/relationships/hyperlink" Target="http://en.wikipedia.org/wiki/Attributional_bias" TargetMode="External"/><Relationship Id="rId72" Type="http://schemas.openxmlformats.org/officeDocument/2006/relationships/hyperlink" Target="http://en.wikipedia.org/wiki/Outgroup_homogeneity_bias" TargetMode="External"/><Relationship Id="rId80" Type="http://schemas.openxmlformats.org/officeDocument/2006/relationships/hyperlink" Target="http://en.wikipedia.org/wiki/Hindsight_bias" TargetMode="External"/><Relationship Id="rId85" Type="http://schemas.openxmlformats.org/officeDocument/2006/relationships/hyperlink" Target="http://en.wikipedia.org/wiki/Von_Restorff_effect" TargetMode="External"/><Relationship Id="rId3" Type="http://schemas.openxmlformats.org/officeDocument/2006/relationships/hyperlink" Target="http://en.wikipedia.org/wiki/Attentional_Bias" TargetMode="External"/><Relationship Id="rId12" Type="http://schemas.openxmlformats.org/officeDocument/2006/relationships/hyperlink" Target="http://en.wikipedia.org/wiki/Congruence_bias" TargetMode="External"/><Relationship Id="rId17" Type="http://schemas.openxmlformats.org/officeDocument/2006/relationships/hyperlink" Target="http://en.wikipedia.org/wiki/Endowment_effect" TargetMode="External"/><Relationship Id="rId25" Type="http://schemas.openxmlformats.org/officeDocument/2006/relationships/hyperlink" Target="http://en.wikipedia.org/wiki/Impact_bias" TargetMode="External"/><Relationship Id="rId33" Type="http://schemas.openxmlformats.org/officeDocument/2006/relationships/hyperlink" Target="http://en.wikipedia.org/wiki/Negativity_bias" TargetMode="External"/><Relationship Id="rId38" Type="http://schemas.openxmlformats.org/officeDocument/2006/relationships/hyperlink" Target="http://en.wikipedia.org/wiki/Planning_fallacy" TargetMode="External"/><Relationship Id="rId46" Type="http://schemas.openxmlformats.org/officeDocument/2006/relationships/hyperlink" Target="http://en.wikipedia.org/wiki/Status_quo_bias" TargetMode="External"/><Relationship Id="rId59" Type="http://schemas.openxmlformats.org/officeDocument/2006/relationships/hyperlink" Target="http://en.wikipedia.org/wiki/False_consensus_effect" TargetMode="External"/><Relationship Id="rId67" Type="http://schemas.openxmlformats.org/officeDocument/2006/relationships/hyperlink" Target="http://en.wikipedia.org/wiki/Illusion_of_transparency" TargetMode="External"/><Relationship Id="rId20" Type="http://schemas.openxmlformats.org/officeDocument/2006/relationships/hyperlink" Target="http://en.wikipedia.org/wiki/Focusing_effect" TargetMode="External"/><Relationship Id="rId41" Type="http://schemas.openxmlformats.org/officeDocument/2006/relationships/hyperlink" Target="http://en.wikipedia.org/wiki/Reactance_(psychology)" TargetMode="External"/><Relationship Id="rId54" Type="http://schemas.openxmlformats.org/officeDocument/2006/relationships/hyperlink" Target="http://en.wikipedia.org/wiki/Dunning%E2%80%93Kruger_effect" TargetMode="External"/><Relationship Id="rId62" Type="http://schemas.openxmlformats.org/officeDocument/2006/relationships/hyperlink" Target="http://en.wikipedia.org/wiki/Positivity_effect" TargetMode="External"/><Relationship Id="rId70" Type="http://schemas.openxmlformats.org/officeDocument/2006/relationships/hyperlink" Target="http://en.wikipedia.org/wiki/Just-world_phenomenon" TargetMode="External"/><Relationship Id="rId75" Type="http://schemas.openxmlformats.org/officeDocument/2006/relationships/hyperlink" Target="http://en.wikipedia.org/wiki/Group-serving_bias" TargetMode="External"/><Relationship Id="rId83" Type="http://schemas.openxmlformats.org/officeDocument/2006/relationships/hyperlink" Target="http://en.wikipedia.org/wiki/Suggestibility" TargetMode="External"/><Relationship Id="rId1" Type="http://schemas.openxmlformats.org/officeDocument/2006/relationships/slideLayout" Target="../slideLayouts/slideLayout7.xml"/><Relationship Id="rId6" Type="http://schemas.openxmlformats.org/officeDocument/2006/relationships/hyperlink" Target="http://en.wikipedia.org/wiki/Groupthink" TargetMode="External"/><Relationship Id="rId15" Type="http://schemas.openxmlformats.org/officeDocument/2006/relationships/hyperlink" Target="http://en.wikipedia.org/wiki/Distinction_bias" TargetMode="External"/><Relationship Id="rId23" Type="http://schemas.openxmlformats.org/officeDocument/2006/relationships/hyperlink" Target="http://en.wikipedia.org/wiki/Hyperbolic_discounting" TargetMode="External"/><Relationship Id="rId28" Type="http://schemas.openxmlformats.org/officeDocument/2006/relationships/hyperlink" Target="http://en.wikipedia.org/wiki/Loss_aversion" TargetMode="External"/><Relationship Id="rId36" Type="http://schemas.openxmlformats.org/officeDocument/2006/relationships/hyperlink" Target="http://en.wikipedia.org/wiki/Omission_bias" TargetMode="External"/><Relationship Id="rId49" Type="http://schemas.openxmlformats.org/officeDocument/2006/relationships/hyperlink" Target="http://en.wikipedia.org/wiki/Wishful_thinking" TargetMode="External"/><Relationship Id="rId57" Type="http://schemas.openxmlformats.org/officeDocument/2006/relationships/hyperlink" Target="http://en.wikipedia.org/wiki/Forer_effect" TargetMode="External"/><Relationship Id="rId10" Type="http://schemas.openxmlformats.org/officeDocument/2006/relationships/hyperlink" Target="http://en.wikipedia.org/wiki/Choice-supportive_bias" TargetMode="External"/><Relationship Id="rId31" Type="http://schemas.openxmlformats.org/officeDocument/2006/relationships/hyperlink" Target="http://en.wikipedia.org/wiki/Money_illusion" TargetMode="External"/><Relationship Id="rId44" Type="http://schemas.openxmlformats.org/officeDocument/2006/relationships/hyperlink" Target="http://en.wikipedia.org/wiki/Semmelweis_reflex" TargetMode="External"/><Relationship Id="rId52" Type="http://schemas.openxmlformats.org/officeDocument/2006/relationships/hyperlink" Target="http://en.wikipedia.org/wiki/Actor%E2%80%93observer_bias" TargetMode="External"/><Relationship Id="rId60" Type="http://schemas.openxmlformats.org/officeDocument/2006/relationships/hyperlink" Target="http://en.wikipedia.org/wiki/Actor-observer_bias" TargetMode="External"/><Relationship Id="rId65" Type="http://schemas.openxmlformats.org/officeDocument/2006/relationships/hyperlink" Target="http://en.wikipedia.org/wiki/Physical_attractiveness_stereotype" TargetMode="External"/><Relationship Id="rId73" Type="http://schemas.openxmlformats.org/officeDocument/2006/relationships/hyperlink" Target="http://en.wikipedia.org/wiki/Projection_bias" TargetMode="External"/><Relationship Id="rId78" Type="http://schemas.openxmlformats.org/officeDocument/2006/relationships/hyperlink" Target="http://en.wikipedia.org/wiki/Cryptomnesia" TargetMode="External"/><Relationship Id="rId81" Type="http://schemas.openxmlformats.org/officeDocument/2006/relationships/hyperlink" Target="http://en.wikipedia.org/wiki/Reminiscence_bump"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lede 9"/>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0" y="-7935"/>
            <a:ext cx="9144000" cy="5151437"/>
          </a:xfrm>
          <a:prstGeom prst="rect">
            <a:avLst/>
          </a:prstGeom>
          <a:gradFill flip="none" rotWithShape="1">
            <a:gsLst>
              <a:gs pos="0">
                <a:schemeClr val="tx1"/>
              </a:gs>
              <a:gs pos="100000">
                <a:prstClr val="white">
                  <a:alpha val="0"/>
                </a:prstClr>
              </a:gs>
            </a:gsLst>
            <a:lin ang="0" scaled="1"/>
            <a:tileRect/>
          </a:gradFill>
        </p:spPr>
      </p:pic>
      <p:sp>
        <p:nvSpPr>
          <p:cNvPr id="4" name="Rektangel 3"/>
          <p:cNvSpPr/>
          <p:nvPr/>
        </p:nvSpPr>
        <p:spPr>
          <a:xfrm>
            <a:off x="0" y="2595562"/>
            <a:ext cx="9144000" cy="2547938"/>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5" name="Tekstfelt 4"/>
          <p:cNvSpPr txBox="1"/>
          <p:nvPr/>
        </p:nvSpPr>
        <p:spPr>
          <a:xfrm>
            <a:off x="2246996" y="2786148"/>
            <a:ext cx="6558343" cy="1123384"/>
          </a:xfrm>
          <a:prstGeom prst="rect">
            <a:avLst/>
          </a:prstGeom>
          <a:noFill/>
        </p:spPr>
        <p:txBody>
          <a:bodyPr wrap="square" rtlCol="0">
            <a:spAutoFit/>
          </a:bodyPr>
          <a:lstStyle/>
          <a:p>
            <a:r>
              <a:rPr lang="en-AU" sz="2800" b="1" dirty="0" smtClean="0">
                <a:solidFill>
                  <a:schemeClr val="bg1">
                    <a:lumMod val="50000"/>
                  </a:schemeClr>
                </a:solidFill>
                <a:latin typeface="Avenir Black"/>
                <a:cs typeface="Avenir Black"/>
              </a:rPr>
              <a:t>Behavioural Insights &amp; BPP</a:t>
            </a:r>
          </a:p>
          <a:p>
            <a:endParaRPr lang="da-DK" sz="1300" i="1" dirty="0" smtClean="0">
              <a:solidFill>
                <a:schemeClr val="bg1">
                  <a:lumMod val="50000"/>
                </a:schemeClr>
              </a:solidFill>
            </a:endParaRPr>
          </a:p>
          <a:p>
            <a:r>
              <a:rPr lang="da-DK" sz="1300" i="1" dirty="0" smtClean="0">
                <a:solidFill>
                  <a:schemeClr val="bg1">
                    <a:lumMod val="50000"/>
                  </a:schemeClr>
                </a:solidFill>
              </a:rPr>
              <a:t>National Økonomisk Forenings Årsmøde 2018, </a:t>
            </a:r>
          </a:p>
          <a:p>
            <a:r>
              <a:rPr lang="da-DK" sz="1300" dirty="0" smtClean="0">
                <a:solidFill>
                  <a:schemeClr val="bg1">
                    <a:lumMod val="50000"/>
                  </a:schemeClr>
                </a:solidFill>
              </a:rPr>
              <a:t>13 Januar, Kolding Fjord</a:t>
            </a:r>
            <a:endParaRPr lang="da-DK" sz="1300" dirty="0">
              <a:solidFill>
                <a:schemeClr val="bg1">
                  <a:lumMod val="50000"/>
                </a:schemeClr>
              </a:solidFill>
            </a:endParaRPr>
          </a:p>
        </p:txBody>
      </p:sp>
      <p:sp>
        <p:nvSpPr>
          <p:cNvPr id="11" name="Tekstfelt 10"/>
          <p:cNvSpPr txBox="1"/>
          <p:nvPr/>
        </p:nvSpPr>
        <p:spPr>
          <a:xfrm>
            <a:off x="2246993" y="4371358"/>
            <a:ext cx="6748440" cy="754053"/>
          </a:xfrm>
          <a:prstGeom prst="rect">
            <a:avLst/>
          </a:prstGeom>
          <a:noFill/>
        </p:spPr>
        <p:txBody>
          <a:bodyPr wrap="square" rtlCol="0">
            <a:spAutoFit/>
          </a:bodyPr>
          <a:lstStyle/>
          <a:p>
            <a:r>
              <a:rPr lang="en-GB" sz="1100" b="1" dirty="0" smtClean="0">
                <a:solidFill>
                  <a:schemeClr val="bg1">
                    <a:lumMod val="65000"/>
                  </a:schemeClr>
                </a:solidFill>
                <a:latin typeface="Baskerville Old Face"/>
                <a:cs typeface="Baskerville Old Face"/>
              </a:rPr>
              <a:t>Pelle Guldborg Hansen</a:t>
            </a:r>
            <a:r>
              <a:rPr lang="en-GB" sz="1000" b="1" dirty="0" smtClean="0">
                <a:solidFill>
                  <a:schemeClr val="bg1">
                    <a:lumMod val="65000"/>
                  </a:schemeClr>
                </a:solidFill>
                <a:latin typeface="Baskerville Old Face"/>
                <a:cs typeface="Baskerville Old Face"/>
              </a:rPr>
              <a:t>, </a:t>
            </a:r>
          </a:p>
          <a:p>
            <a:r>
              <a:rPr lang="en-GB" sz="800" dirty="0" smtClean="0">
                <a:solidFill>
                  <a:schemeClr val="bg1">
                    <a:lumMod val="65000"/>
                  </a:schemeClr>
                </a:solidFill>
                <a:latin typeface="Baskerville Old Face"/>
                <a:cs typeface="Baskerville Old Face"/>
              </a:rPr>
              <a:t>Behavioural Scientist, Ph.D. / CBIT, Roskilde University</a:t>
            </a:r>
          </a:p>
          <a:p>
            <a:r>
              <a:rPr lang="en-GB" sz="800" dirty="0" smtClean="0">
                <a:solidFill>
                  <a:schemeClr val="bg1">
                    <a:lumMod val="65000"/>
                  </a:schemeClr>
                </a:solidFill>
                <a:latin typeface="Baskerville Old Face"/>
                <a:cs typeface="Baskerville Old Face"/>
              </a:rPr>
              <a:t>Director of ISSP – The Initiative for Science, Society &amp; Policy</a:t>
            </a:r>
          </a:p>
          <a:p>
            <a:r>
              <a:rPr lang="en-GB" sz="800" dirty="0" smtClean="0">
                <a:solidFill>
                  <a:schemeClr val="bg1">
                    <a:lumMod val="65000"/>
                  </a:schemeClr>
                </a:solidFill>
                <a:latin typeface="Baskerville Old Face"/>
                <a:cs typeface="Baskerville Old Face"/>
              </a:rPr>
              <a:t>Chairman of The Danish Nudge Network</a:t>
            </a:r>
          </a:p>
          <a:p>
            <a:r>
              <a:rPr lang="en-GB" sz="800" dirty="0" smtClean="0">
                <a:solidFill>
                  <a:schemeClr val="bg1">
                    <a:lumMod val="65000"/>
                  </a:schemeClr>
                </a:solidFill>
                <a:latin typeface="Baskerville Old Face"/>
                <a:cs typeface="Baskerville Old Face"/>
              </a:rPr>
              <a:t>CE of INUDGEYOU team</a:t>
            </a:r>
          </a:p>
        </p:txBody>
      </p:sp>
      <p:sp>
        <p:nvSpPr>
          <p:cNvPr id="14" name="Tekstfelt 13"/>
          <p:cNvSpPr txBox="1"/>
          <p:nvPr/>
        </p:nvSpPr>
        <p:spPr>
          <a:xfrm>
            <a:off x="7668673" y="4866585"/>
            <a:ext cx="1459213" cy="276999"/>
          </a:xfrm>
          <a:prstGeom prst="rect">
            <a:avLst/>
          </a:prstGeom>
          <a:noFill/>
        </p:spPr>
        <p:txBody>
          <a:bodyPr wrap="square" rtlCol="0">
            <a:spAutoFit/>
          </a:bodyPr>
          <a:lstStyle/>
          <a:p>
            <a:pPr algn="r"/>
            <a:r>
              <a:rPr lang="da-DK" sz="1200" dirty="0" smtClean="0">
                <a:solidFill>
                  <a:srgbClr val="000000"/>
                </a:solidFill>
                <a:latin typeface="Baskerville Old Face"/>
                <a:cs typeface="Baskerville Old Face"/>
              </a:rPr>
              <a:t>twitter: @peguha</a:t>
            </a:r>
            <a:endParaRPr lang="da-DK" sz="1200" dirty="0">
              <a:solidFill>
                <a:srgbClr val="000000"/>
              </a:solidFill>
              <a:latin typeface="Baskerville Old Face"/>
              <a:cs typeface="Baskerville Old Face"/>
            </a:endParaRPr>
          </a:p>
        </p:txBody>
      </p:sp>
      <p:sp>
        <p:nvSpPr>
          <p:cNvPr id="19" name="Ellipse 18"/>
          <p:cNvSpPr/>
          <p:nvPr/>
        </p:nvSpPr>
        <p:spPr>
          <a:xfrm>
            <a:off x="238809" y="3165499"/>
            <a:ext cx="1260000" cy="1260000"/>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00" cap="small" dirty="0">
              <a:solidFill>
                <a:srgbClr val="F79646"/>
              </a:solidFill>
              <a:latin typeface="Baskerville Old Face"/>
              <a:cs typeface="Baskerville Old Face"/>
            </a:endParaRPr>
          </a:p>
        </p:txBody>
      </p:sp>
      <p:sp>
        <p:nvSpPr>
          <p:cNvPr id="20" name="Tekstfelt 19"/>
          <p:cNvSpPr txBox="1"/>
          <p:nvPr/>
        </p:nvSpPr>
        <p:spPr>
          <a:xfrm>
            <a:off x="0" y="3536597"/>
            <a:ext cx="2391834" cy="661720"/>
          </a:xfrm>
          <a:prstGeom prst="rect">
            <a:avLst/>
          </a:prstGeom>
          <a:noFill/>
        </p:spPr>
        <p:txBody>
          <a:bodyPr wrap="square" rtlCol="0">
            <a:spAutoFit/>
          </a:bodyPr>
          <a:lstStyle/>
          <a:p>
            <a:pPr algn="ctr"/>
            <a:r>
              <a:rPr lang="en-GB" sz="3000" dirty="0" smtClean="0">
                <a:solidFill>
                  <a:srgbClr val="225664"/>
                </a:solidFill>
                <a:latin typeface="Baskerville Old Face"/>
                <a:cs typeface="Baskerville Old Face"/>
              </a:rPr>
              <a:t>iNudgeyou</a:t>
            </a:r>
          </a:p>
          <a:p>
            <a:pPr algn="ctr"/>
            <a:r>
              <a:rPr lang="en-GB" sz="700" cap="small" dirty="0" smtClean="0">
                <a:solidFill>
                  <a:srgbClr val="225664"/>
                </a:solidFill>
                <a:latin typeface="Baskerville Old Face"/>
                <a:cs typeface="Baskerville Old Face"/>
              </a:rPr>
              <a:t>The Applied Behavioural</a:t>
            </a:r>
            <a:r>
              <a:rPr lang="en-GB" sz="700" cap="small" dirty="0" smtClean="0">
                <a:ln>
                  <a:solidFill>
                    <a:srgbClr val="339BBB"/>
                  </a:solidFill>
                </a:ln>
                <a:solidFill>
                  <a:srgbClr val="225664"/>
                </a:solidFill>
                <a:latin typeface="Baskerville Old Face"/>
                <a:cs typeface="Baskerville Old Face"/>
              </a:rPr>
              <a:t> </a:t>
            </a:r>
            <a:r>
              <a:rPr lang="en-GB" sz="700" cap="small" dirty="0" smtClean="0">
                <a:solidFill>
                  <a:srgbClr val="A6A6A6"/>
                </a:solidFill>
                <a:latin typeface="Baskerville Old Face"/>
                <a:cs typeface="Baskerville Old Face"/>
              </a:rPr>
              <a:t>Science Group</a:t>
            </a:r>
            <a:endParaRPr lang="en-GB" sz="700" cap="small" dirty="0">
              <a:solidFill>
                <a:srgbClr val="A6A6A6"/>
              </a:solidFill>
              <a:latin typeface="Baskerville Old Face"/>
              <a:cs typeface="Baskerville Old Face"/>
            </a:endParaRPr>
          </a:p>
        </p:txBody>
      </p:sp>
      <p:cxnSp>
        <p:nvCxnSpPr>
          <p:cNvPr id="21" name="Lige forbindelse 20"/>
          <p:cNvCxnSpPr/>
          <p:nvPr/>
        </p:nvCxnSpPr>
        <p:spPr>
          <a:xfrm>
            <a:off x="0" y="2603500"/>
            <a:ext cx="9144000" cy="0"/>
          </a:xfrm>
          <a:prstGeom prst="line">
            <a:avLst/>
          </a:prstGeom>
          <a:ln w="12700" cmpd="sng">
            <a:solidFill>
              <a:srgbClr val="175463"/>
            </a:solidFill>
          </a:ln>
          <a:effectLst/>
        </p:spPr>
        <p:style>
          <a:lnRef idx="2">
            <a:schemeClr val="accent1"/>
          </a:lnRef>
          <a:fillRef idx="0">
            <a:schemeClr val="accent1"/>
          </a:fillRef>
          <a:effectRef idx="1">
            <a:schemeClr val="accent1"/>
          </a:effectRef>
          <a:fontRef idx="minor">
            <a:schemeClr val="tx1"/>
          </a:fontRef>
        </p:style>
      </p:cxnSp>
      <p:pic>
        <p:nvPicPr>
          <p:cNvPr id="12" name="Billede 11"/>
          <p:cNvPicPr>
            <a:picLocks noChangeAspect="1"/>
          </p:cNvPicPr>
          <p:nvPr/>
        </p:nvPicPr>
        <p:blipFill>
          <a:blip r:embed="rId4"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488429" y="2779108"/>
            <a:ext cx="588999" cy="594330"/>
          </a:xfrm>
          <a:prstGeom prst="rect">
            <a:avLst/>
          </a:prstGeom>
        </p:spPr>
      </p:pic>
      <p:pic>
        <p:nvPicPr>
          <p:cNvPr id="13" name="Billede 12" descr="Logo-s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8809" y="2786148"/>
            <a:ext cx="889680" cy="300238"/>
          </a:xfrm>
          <a:prstGeom prst="rect">
            <a:avLst/>
          </a:prstGeom>
        </p:spPr>
      </p:pic>
      <p:pic>
        <p:nvPicPr>
          <p:cNvPr id="15" name="Billede 14" descr="TEN-logo-photoshop-2.png"/>
          <p:cNvPicPr>
            <a:picLocks/>
          </p:cNvPicPr>
          <p:nvPr/>
        </p:nvPicPr>
        <p:blipFill>
          <a:blip r:embed="rId6">
            <a:extLst>
              <a:ext uri="{28A0092B-C50C-407E-A947-70E740481C1C}">
                <a14:useLocalDpi xmlns:a14="http://schemas.microsoft.com/office/drawing/2010/main" val="0"/>
              </a:ext>
            </a:extLst>
          </a:blip>
          <a:stretch>
            <a:fillRect/>
          </a:stretch>
        </p:blipFill>
        <p:spPr>
          <a:xfrm>
            <a:off x="108928" y="4425499"/>
            <a:ext cx="1968500" cy="576000"/>
          </a:xfrm>
          <a:prstGeom prst="rect">
            <a:avLst/>
          </a:prstGeom>
        </p:spPr>
      </p:pic>
    </p:spTree>
    <p:extLst>
      <p:ext uri="{BB962C8B-B14F-4D97-AF65-F5344CB8AC3E}">
        <p14:creationId xmlns:p14="http://schemas.microsoft.com/office/powerpoint/2010/main" val="235445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rundet rektangel 19"/>
          <p:cNvSpPr/>
          <p:nvPr/>
        </p:nvSpPr>
        <p:spPr>
          <a:xfrm>
            <a:off x="531809" y="3522666"/>
            <a:ext cx="4714879" cy="252000"/>
          </a:xfrm>
          <a:prstGeom prst="roundRect">
            <a:avLst/>
          </a:prstGeom>
          <a:solidFill>
            <a:srgbClr val="00FF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1" name="Afrundet rektangel 20"/>
          <p:cNvSpPr/>
          <p:nvPr/>
        </p:nvSpPr>
        <p:spPr>
          <a:xfrm>
            <a:off x="547687" y="3809004"/>
            <a:ext cx="4556126" cy="252000"/>
          </a:xfrm>
          <a:prstGeom prst="roundRect">
            <a:avLst/>
          </a:prstGeom>
          <a:solidFill>
            <a:srgbClr val="00FF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2" name="Afrundet rektangel 21"/>
          <p:cNvSpPr/>
          <p:nvPr/>
        </p:nvSpPr>
        <p:spPr>
          <a:xfrm>
            <a:off x="531809" y="4119156"/>
            <a:ext cx="1952627" cy="252000"/>
          </a:xfrm>
          <a:prstGeom prst="roundRect">
            <a:avLst/>
          </a:prstGeom>
          <a:solidFill>
            <a:srgbClr val="00FF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5" name="Afrundet rektangel 14"/>
          <p:cNvSpPr/>
          <p:nvPr/>
        </p:nvSpPr>
        <p:spPr>
          <a:xfrm>
            <a:off x="508001" y="1981205"/>
            <a:ext cx="3802062" cy="252000"/>
          </a:xfrm>
          <a:prstGeom prst="roundRect">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6" name="Afrundet rektangel 15"/>
          <p:cNvSpPr/>
          <p:nvPr/>
        </p:nvSpPr>
        <p:spPr>
          <a:xfrm>
            <a:off x="500062" y="2280449"/>
            <a:ext cx="4429125" cy="252000"/>
          </a:xfrm>
          <a:prstGeom prst="roundRect">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7" name="Afrundet rektangel 16"/>
          <p:cNvSpPr/>
          <p:nvPr/>
        </p:nvSpPr>
        <p:spPr>
          <a:xfrm>
            <a:off x="508001" y="2603507"/>
            <a:ext cx="4683124" cy="252000"/>
          </a:xfrm>
          <a:prstGeom prst="roundRect">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8" name="Afrundet rektangel 17"/>
          <p:cNvSpPr/>
          <p:nvPr/>
        </p:nvSpPr>
        <p:spPr>
          <a:xfrm>
            <a:off x="508001" y="2914663"/>
            <a:ext cx="4683124" cy="252000"/>
          </a:xfrm>
          <a:prstGeom prst="roundRect">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9" name="Afrundet rektangel 18"/>
          <p:cNvSpPr/>
          <p:nvPr/>
        </p:nvSpPr>
        <p:spPr>
          <a:xfrm>
            <a:off x="508001" y="3211062"/>
            <a:ext cx="3460749" cy="252000"/>
          </a:xfrm>
          <a:prstGeom prst="roundRect">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7" name="Afrundet rektangel 26"/>
          <p:cNvSpPr/>
          <p:nvPr/>
        </p:nvSpPr>
        <p:spPr>
          <a:xfrm>
            <a:off x="4538661" y="1673821"/>
            <a:ext cx="374650" cy="278400"/>
          </a:xfrm>
          <a:prstGeom prst="roundRect">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10" name="Afrundet rektangel 9"/>
          <p:cNvSpPr/>
          <p:nvPr/>
        </p:nvSpPr>
        <p:spPr>
          <a:xfrm>
            <a:off x="3057526" y="1077121"/>
            <a:ext cx="1331912" cy="252000"/>
          </a:xfrm>
          <a:prstGeom prst="roundRect">
            <a:avLst/>
          </a:prstGeom>
          <a:solidFill>
            <a:srgbClr val="FF66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4" name="Afrundet rektangel 3"/>
          <p:cNvSpPr/>
          <p:nvPr/>
        </p:nvSpPr>
        <p:spPr>
          <a:xfrm>
            <a:off x="508001" y="1071565"/>
            <a:ext cx="2286000" cy="252000"/>
          </a:xfrm>
          <a:prstGeom prst="roundRect">
            <a:avLst/>
          </a:prstGeom>
          <a:solidFill>
            <a:srgbClr val="FFFF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3" name="TextBox 2"/>
          <p:cNvSpPr txBox="1"/>
          <p:nvPr/>
        </p:nvSpPr>
        <p:spPr>
          <a:xfrm>
            <a:off x="500063" y="976287"/>
            <a:ext cx="4826000" cy="3477875"/>
          </a:xfrm>
          <a:prstGeom prst="rect">
            <a:avLst/>
          </a:prstGeom>
          <a:noFill/>
        </p:spPr>
        <p:txBody>
          <a:bodyPr wrap="square" rtlCol="0">
            <a:spAutoFit/>
          </a:bodyPr>
          <a:lstStyle/>
          <a:p>
            <a:r>
              <a:rPr lang="en-GB" sz="2000" dirty="0" smtClean="0">
                <a:solidFill>
                  <a:srgbClr val="000000"/>
                </a:solidFill>
                <a:latin typeface="Calibri"/>
                <a:cs typeface="Calibri"/>
              </a:rPr>
              <a:t>A nudge is a function of any attempt at influencing people’s judgment, choice or behaviour in a predictable way, that is (1) made possible because of cognitive limitations, biases, routines, and habits in individual and social decision-making posing barriers for people to perform rationally in their own self-declared interests, and which (2) works by making use of those limitations, biases, routines, and habits as integral parts of such attempts.</a:t>
            </a:r>
          </a:p>
        </p:txBody>
      </p:sp>
      <p:sp>
        <p:nvSpPr>
          <p:cNvPr id="14" name="Tekstfelt 13"/>
          <p:cNvSpPr txBox="1"/>
          <p:nvPr/>
        </p:nvSpPr>
        <p:spPr>
          <a:xfrm>
            <a:off x="-18" y="4930083"/>
            <a:ext cx="9144018" cy="215444"/>
          </a:xfrm>
          <a:prstGeom prst="rect">
            <a:avLst/>
          </a:prstGeom>
          <a:noFill/>
        </p:spPr>
        <p:txBody>
          <a:bodyPr wrap="square" rtlCol="0">
            <a:spAutoFit/>
          </a:bodyPr>
          <a:lstStyle/>
          <a:p>
            <a:pPr algn="r"/>
            <a:r>
              <a:rPr lang="en-GB" sz="800" dirty="0" smtClean="0">
                <a:latin typeface="Avenir Book"/>
                <a:cs typeface="Avenir Book"/>
              </a:rPr>
              <a:t>Hansen</a:t>
            </a:r>
            <a:r>
              <a:rPr lang="en-GB" sz="800" dirty="0">
                <a:latin typeface="Avenir Book"/>
                <a:cs typeface="Avenir Book"/>
              </a:rPr>
              <a:t>, PG (2016) The Definition of </a:t>
            </a:r>
            <a:r>
              <a:rPr lang="en-US" sz="800" dirty="0">
                <a:latin typeface="Avenir Book"/>
                <a:cs typeface="Avenir Book"/>
              </a:rPr>
              <a:t>Nudge and Libertarian Paternalism: Does the hand fit the glove</a:t>
            </a:r>
            <a:r>
              <a:rPr lang="en-US" sz="800" dirty="0" smtClean="0">
                <a:latin typeface="Avenir Book"/>
                <a:cs typeface="Avenir Book"/>
              </a:rPr>
              <a:t>? </a:t>
            </a:r>
            <a:r>
              <a:rPr lang="da-DK" sz="800" i="1" dirty="0" smtClean="0">
                <a:effectLst/>
                <a:latin typeface="Avenir Book"/>
                <a:cs typeface="Avenir Book"/>
              </a:rPr>
              <a:t>The </a:t>
            </a:r>
            <a:r>
              <a:rPr lang="da-DK" sz="800" i="1" dirty="0">
                <a:effectLst/>
                <a:latin typeface="Avenir Book"/>
                <a:cs typeface="Avenir Book"/>
              </a:rPr>
              <a:t>European Journal of </a:t>
            </a:r>
            <a:r>
              <a:rPr lang="da-DK" sz="800" i="1" dirty="0" err="1">
                <a:effectLst/>
                <a:latin typeface="Avenir Book"/>
                <a:cs typeface="Avenir Book"/>
              </a:rPr>
              <a:t>Risk</a:t>
            </a:r>
            <a:r>
              <a:rPr lang="da-DK" sz="800" i="1" dirty="0">
                <a:effectLst/>
                <a:latin typeface="Avenir Book"/>
                <a:cs typeface="Avenir Book"/>
              </a:rPr>
              <a:t> </a:t>
            </a:r>
            <a:r>
              <a:rPr lang="da-DK" sz="800" i="1" dirty="0" err="1">
                <a:effectLst/>
                <a:latin typeface="Avenir Book"/>
                <a:cs typeface="Avenir Book"/>
              </a:rPr>
              <a:t>Regulation</a:t>
            </a:r>
            <a:endParaRPr lang="en-GB" sz="800" i="1" dirty="0">
              <a:latin typeface="Avenir Book"/>
              <a:cs typeface="Avenir Book"/>
            </a:endParaRPr>
          </a:p>
        </p:txBody>
      </p:sp>
      <p:cxnSp>
        <p:nvCxnSpPr>
          <p:cNvPr id="11" name="Lige forbindelse 10"/>
          <p:cNvCxnSpPr/>
          <p:nvPr/>
        </p:nvCxnSpPr>
        <p:spPr>
          <a:xfrm flipV="1">
            <a:off x="500063" y="738188"/>
            <a:ext cx="8255000" cy="7938"/>
          </a:xfrm>
          <a:prstGeom prst="line">
            <a:avLst/>
          </a:prstGeom>
          <a:ln w="12700" cmpd="sng">
            <a:solidFill>
              <a:srgbClr val="175463"/>
            </a:solidFill>
          </a:ln>
          <a:effectLst/>
        </p:spPr>
        <p:style>
          <a:lnRef idx="2">
            <a:schemeClr val="accent1"/>
          </a:lnRef>
          <a:fillRef idx="0">
            <a:schemeClr val="accent1"/>
          </a:fillRef>
          <a:effectRef idx="1">
            <a:schemeClr val="accent1"/>
          </a:effectRef>
          <a:fontRef idx="minor">
            <a:schemeClr val="tx1"/>
          </a:fontRef>
        </p:style>
      </p:cxnSp>
      <p:sp>
        <p:nvSpPr>
          <p:cNvPr id="13" name="Tekstfelt 12"/>
          <p:cNvSpPr txBox="1"/>
          <p:nvPr/>
        </p:nvSpPr>
        <p:spPr>
          <a:xfrm>
            <a:off x="444499" y="269875"/>
            <a:ext cx="7024690" cy="369332"/>
          </a:xfrm>
          <a:prstGeom prst="rect">
            <a:avLst/>
          </a:prstGeom>
          <a:noFill/>
        </p:spPr>
        <p:txBody>
          <a:bodyPr wrap="square" rtlCol="0">
            <a:spAutoFit/>
          </a:bodyPr>
          <a:lstStyle/>
          <a:p>
            <a:r>
              <a:rPr lang="en-GB" dirty="0" smtClean="0">
                <a:latin typeface="Book Antiqua"/>
                <a:cs typeface="Book Antiqua"/>
              </a:rPr>
              <a:t>Nudge </a:t>
            </a:r>
            <a:r>
              <a:rPr lang="mr-IN" dirty="0" smtClean="0">
                <a:latin typeface="Book Antiqua"/>
                <a:cs typeface="Book Antiqua"/>
              </a:rPr>
              <a:t>–</a:t>
            </a:r>
            <a:r>
              <a:rPr lang="en-GB" dirty="0" smtClean="0">
                <a:latin typeface="Book Antiqua"/>
                <a:cs typeface="Book Antiqua"/>
              </a:rPr>
              <a:t> a theoretical definition</a:t>
            </a:r>
          </a:p>
        </p:txBody>
      </p:sp>
      <p:sp>
        <p:nvSpPr>
          <p:cNvPr id="23" name="Afrundet rektangel 22"/>
          <p:cNvSpPr/>
          <p:nvPr/>
        </p:nvSpPr>
        <p:spPr>
          <a:xfrm>
            <a:off x="5518151" y="1071565"/>
            <a:ext cx="284162" cy="252000"/>
          </a:xfrm>
          <a:prstGeom prst="roundRect">
            <a:avLst/>
          </a:prstGeom>
          <a:solidFill>
            <a:srgbClr val="FFFF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4" name="Afrundet rektangel 23"/>
          <p:cNvSpPr/>
          <p:nvPr/>
        </p:nvSpPr>
        <p:spPr>
          <a:xfrm>
            <a:off x="5518151" y="2107205"/>
            <a:ext cx="284162" cy="252000"/>
          </a:xfrm>
          <a:prstGeom prst="roundRect">
            <a:avLst/>
          </a:prstGeom>
          <a:solidFill>
            <a:srgbClr val="FF66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5" name="Afrundet rektangel 24"/>
          <p:cNvSpPr/>
          <p:nvPr/>
        </p:nvSpPr>
        <p:spPr>
          <a:xfrm>
            <a:off x="5507832" y="3040663"/>
            <a:ext cx="284162" cy="252000"/>
          </a:xfrm>
          <a:prstGeom prst="roundRect">
            <a:avLst/>
          </a:prstGeom>
          <a:solidFill>
            <a:srgbClr val="FF00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26" name="Afrundet rektangel 25"/>
          <p:cNvSpPr/>
          <p:nvPr/>
        </p:nvSpPr>
        <p:spPr>
          <a:xfrm>
            <a:off x="5507832" y="3993156"/>
            <a:ext cx="284162" cy="252000"/>
          </a:xfrm>
          <a:prstGeom prst="roundRect">
            <a:avLst/>
          </a:prstGeom>
          <a:solidFill>
            <a:srgbClr val="00FF00">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5" name="Billede 4" descr="ppt-on-functions-3-72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54426" y="898709"/>
            <a:ext cx="1443328" cy="1082496"/>
          </a:xfrm>
          <a:prstGeom prst="rect">
            <a:avLst/>
          </a:prstGeom>
        </p:spPr>
      </p:pic>
      <p:pic>
        <p:nvPicPr>
          <p:cNvPr id="7" name="Billede 6" descr="5873-004-E5A0EFE3.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7611426" y="973432"/>
            <a:ext cx="673699" cy="896937"/>
          </a:xfrm>
          <a:prstGeom prst="rect">
            <a:avLst/>
          </a:prstGeom>
        </p:spPr>
      </p:pic>
      <p:pic>
        <p:nvPicPr>
          <p:cNvPr id="8" name="Billede 7" descr="Influence.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33023" y="2008923"/>
            <a:ext cx="2167340" cy="721995"/>
          </a:xfrm>
          <a:prstGeom prst="rect">
            <a:avLst/>
          </a:prstGeom>
        </p:spPr>
      </p:pic>
      <p:pic>
        <p:nvPicPr>
          <p:cNvPr id="28" name="Billede 27" descr="Screen Shot 2017-10-27 at 12.12.35.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341675" y="3038656"/>
            <a:ext cx="1186922" cy="1206500"/>
          </a:xfrm>
          <a:prstGeom prst="rect">
            <a:avLst/>
          </a:prstGeom>
        </p:spPr>
      </p:pic>
      <p:pic>
        <p:nvPicPr>
          <p:cNvPr id="29" name="Billede 28" descr="Screen Shot 2017-10-27 at 12.13.03.png"/>
          <p:cNvPicPr>
            <a:picLocks/>
          </p:cNvPicPr>
          <p:nvPr/>
        </p:nvPicPr>
        <p:blipFill>
          <a:blip r:embed="rId7" cstate="email">
            <a:alphaModFix/>
            <a:extLst>
              <a:ext uri="{28A0092B-C50C-407E-A947-70E740481C1C}">
                <a14:useLocalDpi xmlns:a14="http://schemas.microsoft.com/office/drawing/2010/main"/>
              </a:ext>
            </a:extLst>
          </a:blip>
          <a:stretch>
            <a:fillRect/>
          </a:stretch>
        </p:blipFill>
        <p:spPr>
          <a:xfrm>
            <a:off x="6333737" y="3062066"/>
            <a:ext cx="1216611" cy="1224000"/>
          </a:xfrm>
          <a:prstGeom prst="rect">
            <a:avLst/>
          </a:prstGeom>
        </p:spPr>
      </p:pic>
    </p:spTree>
    <p:extLst>
      <p:ext uri="{BB962C8B-B14F-4D97-AF65-F5344CB8AC3E}">
        <p14:creationId xmlns:p14="http://schemas.microsoft.com/office/powerpoint/2010/main" val="125499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dissolve">
                                      <p:cBhvr>
                                        <p:cTn id="12" dur="500"/>
                                        <p:tgtEl>
                                          <p:spTgt spid="23"/>
                                        </p:tgtEl>
                                      </p:cBhvr>
                                    </p:animEffect>
                                  </p:childTnLst>
                                </p:cTn>
                              </p:par>
                              <p:par>
                                <p:cTn id="13" presetID="9"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dissolve">
                                      <p:cBhvr>
                                        <p:cTn id="28" dur="500"/>
                                        <p:tgtEl>
                                          <p:spTgt spid="24"/>
                                        </p:tgtEl>
                                      </p:cBhvr>
                                    </p:animEffect>
                                  </p:childTnLst>
                                </p:cTn>
                              </p:par>
                              <p:par>
                                <p:cTn id="29" presetID="9"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dissolve">
                                      <p:cBhvr>
                                        <p:cTn id="36" dur="500"/>
                                        <p:tgtEl>
                                          <p:spTgt spid="15"/>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dissolve">
                                      <p:cBhvr>
                                        <p:cTn id="39" dur="500"/>
                                        <p:tgtEl>
                                          <p:spTgt spid="1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dissolve">
                                      <p:cBhvr>
                                        <p:cTn id="45" dur="500"/>
                                        <p:tgtEl>
                                          <p:spTgt spid="18"/>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dissolve">
                                      <p:cBhvr>
                                        <p:cTn id="48" dur="500"/>
                                        <p:tgtEl>
                                          <p:spTgt spid="19"/>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dissolve">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dissolve">
                                      <p:cBhvr>
                                        <p:cTn id="56" dur="500"/>
                                        <p:tgtEl>
                                          <p:spTgt spid="25"/>
                                        </p:tgtEl>
                                      </p:cBhvr>
                                    </p:animEffect>
                                  </p:childTnLst>
                                </p:cTn>
                              </p:par>
                              <p:par>
                                <p:cTn id="57" presetID="9" presetClass="entr" presetSubtype="0"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dissolve">
                                      <p:cBhvr>
                                        <p:cTn id="59" dur="500"/>
                                        <p:tgtEl>
                                          <p:spTgt spid="28"/>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dissolve">
                                      <p:cBhvr>
                                        <p:cTn id="64" dur="500"/>
                                        <p:tgtEl>
                                          <p:spTgt spid="20"/>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dissolve">
                                      <p:cBhvr>
                                        <p:cTn id="67" dur="500"/>
                                        <p:tgtEl>
                                          <p:spTgt spid="21"/>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dissolve">
                                      <p:cBhvr>
                                        <p:cTn id="70" dur="5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dissolve">
                                      <p:cBhvr>
                                        <p:cTn id="75" dur="500"/>
                                        <p:tgtEl>
                                          <p:spTgt spid="26"/>
                                        </p:tgtEl>
                                      </p:cBhvr>
                                    </p:animEffect>
                                  </p:childTnLst>
                                </p:cTn>
                              </p:par>
                              <p:par>
                                <p:cTn id="76" presetID="9" presetClass="entr" presetSubtype="0" fill="hold"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dissolve">
                                      <p:cBhvr>
                                        <p:cTn id="7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15" grpId="0" animBg="1"/>
      <p:bldP spid="16" grpId="0" animBg="1"/>
      <p:bldP spid="17" grpId="0" animBg="1"/>
      <p:bldP spid="18" grpId="0" animBg="1"/>
      <p:bldP spid="19" grpId="0" animBg="1"/>
      <p:bldP spid="27" grpId="0" animBg="1"/>
      <p:bldP spid="10" grpId="0" animBg="1"/>
      <p:bldP spid="4" grpId="0" animBg="1"/>
      <p:bldP spid="23" grpId="0" animBg="1"/>
      <p:bldP spid="24"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63" y="976287"/>
            <a:ext cx="4826000" cy="3477875"/>
          </a:xfrm>
          <a:prstGeom prst="rect">
            <a:avLst/>
          </a:prstGeom>
          <a:noFill/>
        </p:spPr>
        <p:txBody>
          <a:bodyPr wrap="square" rtlCol="0">
            <a:spAutoFit/>
          </a:bodyPr>
          <a:lstStyle/>
          <a:p>
            <a:r>
              <a:rPr lang="en-GB" sz="2000" dirty="0" smtClean="0">
                <a:solidFill>
                  <a:srgbClr val="000000"/>
                </a:solidFill>
                <a:latin typeface="Calibri"/>
                <a:cs typeface="Calibri"/>
              </a:rPr>
              <a:t>A nudge is a function of any attempt at influencing people’s judgment, choice or behaviour in a predictable way, that is (1) made possible because of cognitive limitations, biases, routines, and habits in individual and social decision-making posing barriers for people to perform rationally in their own self-declared interests, and which (2) works by making use of those limitations, biases, routines, and habits as integral parts of such attempts.</a:t>
            </a:r>
          </a:p>
        </p:txBody>
      </p:sp>
      <p:sp>
        <p:nvSpPr>
          <p:cNvPr id="14" name="Tekstfelt 13"/>
          <p:cNvSpPr txBox="1"/>
          <p:nvPr/>
        </p:nvSpPr>
        <p:spPr>
          <a:xfrm>
            <a:off x="-18" y="4930083"/>
            <a:ext cx="9144018" cy="215444"/>
          </a:xfrm>
          <a:prstGeom prst="rect">
            <a:avLst/>
          </a:prstGeom>
          <a:noFill/>
        </p:spPr>
        <p:txBody>
          <a:bodyPr wrap="square" rtlCol="0">
            <a:spAutoFit/>
          </a:bodyPr>
          <a:lstStyle/>
          <a:p>
            <a:pPr algn="r"/>
            <a:r>
              <a:rPr lang="en-GB" sz="800" dirty="0" smtClean="0">
                <a:latin typeface="Avenir Book"/>
                <a:cs typeface="Avenir Book"/>
              </a:rPr>
              <a:t>Hansen</a:t>
            </a:r>
            <a:r>
              <a:rPr lang="en-GB" sz="800" dirty="0">
                <a:latin typeface="Avenir Book"/>
                <a:cs typeface="Avenir Book"/>
              </a:rPr>
              <a:t>, PG (2016) The Definition of </a:t>
            </a:r>
            <a:r>
              <a:rPr lang="en-US" sz="800" dirty="0">
                <a:latin typeface="Avenir Book"/>
                <a:cs typeface="Avenir Book"/>
              </a:rPr>
              <a:t>Nudge and Libertarian Paternalism: Does the hand fit the glove</a:t>
            </a:r>
            <a:r>
              <a:rPr lang="en-US" sz="800" dirty="0" smtClean="0">
                <a:latin typeface="Avenir Book"/>
                <a:cs typeface="Avenir Book"/>
              </a:rPr>
              <a:t>? </a:t>
            </a:r>
            <a:r>
              <a:rPr lang="da-DK" sz="800" i="1" dirty="0" smtClean="0">
                <a:effectLst/>
                <a:latin typeface="Avenir Book"/>
                <a:cs typeface="Avenir Book"/>
              </a:rPr>
              <a:t>The </a:t>
            </a:r>
            <a:r>
              <a:rPr lang="da-DK" sz="800" i="1" dirty="0">
                <a:effectLst/>
                <a:latin typeface="Avenir Book"/>
                <a:cs typeface="Avenir Book"/>
              </a:rPr>
              <a:t>European Journal of </a:t>
            </a:r>
            <a:r>
              <a:rPr lang="da-DK" sz="800" i="1" dirty="0" err="1">
                <a:effectLst/>
                <a:latin typeface="Avenir Book"/>
                <a:cs typeface="Avenir Book"/>
              </a:rPr>
              <a:t>Risk</a:t>
            </a:r>
            <a:r>
              <a:rPr lang="da-DK" sz="800" i="1" dirty="0">
                <a:effectLst/>
                <a:latin typeface="Avenir Book"/>
                <a:cs typeface="Avenir Book"/>
              </a:rPr>
              <a:t> </a:t>
            </a:r>
            <a:r>
              <a:rPr lang="da-DK" sz="800" i="1" dirty="0" err="1">
                <a:effectLst/>
                <a:latin typeface="Avenir Book"/>
                <a:cs typeface="Avenir Book"/>
              </a:rPr>
              <a:t>Regulation</a:t>
            </a:r>
            <a:endParaRPr lang="en-GB" sz="800" i="1" dirty="0">
              <a:latin typeface="Avenir Book"/>
              <a:cs typeface="Avenir Book"/>
            </a:endParaRPr>
          </a:p>
        </p:txBody>
      </p:sp>
      <p:cxnSp>
        <p:nvCxnSpPr>
          <p:cNvPr id="11" name="Lige forbindelse 10"/>
          <p:cNvCxnSpPr/>
          <p:nvPr/>
        </p:nvCxnSpPr>
        <p:spPr>
          <a:xfrm flipV="1">
            <a:off x="500063" y="738188"/>
            <a:ext cx="8255000" cy="7938"/>
          </a:xfrm>
          <a:prstGeom prst="line">
            <a:avLst/>
          </a:prstGeom>
          <a:ln w="12700" cmpd="sng">
            <a:solidFill>
              <a:srgbClr val="175463"/>
            </a:solidFill>
          </a:ln>
          <a:effectLst/>
        </p:spPr>
        <p:style>
          <a:lnRef idx="2">
            <a:schemeClr val="accent1"/>
          </a:lnRef>
          <a:fillRef idx="0">
            <a:schemeClr val="accent1"/>
          </a:fillRef>
          <a:effectRef idx="1">
            <a:schemeClr val="accent1"/>
          </a:effectRef>
          <a:fontRef idx="minor">
            <a:schemeClr val="tx1"/>
          </a:fontRef>
        </p:style>
      </p:cxnSp>
      <p:sp>
        <p:nvSpPr>
          <p:cNvPr id="13" name="Tekstfelt 12"/>
          <p:cNvSpPr txBox="1"/>
          <p:nvPr/>
        </p:nvSpPr>
        <p:spPr>
          <a:xfrm>
            <a:off x="444499" y="269875"/>
            <a:ext cx="7024690" cy="369332"/>
          </a:xfrm>
          <a:prstGeom prst="rect">
            <a:avLst/>
          </a:prstGeom>
          <a:noFill/>
        </p:spPr>
        <p:txBody>
          <a:bodyPr wrap="square" rtlCol="0">
            <a:spAutoFit/>
          </a:bodyPr>
          <a:lstStyle/>
          <a:p>
            <a:r>
              <a:rPr lang="en-GB" dirty="0" smtClean="0">
                <a:latin typeface="Book Antiqua"/>
                <a:cs typeface="Book Antiqua"/>
              </a:rPr>
              <a:t>Nudge </a:t>
            </a:r>
            <a:r>
              <a:rPr lang="mr-IN" dirty="0" smtClean="0">
                <a:latin typeface="Book Antiqua"/>
                <a:cs typeface="Book Antiqua"/>
              </a:rPr>
              <a:t>–</a:t>
            </a:r>
            <a:r>
              <a:rPr lang="en-GB" dirty="0" smtClean="0">
                <a:latin typeface="Book Antiqua"/>
                <a:cs typeface="Book Antiqua"/>
              </a:rPr>
              <a:t> a theoretical definition</a:t>
            </a:r>
          </a:p>
        </p:txBody>
      </p:sp>
      <p:sp>
        <p:nvSpPr>
          <p:cNvPr id="2" name="Rektangel 1"/>
          <p:cNvSpPr/>
          <p:nvPr/>
        </p:nvSpPr>
        <p:spPr>
          <a:xfrm>
            <a:off x="6147595" y="995150"/>
            <a:ext cx="2643188" cy="3323987"/>
          </a:xfrm>
          <a:prstGeom prst="rect">
            <a:avLst/>
          </a:prstGeom>
          <a:solidFill>
            <a:schemeClr val="bg1">
              <a:lumMod val="85000"/>
            </a:schemeClr>
          </a:solidFill>
        </p:spPr>
        <p:txBody>
          <a:bodyPr wrap="square">
            <a:spAutoFit/>
          </a:bodyPr>
          <a:lstStyle/>
          <a:p>
            <a:r>
              <a:rPr lang="en-GB" sz="1400" dirty="0">
                <a:solidFill>
                  <a:srgbClr val="000000"/>
                </a:solidFill>
                <a:cs typeface="Calibri"/>
              </a:rPr>
              <a:t>Thus a nudge </a:t>
            </a:r>
            <a:r>
              <a:rPr lang="en-GB" sz="1400" dirty="0" smtClean="0">
                <a:solidFill>
                  <a:srgbClr val="000000"/>
                </a:solidFill>
                <a:cs typeface="Calibri"/>
              </a:rPr>
              <a:t>is not about: </a:t>
            </a:r>
          </a:p>
          <a:p>
            <a:pPr marL="400050" indent="-400050">
              <a:buFont typeface="+mj-lt"/>
              <a:buAutoNum type="romanUcPeriod"/>
            </a:pPr>
            <a:r>
              <a:rPr lang="en-GB" sz="1400" dirty="0" smtClean="0">
                <a:solidFill>
                  <a:srgbClr val="000000"/>
                </a:solidFill>
                <a:cs typeface="Calibri"/>
              </a:rPr>
              <a:t>forbidding </a:t>
            </a:r>
            <a:r>
              <a:rPr lang="en-GB" sz="1400" dirty="0">
                <a:solidFill>
                  <a:srgbClr val="000000"/>
                </a:solidFill>
                <a:cs typeface="Calibri"/>
              </a:rPr>
              <a:t>or adding any rationally relevant choice options,</a:t>
            </a:r>
          </a:p>
          <a:p>
            <a:pPr marL="400050" indent="-400050">
              <a:buFont typeface="+mj-lt"/>
              <a:buAutoNum type="romanUcPeriod"/>
            </a:pPr>
            <a:endParaRPr lang="en-GB" sz="1400" dirty="0">
              <a:solidFill>
                <a:srgbClr val="000000"/>
              </a:solidFill>
              <a:cs typeface="Calibri"/>
            </a:endParaRPr>
          </a:p>
          <a:p>
            <a:pPr marL="400050" indent="-400050">
              <a:buFont typeface="+mj-lt"/>
              <a:buAutoNum type="romanUcPeriod"/>
            </a:pPr>
            <a:r>
              <a:rPr lang="en-GB" sz="1400" dirty="0" smtClean="0">
                <a:solidFill>
                  <a:srgbClr val="000000"/>
                </a:solidFill>
                <a:cs typeface="Calibri"/>
              </a:rPr>
              <a:t>changing </a:t>
            </a:r>
            <a:r>
              <a:rPr lang="en-GB" sz="1400" dirty="0">
                <a:solidFill>
                  <a:srgbClr val="000000"/>
                </a:solidFill>
                <a:cs typeface="Calibri"/>
              </a:rPr>
              <a:t>incentives, whether regarded in terms of time, trouble, social sanctions, economic and so forth, or </a:t>
            </a:r>
          </a:p>
          <a:p>
            <a:pPr marL="400050" indent="-400050">
              <a:buFont typeface="+mj-lt"/>
              <a:buAutoNum type="romanUcPeriod"/>
            </a:pPr>
            <a:r>
              <a:rPr lang="en-GB" sz="1400" dirty="0" smtClean="0">
                <a:solidFill>
                  <a:srgbClr val="000000"/>
                </a:solidFill>
                <a:cs typeface="Calibri"/>
              </a:rPr>
              <a:t>the </a:t>
            </a:r>
            <a:r>
              <a:rPr lang="en-GB" sz="1400" dirty="0">
                <a:solidFill>
                  <a:srgbClr val="000000"/>
                </a:solidFill>
                <a:cs typeface="Calibri"/>
              </a:rPr>
              <a:t>provision of </a:t>
            </a:r>
            <a:r>
              <a:rPr lang="en-GB" sz="1400" dirty="0" smtClean="0">
                <a:solidFill>
                  <a:srgbClr val="000000"/>
                </a:solidFill>
                <a:cs typeface="Calibri"/>
              </a:rPr>
              <a:t>additional </a:t>
            </a:r>
            <a:r>
              <a:rPr lang="en-GB" sz="1400" dirty="0">
                <a:solidFill>
                  <a:srgbClr val="000000"/>
                </a:solidFill>
                <a:cs typeface="Calibri"/>
              </a:rPr>
              <a:t>information and rational argumentation. </a:t>
            </a:r>
          </a:p>
        </p:txBody>
      </p:sp>
      <p:sp>
        <p:nvSpPr>
          <p:cNvPr id="6" name="Højrepil 5"/>
          <p:cNvSpPr/>
          <p:nvPr/>
        </p:nvSpPr>
        <p:spPr>
          <a:xfrm>
            <a:off x="5326063" y="1603376"/>
            <a:ext cx="690562" cy="2373313"/>
          </a:xfrm>
          <a:prstGeom prst="rightArrow">
            <a:avLst>
              <a:gd name="adj1" fmla="val 62040"/>
              <a:gd name="adj2" fmla="val 50000"/>
            </a:avLst>
          </a:prstGeom>
          <a:solidFill>
            <a:srgbClr val="D9D9D9"/>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96493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p:cNvGraphicFramePr>
            <a:graphicFrameLocks noGrp="1"/>
          </p:cNvGraphicFramePr>
          <p:nvPr>
            <p:ph idx="1"/>
            <p:extLst>
              <p:ext uri="{D42A27DB-BD31-4B8C-83A1-F6EECF244321}">
                <p14:modId xmlns:p14="http://schemas.microsoft.com/office/powerpoint/2010/main" val="1252463667"/>
              </p:ext>
            </p:extLst>
          </p:nvPr>
        </p:nvGraphicFramePr>
        <p:xfrm>
          <a:off x="331939" y="1544059"/>
          <a:ext cx="8480118" cy="2886491"/>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felt 4"/>
          <p:cNvSpPr txBox="1"/>
          <p:nvPr/>
        </p:nvSpPr>
        <p:spPr>
          <a:xfrm>
            <a:off x="2" y="4863014"/>
            <a:ext cx="9144000" cy="215429"/>
          </a:xfrm>
          <a:prstGeom prst="rect">
            <a:avLst/>
          </a:prstGeom>
          <a:noFill/>
        </p:spPr>
        <p:txBody>
          <a:bodyPr wrap="square" lIns="91424" tIns="45713" rIns="91424" bIns="45713" rtlCol="0">
            <a:spAutoFit/>
          </a:bodyPr>
          <a:lstStyle/>
          <a:p>
            <a:r>
              <a:rPr lang="en-US" sz="800" dirty="0">
                <a:solidFill>
                  <a:schemeClr val="tx1">
                    <a:lumMod val="65000"/>
                    <a:lumOff val="35000"/>
                  </a:schemeClr>
                </a:solidFill>
                <a:latin typeface="Baskerville Old Face" charset="0"/>
                <a:ea typeface="Baskerville Old Face" charset="0"/>
                <a:cs typeface="Baskerville Old Face" charset="0"/>
              </a:rPr>
              <a:t>Thaler, R &amp; </a:t>
            </a:r>
            <a:r>
              <a:rPr lang="en-US" sz="800" dirty="0" err="1">
                <a:solidFill>
                  <a:schemeClr val="tx1">
                    <a:lumMod val="65000"/>
                    <a:lumOff val="35000"/>
                  </a:schemeClr>
                </a:solidFill>
                <a:latin typeface="Baskerville Old Face" charset="0"/>
                <a:ea typeface="Baskerville Old Face" charset="0"/>
                <a:cs typeface="Baskerville Old Face" charset="0"/>
              </a:rPr>
              <a:t>Benatzi</a:t>
            </a:r>
            <a:r>
              <a:rPr lang="en-US" sz="800" dirty="0">
                <a:solidFill>
                  <a:schemeClr val="tx1">
                    <a:lumMod val="65000"/>
                    <a:lumOff val="35000"/>
                  </a:schemeClr>
                </a:solidFill>
                <a:latin typeface="Baskerville Old Face" charset="0"/>
                <a:ea typeface="Baskerville Old Face" charset="0"/>
                <a:cs typeface="Baskerville Old Face" charset="0"/>
              </a:rPr>
              <a:t> , S (2004) Save More Tomorrow: Using Behavioral  Economics to Increase Employee Saving, </a:t>
            </a:r>
            <a:r>
              <a:rPr lang="en-US" sz="800" i="1" dirty="0">
                <a:solidFill>
                  <a:schemeClr val="tx1">
                    <a:lumMod val="65000"/>
                    <a:lumOff val="35000"/>
                  </a:schemeClr>
                </a:solidFill>
                <a:latin typeface="Baskerville Old Face" charset="0"/>
                <a:ea typeface="Baskerville Old Face" charset="0"/>
                <a:cs typeface="Baskerville Old Face" charset="0"/>
              </a:rPr>
              <a:t>Journal of Political Economy</a:t>
            </a:r>
            <a:r>
              <a:rPr lang="en-US" sz="800" dirty="0">
                <a:solidFill>
                  <a:schemeClr val="tx1">
                    <a:lumMod val="65000"/>
                    <a:lumOff val="35000"/>
                  </a:schemeClr>
                </a:solidFill>
                <a:latin typeface="Baskerville Old Face" charset="0"/>
                <a:ea typeface="Baskerville Old Face" charset="0"/>
                <a:cs typeface="Baskerville Old Face" charset="0"/>
              </a:rPr>
              <a:t>, 2004, vol. 112, no. 1, pt. 2</a:t>
            </a:r>
          </a:p>
        </p:txBody>
      </p:sp>
      <p:cxnSp>
        <p:nvCxnSpPr>
          <p:cNvPr id="7" name="Lige forbindelse 6"/>
          <p:cNvCxnSpPr/>
          <p:nvPr/>
        </p:nvCxnSpPr>
        <p:spPr>
          <a:xfrm>
            <a:off x="2" y="434132"/>
            <a:ext cx="9144000" cy="0"/>
          </a:xfrm>
          <a:prstGeom prst="line">
            <a:avLst/>
          </a:prstGeom>
          <a:ln w="3175" cmpd="sng">
            <a:solidFill>
              <a:srgbClr val="135967"/>
            </a:solidFill>
          </a:ln>
          <a:effectLst/>
        </p:spPr>
        <p:style>
          <a:lnRef idx="2">
            <a:schemeClr val="accent1"/>
          </a:lnRef>
          <a:fillRef idx="0">
            <a:schemeClr val="accent1"/>
          </a:fillRef>
          <a:effectRef idx="1">
            <a:schemeClr val="accent1"/>
          </a:effectRef>
          <a:fontRef idx="minor">
            <a:schemeClr val="tx1"/>
          </a:fontRef>
        </p:style>
      </p:cxnSp>
      <p:sp>
        <p:nvSpPr>
          <p:cNvPr id="8" name="Tekstfelt 7"/>
          <p:cNvSpPr txBox="1"/>
          <p:nvPr/>
        </p:nvSpPr>
        <p:spPr>
          <a:xfrm>
            <a:off x="2" y="434252"/>
            <a:ext cx="9144000" cy="635279"/>
          </a:xfrm>
          <a:prstGeom prst="rect">
            <a:avLst/>
          </a:prstGeom>
          <a:noFill/>
        </p:spPr>
        <p:txBody>
          <a:bodyPr wrap="square" lIns="91424" tIns="45713" rIns="91424" bIns="45713" rtlCol="0">
            <a:spAutoFit/>
          </a:bodyPr>
          <a:lstStyle/>
          <a:p>
            <a:pPr algn="r"/>
            <a:r>
              <a:rPr lang="da-DK" sz="3400" dirty="0">
                <a:solidFill>
                  <a:srgbClr val="266A77"/>
                </a:solidFill>
                <a:latin typeface="Avenir Heavy"/>
                <a:ea typeface="Baskerville Old Face" charset="0"/>
                <a:cs typeface="Avenir Heavy"/>
              </a:rPr>
              <a:t>SAVE MORE TOMORROW</a:t>
            </a:r>
          </a:p>
        </p:txBody>
      </p:sp>
      <p:cxnSp>
        <p:nvCxnSpPr>
          <p:cNvPr id="10" name="Lige forbindelse 9"/>
          <p:cNvCxnSpPr/>
          <p:nvPr/>
        </p:nvCxnSpPr>
        <p:spPr>
          <a:xfrm>
            <a:off x="2" y="4866884"/>
            <a:ext cx="9144000" cy="0"/>
          </a:xfrm>
          <a:prstGeom prst="line">
            <a:avLst/>
          </a:prstGeom>
          <a:ln w="3175"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11" name="Billede 10" descr="Screen Shot 2016-03-02 at 20.02.24.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016"/>
            <a:ext cx="1640914" cy="394748"/>
          </a:xfrm>
          <a:prstGeom prst="rect">
            <a:avLst/>
          </a:prstGeom>
        </p:spPr>
      </p:pic>
    </p:spTree>
    <p:extLst>
      <p:ext uri="{BB962C8B-B14F-4D97-AF65-F5344CB8AC3E}">
        <p14:creationId xmlns:p14="http://schemas.microsoft.com/office/powerpoint/2010/main" val="3745714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graphicEl>
                                              <a:chart seriesIdx="0" categoryIdx="0" bldStep="ptInSeries"/>
                                            </p:graphicEl>
                                          </p:spTgt>
                                        </p:tgtEl>
                                        <p:attrNameLst>
                                          <p:attrName>style.visibility</p:attrName>
                                        </p:attrNameLst>
                                      </p:cBhvr>
                                      <p:to>
                                        <p:strVal val="visible"/>
                                      </p:to>
                                    </p:set>
                                    <p:animEffect transition="in" filter="dissolve">
                                      <p:cBhvr>
                                        <p:cTn id="7" dur="500"/>
                                        <p:tgtEl>
                                          <p:spTgt spid="4">
                                            <p:graphicEl>
                                              <a:chart seriesIdx="0" categoryIdx="0" bldStep="ptIn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chart seriesIdx="0" categoryIdx="1" bldStep="ptInSeries"/>
                                            </p:graphicEl>
                                          </p:spTgt>
                                        </p:tgtEl>
                                        <p:attrNameLst>
                                          <p:attrName>style.visibility</p:attrName>
                                        </p:attrNameLst>
                                      </p:cBhvr>
                                      <p:to>
                                        <p:strVal val="visible"/>
                                      </p:to>
                                    </p:set>
                                    <p:animEffect transition="in" filter="dissolve">
                                      <p:cBhvr>
                                        <p:cTn id="12" dur="500"/>
                                        <p:tgtEl>
                                          <p:spTgt spid="4">
                                            <p:graphicEl>
                                              <a:chart seriesIdx="0" categoryIdx="1"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graphicEl>
                                              <a:chart seriesIdx="0" categoryIdx="2" bldStep="ptInSeries"/>
                                            </p:graphicEl>
                                          </p:spTgt>
                                        </p:tgtEl>
                                        <p:attrNameLst>
                                          <p:attrName>style.visibility</p:attrName>
                                        </p:attrNameLst>
                                      </p:cBhvr>
                                      <p:to>
                                        <p:strVal val="visible"/>
                                      </p:to>
                                    </p:set>
                                    <p:animEffect transition="in" filter="dissolve">
                                      <p:cBhvr>
                                        <p:cTn id="17" dur="500"/>
                                        <p:tgtEl>
                                          <p:spTgt spid="4">
                                            <p:graphicEl>
                                              <a:chart seriesIdx="0" categoryIdx="2"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graphicEl>
                                              <a:chart seriesIdx="0" categoryIdx="3" bldStep="ptInSeries"/>
                                            </p:graphicEl>
                                          </p:spTgt>
                                        </p:tgtEl>
                                        <p:attrNameLst>
                                          <p:attrName>style.visibility</p:attrName>
                                        </p:attrNameLst>
                                      </p:cBhvr>
                                      <p:to>
                                        <p:strVal val="visible"/>
                                      </p:to>
                                    </p:set>
                                    <p:animEffect transition="in" filter="dissolve">
                                      <p:cBhvr>
                                        <p:cTn id="22" dur="500"/>
                                        <p:tgtEl>
                                          <p:spTgt spid="4">
                                            <p:graphicEl>
                                              <a:chart seriesIdx="0" categoryIdx="3"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graphicEl>
                                              <a:chart seriesIdx="0" categoryIdx="4" bldStep="ptInSeries"/>
                                            </p:graphicEl>
                                          </p:spTgt>
                                        </p:tgtEl>
                                        <p:attrNameLst>
                                          <p:attrName>style.visibility</p:attrName>
                                        </p:attrNameLst>
                                      </p:cBhvr>
                                      <p:to>
                                        <p:strVal val="visible"/>
                                      </p:to>
                                    </p:set>
                                    <p:animEffect transition="in" filter="dissolve">
                                      <p:cBhvr>
                                        <p:cTn id="27" dur="500"/>
                                        <p:tgtEl>
                                          <p:spTgt spid="4">
                                            <p:graphicEl>
                                              <a:chart seriesIdx="0" categoryIdx="4"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graphicEl>
                                              <a:chart seriesIdx="1" categoryIdx="0" bldStep="ptInSeries"/>
                                            </p:graphicEl>
                                          </p:spTgt>
                                        </p:tgtEl>
                                        <p:attrNameLst>
                                          <p:attrName>style.visibility</p:attrName>
                                        </p:attrNameLst>
                                      </p:cBhvr>
                                      <p:to>
                                        <p:strVal val="visible"/>
                                      </p:to>
                                    </p:set>
                                    <p:animEffect transition="in" filter="dissolve">
                                      <p:cBhvr>
                                        <p:cTn id="32" dur="500"/>
                                        <p:tgtEl>
                                          <p:spTgt spid="4">
                                            <p:graphicEl>
                                              <a:chart seriesIdx="1" categoryIdx="0"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graphicEl>
                                              <a:chart seriesIdx="1" categoryIdx="1" bldStep="ptInSeries"/>
                                            </p:graphicEl>
                                          </p:spTgt>
                                        </p:tgtEl>
                                        <p:attrNameLst>
                                          <p:attrName>style.visibility</p:attrName>
                                        </p:attrNameLst>
                                      </p:cBhvr>
                                      <p:to>
                                        <p:strVal val="visible"/>
                                      </p:to>
                                    </p:set>
                                    <p:animEffect transition="in" filter="dissolve">
                                      <p:cBhvr>
                                        <p:cTn id="37" dur="500"/>
                                        <p:tgtEl>
                                          <p:spTgt spid="4">
                                            <p:graphicEl>
                                              <a:chart seriesIdx="1" categoryIdx="1" bldStep="ptIn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graphicEl>
                                              <a:chart seriesIdx="1" categoryIdx="2" bldStep="ptInSeries"/>
                                            </p:graphicEl>
                                          </p:spTgt>
                                        </p:tgtEl>
                                        <p:attrNameLst>
                                          <p:attrName>style.visibility</p:attrName>
                                        </p:attrNameLst>
                                      </p:cBhvr>
                                      <p:to>
                                        <p:strVal val="visible"/>
                                      </p:to>
                                    </p:set>
                                    <p:animEffect transition="in" filter="dissolve">
                                      <p:cBhvr>
                                        <p:cTn id="42" dur="500"/>
                                        <p:tgtEl>
                                          <p:spTgt spid="4">
                                            <p:graphicEl>
                                              <a:chart seriesIdx="1" categoryIdx="2" bldStep="ptIn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
                                            <p:graphicEl>
                                              <a:chart seriesIdx="1" categoryIdx="3" bldStep="ptInSeries"/>
                                            </p:graphicEl>
                                          </p:spTgt>
                                        </p:tgtEl>
                                        <p:attrNameLst>
                                          <p:attrName>style.visibility</p:attrName>
                                        </p:attrNameLst>
                                      </p:cBhvr>
                                      <p:to>
                                        <p:strVal val="visible"/>
                                      </p:to>
                                    </p:set>
                                    <p:animEffect transition="in" filter="dissolve">
                                      <p:cBhvr>
                                        <p:cTn id="47" dur="500"/>
                                        <p:tgtEl>
                                          <p:spTgt spid="4">
                                            <p:graphicEl>
                                              <a:chart seriesIdx="1" categoryIdx="3" bldStep="ptIn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
                                            <p:graphicEl>
                                              <a:chart seriesIdx="1" categoryIdx="4" bldStep="ptInSeries"/>
                                            </p:graphicEl>
                                          </p:spTgt>
                                        </p:tgtEl>
                                        <p:attrNameLst>
                                          <p:attrName>style.visibility</p:attrName>
                                        </p:attrNameLst>
                                      </p:cBhvr>
                                      <p:to>
                                        <p:strVal val="visible"/>
                                      </p:to>
                                    </p:set>
                                    <p:animEffect transition="in" filter="dissolve">
                                      <p:cBhvr>
                                        <p:cTn id="52" dur="500"/>
                                        <p:tgtEl>
                                          <p:spTgt spid="4">
                                            <p:graphicEl>
                                              <a:chart seriesIdx="1" categoryIdx="4" bldStep="ptIn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
                                            <p:graphicEl>
                                              <a:chart seriesIdx="2" categoryIdx="0" bldStep="ptInSeries"/>
                                            </p:graphicEl>
                                          </p:spTgt>
                                        </p:tgtEl>
                                        <p:attrNameLst>
                                          <p:attrName>style.visibility</p:attrName>
                                        </p:attrNameLst>
                                      </p:cBhvr>
                                      <p:to>
                                        <p:strVal val="visible"/>
                                      </p:to>
                                    </p:set>
                                    <p:animEffect transition="in" filter="dissolve">
                                      <p:cBhvr>
                                        <p:cTn id="57" dur="500"/>
                                        <p:tgtEl>
                                          <p:spTgt spid="4">
                                            <p:graphicEl>
                                              <a:chart seriesIdx="2" categoryIdx="0" bldStep="ptInSeries"/>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
                                            <p:graphicEl>
                                              <a:chart seriesIdx="2" categoryIdx="1" bldStep="ptInSeries"/>
                                            </p:graphicEl>
                                          </p:spTgt>
                                        </p:tgtEl>
                                        <p:attrNameLst>
                                          <p:attrName>style.visibility</p:attrName>
                                        </p:attrNameLst>
                                      </p:cBhvr>
                                      <p:to>
                                        <p:strVal val="visible"/>
                                      </p:to>
                                    </p:set>
                                    <p:animEffect transition="in" filter="dissolve">
                                      <p:cBhvr>
                                        <p:cTn id="62" dur="500"/>
                                        <p:tgtEl>
                                          <p:spTgt spid="4">
                                            <p:graphicEl>
                                              <a:chart seriesIdx="2" categoryIdx="1" bldStep="ptInSeries"/>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
                                            <p:graphicEl>
                                              <a:chart seriesIdx="2" categoryIdx="2" bldStep="ptInSeries"/>
                                            </p:graphicEl>
                                          </p:spTgt>
                                        </p:tgtEl>
                                        <p:attrNameLst>
                                          <p:attrName>style.visibility</p:attrName>
                                        </p:attrNameLst>
                                      </p:cBhvr>
                                      <p:to>
                                        <p:strVal val="visible"/>
                                      </p:to>
                                    </p:set>
                                    <p:animEffect transition="in" filter="dissolve">
                                      <p:cBhvr>
                                        <p:cTn id="67" dur="500"/>
                                        <p:tgtEl>
                                          <p:spTgt spid="4">
                                            <p:graphicEl>
                                              <a:chart seriesIdx="2" categoryIdx="2" bldStep="ptInSeries"/>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
                                            <p:graphicEl>
                                              <a:chart seriesIdx="2" categoryIdx="3" bldStep="ptInSeries"/>
                                            </p:graphicEl>
                                          </p:spTgt>
                                        </p:tgtEl>
                                        <p:attrNameLst>
                                          <p:attrName>style.visibility</p:attrName>
                                        </p:attrNameLst>
                                      </p:cBhvr>
                                      <p:to>
                                        <p:strVal val="visible"/>
                                      </p:to>
                                    </p:set>
                                    <p:animEffect transition="in" filter="dissolve">
                                      <p:cBhvr>
                                        <p:cTn id="72" dur="500"/>
                                        <p:tgtEl>
                                          <p:spTgt spid="4">
                                            <p:graphicEl>
                                              <a:chart seriesIdx="2" categoryIdx="3" bldStep="ptInSeries"/>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
                                            <p:graphicEl>
                                              <a:chart seriesIdx="2" categoryIdx="4" bldStep="ptInSeries"/>
                                            </p:graphicEl>
                                          </p:spTgt>
                                        </p:tgtEl>
                                        <p:attrNameLst>
                                          <p:attrName>style.visibility</p:attrName>
                                        </p:attrNameLst>
                                      </p:cBhvr>
                                      <p:to>
                                        <p:strVal val="visible"/>
                                      </p:to>
                                    </p:set>
                                    <p:animEffect transition="in" filter="dissolve">
                                      <p:cBhvr>
                                        <p:cTn id="77" dur="500"/>
                                        <p:tgtEl>
                                          <p:spTgt spid="4">
                                            <p:graphicEl>
                                              <a:chart seriesIdx="2" categoryIdx="4"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El"/>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descr="workshop-14-behaviour-government-policy-and-me-applying-behavioural-insights-to-society-and-self-by-samuel-hanes-23-63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995290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868492" y="73356"/>
            <a:ext cx="4993792" cy="4983555"/>
          </a:xfrm>
          <a:prstGeom prst="ellipse">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4" name="Tekstfelt 3"/>
          <p:cNvSpPr txBox="1"/>
          <p:nvPr/>
        </p:nvSpPr>
        <p:spPr>
          <a:xfrm>
            <a:off x="1868490" y="1103482"/>
            <a:ext cx="1809750" cy="369332"/>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smtClean="0">
                <a:solidFill>
                  <a:schemeClr val="tx1">
                    <a:lumMod val="95000"/>
                    <a:lumOff val="5000"/>
                  </a:schemeClr>
                </a:solidFill>
                <a:latin typeface="Chalkduster"/>
                <a:cs typeface="Chalkduster"/>
              </a:rPr>
              <a:t>Handling A</a:t>
            </a:r>
            <a:endParaRPr lang="da-DK">
              <a:solidFill>
                <a:schemeClr val="tx1">
                  <a:lumMod val="95000"/>
                  <a:lumOff val="5000"/>
                </a:schemeClr>
              </a:solidFill>
              <a:latin typeface="Chalkduster"/>
              <a:cs typeface="Chalkduster"/>
            </a:endParaRPr>
          </a:p>
        </p:txBody>
      </p:sp>
      <p:sp>
        <p:nvSpPr>
          <p:cNvPr id="5" name="Tekstfelt 4"/>
          <p:cNvSpPr txBox="1"/>
          <p:nvPr/>
        </p:nvSpPr>
        <p:spPr>
          <a:xfrm>
            <a:off x="5195890" y="1103482"/>
            <a:ext cx="1809750" cy="369332"/>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smtClean="0">
                <a:solidFill>
                  <a:schemeClr val="tx1">
                    <a:lumMod val="95000"/>
                    <a:lumOff val="5000"/>
                  </a:schemeClr>
                </a:solidFill>
                <a:latin typeface="Chalkduster"/>
                <a:cs typeface="Chalkduster"/>
              </a:rPr>
              <a:t>Handling B</a:t>
            </a:r>
            <a:endParaRPr lang="da-DK">
              <a:solidFill>
                <a:schemeClr val="tx1">
                  <a:lumMod val="95000"/>
                  <a:lumOff val="5000"/>
                </a:schemeClr>
              </a:solidFill>
              <a:latin typeface="Chalkduster"/>
              <a:cs typeface="Chalkduster"/>
            </a:endParaRPr>
          </a:p>
        </p:txBody>
      </p:sp>
      <p:cxnSp>
        <p:nvCxnSpPr>
          <p:cNvPr id="6" name="Vinklet forbindelse 5"/>
          <p:cNvCxnSpPr>
            <a:stCxn id="12" idx="0"/>
            <a:endCxn id="4" idx="2"/>
          </p:cNvCxnSpPr>
          <p:nvPr/>
        </p:nvCxnSpPr>
        <p:spPr>
          <a:xfrm rot="16200000" flipV="1">
            <a:off x="3070500" y="1175679"/>
            <a:ext cx="1075780" cy="1670050"/>
          </a:xfrm>
          <a:prstGeom prst="bentConnector3">
            <a:avLst>
              <a:gd name="adj1" fmla="val 50000"/>
            </a:avLst>
          </a:prstGeom>
          <a:ln w="38100" cmpd="sng">
            <a:solidFill>
              <a:schemeClr val="tx1">
                <a:lumMod val="95000"/>
                <a:lumOff val="5000"/>
              </a:schemeClr>
            </a:solidFill>
            <a:prstDash val="solid"/>
            <a:tailEnd type="arrow"/>
          </a:ln>
          <a:effectLst/>
        </p:spPr>
        <p:style>
          <a:lnRef idx="2">
            <a:schemeClr val="accent1"/>
          </a:lnRef>
          <a:fillRef idx="0">
            <a:schemeClr val="accent1"/>
          </a:fillRef>
          <a:effectRef idx="1">
            <a:schemeClr val="accent1"/>
          </a:effectRef>
          <a:fontRef idx="minor">
            <a:schemeClr val="tx1"/>
          </a:fontRef>
        </p:style>
      </p:cxnSp>
      <p:cxnSp>
        <p:nvCxnSpPr>
          <p:cNvPr id="7" name="Vinklet forbindelse 6"/>
          <p:cNvCxnSpPr>
            <a:stCxn id="12" idx="0"/>
            <a:endCxn id="5" idx="2"/>
          </p:cNvCxnSpPr>
          <p:nvPr/>
        </p:nvCxnSpPr>
        <p:spPr>
          <a:xfrm rot="5400000" flipH="1" flipV="1">
            <a:off x="4734200" y="1182029"/>
            <a:ext cx="1075780" cy="1657350"/>
          </a:xfrm>
          <a:prstGeom prst="bentConnector3">
            <a:avLst>
              <a:gd name="adj1" fmla="val 50000"/>
            </a:avLst>
          </a:prstGeom>
          <a:ln w="38100" cmpd="sng">
            <a:solidFill>
              <a:schemeClr val="tx1">
                <a:lumMod val="95000"/>
                <a:lumOff val="5000"/>
              </a:schemeClr>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8" name="Tekstfelt 7"/>
          <p:cNvSpPr txBox="1"/>
          <p:nvPr/>
        </p:nvSpPr>
        <p:spPr>
          <a:xfrm>
            <a:off x="1868490" y="126227"/>
            <a:ext cx="1809750" cy="338554"/>
          </a:xfrm>
          <a:prstGeom prst="rect">
            <a:avLst/>
          </a:prstGeom>
          <a:solidFill>
            <a:srgbClr val="FFFFFF"/>
          </a:solidFill>
          <a:ln w="38100" cmpd="sng">
            <a:solidFill>
              <a:schemeClr val="tx1">
                <a:lumMod val="95000"/>
                <a:lumOff val="5000"/>
              </a:schemeClr>
            </a:solidFill>
            <a:prstDash val="sysDash"/>
          </a:ln>
        </p:spPr>
        <p:txBody>
          <a:bodyPr wrap="square" rtlCol="0">
            <a:spAutoFit/>
          </a:bodyPr>
          <a:lstStyle/>
          <a:p>
            <a:pPr algn="ctr"/>
            <a:r>
              <a:rPr lang="da-DK" sz="1600" smtClean="0">
                <a:solidFill>
                  <a:schemeClr val="tx1">
                    <a:lumMod val="95000"/>
                    <a:lumOff val="5000"/>
                  </a:schemeClr>
                </a:solidFill>
                <a:latin typeface="Chalkduster"/>
                <a:cs typeface="Chalkduster"/>
              </a:rPr>
              <a:t>Konsekvens A</a:t>
            </a:r>
            <a:endParaRPr lang="da-DK" sz="1600">
              <a:solidFill>
                <a:schemeClr val="tx1">
                  <a:lumMod val="95000"/>
                  <a:lumOff val="5000"/>
                </a:schemeClr>
              </a:solidFill>
              <a:latin typeface="Chalkduster"/>
              <a:cs typeface="Chalkduster"/>
            </a:endParaRPr>
          </a:p>
        </p:txBody>
      </p:sp>
      <p:sp>
        <p:nvSpPr>
          <p:cNvPr id="9" name="Tekstfelt 8"/>
          <p:cNvSpPr txBox="1"/>
          <p:nvPr/>
        </p:nvSpPr>
        <p:spPr>
          <a:xfrm>
            <a:off x="5193245" y="126227"/>
            <a:ext cx="1809750" cy="369332"/>
          </a:xfrm>
          <a:prstGeom prst="rect">
            <a:avLst/>
          </a:prstGeom>
          <a:solidFill>
            <a:srgbClr val="FFFFFF"/>
          </a:solidFill>
          <a:ln w="38100" cmpd="sng">
            <a:solidFill>
              <a:schemeClr val="tx1">
                <a:lumMod val="95000"/>
                <a:lumOff val="5000"/>
              </a:schemeClr>
            </a:solidFill>
            <a:prstDash val="sysDash"/>
          </a:ln>
        </p:spPr>
        <p:txBody>
          <a:bodyPr wrap="square" rtlCol="0">
            <a:spAutoFit/>
          </a:bodyPr>
          <a:lstStyle/>
          <a:p>
            <a:pPr algn="ctr"/>
            <a:r>
              <a:rPr lang="da-DK" sz="1600" smtClean="0">
                <a:solidFill>
                  <a:schemeClr val="tx1">
                    <a:lumMod val="95000"/>
                    <a:lumOff val="5000"/>
                  </a:schemeClr>
                </a:solidFill>
                <a:latin typeface="Chalkduster"/>
                <a:cs typeface="Chalkduster"/>
              </a:rPr>
              <a:t>Konsekvens </a:t>
            </a:r>
            <a:r>
              <a:rPr lang="da-DK" smtClean="0">
                <a:solidFill>
                  <a:schemeClr val="tx1">
                    <a:lumMod val="95000"/>
                    <a:lumOff val="5000"/>
                  </a:schemeClr>
                </a:solidFill>
                <a:latin typeface="Chalkduster"/>
                <a:cs typeface="Chalkduster"/>
              </a:rPr>
              <a:t>B</a:t>
            </a:r>
            <a:endParaRPr lang="da-DK">
              <a:solidFill>
                <a:schemeClr val="tx1">
                  <a:lumMod val="95000"/>
                  <a:lumOff val="5000"/>
                </a:schemeClr>
              </a:solidFill>
              <a:latin typeface="Chalkduster"/>
              <a:cs typeface="Chalkduster"/>
            </a:endParaRPr>
          </a:p>
        </p:txBody>
      </p:sp>
      <p:cxnSp>
        <p:nvCxnSpPr>
          <p:cNvPr id="10" name="Lige pilforbindelse 9"/>
          <p:cNvCxnSpPr>
            <a:stCxn id="5" idx="0"/>
            <a:endCxn id="9" idx="2"/>
          </p:cNvCxnSpPr>
          <p:nvPr/>
        </p:nvCxnSpPr>
        <p:spPr>
          <a:xfrm flipH="1" flipV="1">
            <a:off x="6098120" y="495559"/>
            <a:ext cx="2645" cy="607923"/>
          </a:xfrm>
          <a:prstGeom prst="straightConnector1">
            <a:avLst/>
          </a:prstGeom>
          <a:ln w="38100" cmpd="sng">
            <a:solidFill>
              <a:schemeClr val="tx1">
                <a:lumMod val="95000"/>
                <a:lumOff val="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Lige pilforbindelse 10"/>
          <p:cNvCxnSpPr>
            <a:stCxn id="4" idx="0"/>
            <a:endCxn id="8" idx="2"/>
          </p:cNvCxnSpPr>
          <p:nvPr/>
        </p:nvCxnSpPr>
        <p:spPr>
          <a:xfrm flipV="1">
            <a:off x="2773365" y="464781"/>
            <a:ext cx="0" cy="638701"/>
          </a:xfrm>
          <a:prstGeom prst="straightConnector1">
            <a:avLst/>
          </a:prstGeom>
          <a:ln w="38100" cmpd="sng">
            <a:solidFill>
              <a:schemeClr val="tx1">
                <a:lumMod val="95000"/>
                <a:lumOff val="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kstfelt 11"/>
          <p:cNvSpPr txBox="1"/>
          <p:nvPr/>
        </p:nvSpPr>
        <p:spPr>
          <a:xfrm>
            <a:off x="3538540" y="2548594"/>
            <a:ext cx="1809750" cy="369332"/>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smtClean="0">
                <a:solidFill>
                  <a:schemeClr val="tx1">
                    <a:lumMod val="95000"/>
                    <a:lumOff val="5000"/>
                  </a:schemeClr>
                </a:solidFill>
                <a:latin typeface="Chalkduster"/>
                <a:cs typeface="Chalkduster"/>
              </a:rPr>
              <a:t>Overvejelse</a:t>
            </a:r>
            <a:endParaRPr lang="da-DK">
              <a:solidFill>
                <a:schemeClr val="tx1">
                  <a:lumMod val="95000"/>
                  <a:lumOff val="5000"/>
                </a:schemeClr>
              </a:solidFill>
              <a:latin typeface="Chalkduster"/>
              <a:cs typeface="Chalkduster"/>
            </a:endParaRPr>
          </a:p>
        </p:txBody>
      </p:sp>
      <p:sp>
        <p:nvSpPr>
          <p:cNvPr id="13" name="Tekstfelt 12"/>
          <p:cNvSpPr txBox="1"/>
          <p:nvPr/>
        </p:nvSpPr>
        <p:spPr>
          <a:xfrm>
            <a:off x="1868492" y="3910222"/>
            <a:ext cx="1809750" cy="369332"/>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dirty="0">
                <a:solidFill>
                  <a:schemeClr val="tx1">
                    <a:lumMod val="95000"/>
                    <a:lumOff val="5000"/>
                  </a:schemeClr>
                </a:solidFill>
                <a:latin typeface="Chalkduster"/>
                <a:cs typeface="Chalkduster"/>
              </a:rPr>
              <a:t>P</a:t>
            </a:r>
            <a:r>
              <a:rPr lang="da-DK" dirty="0" smtClean="0">
                <a:solidFill>
                  <a:schemeClr val="tx1">
                    <a:lumMod val="95000"/>
                    <a:lumOff val="5000"/>
                  </a:schemeClr>
                </a:solidFill>
                <a:latin typeface="Chalkduster"/>
                <a:cs typeface="Chalkduster"/>
              </a:rPr>
              <a:t>ræferencer</a:t>
            </a:r>
            <a:endParaRPr lang="da-DK" dirty="0">
              <a:solidFill>
                <a:schemeClr val="tx1">
                  <a:lumMod val="95000"/>
                  <a:lumOff val="5000"/>
                </a:schemeClr>
              </a:solidFill>
              <a:latin typeface="Chalkduster"/>
              <a:cs typeface="Chalkduster"/>
            </a:endParaRPr>
          </a:p>
        </p:txBody>
      </p:sp>
      <p:sp>
        <p:nvSpPr>
          <p:cNvPr id="14" name="Tekstfelt 13"/>
          <p:cNvSpPr txBox="1"/>
          <p:nvPr/>
        </p:nvSpPr>
        <p:spPr>
          <a:xfrm>
            <a:off x="1868492" y="4602331"/>
            <a:ext cx="1809750" cy="369332"/>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dirty="0">
                <a:solidFill>
                  <a:schemeClr val="tx1">
                    <a:lumMod val="95000"/>
                    <a:lumOff val="5000"/>
                  </a:schemeClr>
                </a:solidFill>
                <a:latin typeface="Chalkduster"/>
                <a:cs typeface="Chalkduster"/>
              </a:rPr>
              <a:t>V</a:t>
            </a:r>
            <a:r>
              <a:rPr lang="da-DK" dirty="0" smtClean="0">
                <a:solidFill>
                  <a:schemeClr val="tx1">
                    <a:lumMod val="95000"/>
                    <a:lumOff val="5000"/>
                  </a:schemeClr>
                </a:solidFill>
                <a:latin typeface="Chalkduster"/>
                <a:cs typeface="Chalkduster"/>
              </a:rPr>
              <a:t>ærdier</a:t>
            </a:r>
            <a:endParaRPr lang="da-DK" dirty="0">
              <a:solidFill>
                <a:schemeClr val="tx1">
                  <a:lumMod val="95000"/>
                  <a:lumOff val="5000"/>
                </a:schemeClr>
              </a:solidFill>
              <a:latin typeface="Chalkduster"/>
              <a:cs typeface="Chalkduster"/>
            </a:endParaRPr>
          </a:p>
        </p:txBody>
      </p:sp>
      <p:sp>
        <p:nvSpPr>
          <p:cNvPr id="15" name="Tekstfelt 14"/>
          <p:cNvSpPr txBox="1"/>
          <p:nvPr/>
        </p:nvSpPr>
        <p:spPr>
          <a:xfrm>
            <a:off x="5195890" y="3956396"/>
            <a:ext cx="1809750" cy="323165"/>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sz="1500" smtClean="0">
                <a:solidFill>
                  <a:schemeClr val="tx1">
                    <a:lumMod val="95000"/>
                    <a:lumOff val="5000"/>
                  </a:schemeClr>
                </a:solidFill>
                <a:latin typeface="Chalkduster"/>
                <a:cs typeface="Chalkduster"/>
              </a:rPr>
              <a:t>Formodninger</a:t>
            </a:r>
            <a:endParaRPr lang="da-DK" sz="1500">
              <a:solidFill>
                <a:schemeClr val="tx1">
                  <a:lumMod val="95000"/>
                  <a:lumOff val="5000"/>
                </a:schemeClr>
              </a:solidFill>
              <a:latin typeface="Chalkduster"/>
              <a:cs typeface="Chalkduster"/>
            </a:endParaRPr>
          </a:p>
        </p:txBody>
      </p:sp>
      <p:sp>
        <p:nvSpPr>
          <p:cNvPr id="16" name="Tekstfelt 15"/>
          <p:cNvSpPr txBox="1"/>
          <p:nvPr/>
        </p:nvSpPr>
        <p:spPr>
          <a:xfrm>
            <a:off x="5195890" y="4602331"/>
            <a:ext cx="1809750" cy="338554"/>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sz="1600" smtClean="0">
                <a:solidFill>
                  <a:schemeClr val="tx1">
                    <a:lumMod val="95000"/>
                    <a:lumOff val="5000"/>
                  </a:schemeClr>
                </a:solidFill>
                <a:latin typeface="Chalkduster"/>
                <a:cs typeface="Chalkduster"/>
              </a:rPr>
              <a:t>information</a:t>
            </a:r>
            <a:endParaRPr lang="da-DK" sz="1600">
              <a:solidFill>
                <a:schemeClr val="tx1">
                  <a:lumMod val="95000"/>
                  <a:lumOff val="5000"/>
                </a:schemeClr>
              </a:solidFill>
              <a:latin typeface="Chalkduster"/>
              <a:cs typeface="Chalkduster"/>
            </a:endParaRPr>
          </a:p>
        </p:txBody>
      </p:sp>
      <p:sp>
        <p:nvSpPr>
          <p:cNvPr id="17" name="Tekstfelt 16"/>
          <p:cNvSpPr txBox="1"/>
          <p:nvPr/>
        </p:nvSpPr>
        <p:spPr>
          <a:xfrm>
            <a:off x="3538540" y="3173995"/>
            <a:ext cx="1809750" cy="307777"/>
          </a:xfrm>
          <a:prstGeom prst="rect">
            <a:avLst/>
          </a:prstGeom>
          <a:solidFill>
            <a:srgbClr val="FFFFFF"/>
          </a:solidFill>
          <a:ln w="38100" cmpd="sng">
            <a:solidFill>
              <a:schemeClr val="tx1">
                <a:lumMod val="95000"/>
                <a:lumOff val="5000"/>
              </a:schemeClr>
            </a:solidFill>
            <a:prstDash val="sysDash"/>
          </a:ln>
        </p:spPr>
        <p:txBody>
          <a:bodyPr wrap="square" rtlCol="0">
            <a:spAutoFit/>
          </a:bodyPr>
          <a:lstStyle/>
          <a:p>
            <a:pPr algn="ctr"/>
            <a:r>
              <a:rPr lang="da-DK" sz="1400" dirty="0" smtClean="0">
                <a:solidFill>
                  <a:schemeClr val="tx1">
                    <a:lumMod val="95000"/>
                    <a:lumOff val="5000"/>
                  </a:schemeClr>
                </a:solidFill>
                <a:latin typeface="Chalkduster"/>
                <a:cs typeface="Chalkduster"/>
              </a:rPr>
              <a:t>Opmærksomhed</a:t>
            </a:r>
            <a:endParaRPr lang="da-DK" sz="1400" dirty="0">
              <a:solidFill>
                <a:schemeClr val="tx1">
                  <a:lumMod val="95000"/>
                  <a:lumOff val="5000"/>
                </a:schemeClr>
              </a:solidFill>
              <a:latin typeface="Chalkduster"/>
              <a:cs typeface="Chalkduster"/>
            </a:endParaRPr>
          </a:p>
        </p:txBody>
      </p:sp>
      <p:cxnSp>
        <p:nvCxnSpPr>
          <p:cNvPr id="18" name="Lige pilforbindelse 17"/>
          <p:cNvCxnSpPr>
            <a:stCxn id="14" idx="0"/>
            <a:endCxn id="13" idx="2"/>
          </p:cNvCxnSpPr>
          <p:nvPr/>
        </p:nvCxnSpPr>
        <p:spPr>
          <a:xfrm flipV="1">
            <a:off x="2773367" y="4279554"/>
            <a:ext cx="0" cy="322777"/>
          </a:xfrm>
          <a:prstGeom prst="straightConnector1">
            <a:avLst/>
          </a:prstGeom>
          <a:ln w="38100" cmpd="sng">
            <a:solidFill>
              <a:schemeClr val="tx1">
                <a:lumMod val="95000"/>
                <a:lumOff val="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Lige pilforbindelse 18"/>
          <p:cNvCxnSpPr>
            <a:stCxn id="16" idx="0"/>
            <a:endCxn id="15" idx="2"/>
          </p:cNvCxnSpPr>
          <p:nvPr/>
        </p:nvCxnSpPr>
        <p:spPr>
          <a:xfrm flipV="1">
            <a:off x="6100765" y="4279561"/>
            <a:ext cx="0" cy="322770"/>
          </a:xfrm>
          <a:prstGeom prst="straightConnector1">
            <a:avLst/>
          </a:prstGeom>
          <a:ln w="38100" cmpd="sng">
            <a:solidFill>
              <a:schemeClr val="tx1">
                <a:lumMod val="95000"/>
                <a:lumOff val="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Lige pilforbindelse 19"/>
          <p:cNvCxnSpPr>
            <a:stCxn id="17" idx="0"/>
            <a:endCxn id="12" idx="2"/>
          </p:cNvCxnSpPr>
          <p:nvPr/>
        </p:nvCxnSpPr>
        <p:spPr>
          <a:xfrm flipV="1">
            <a:off x="4443415" y="2917926"/>
            <a:ext cx="0" cy="256069"/>
          </a:xfrm>
          <a:prstGeom prst="straightConnector1">
            <a:avLst/>
          </a:prstGeom>
          <a:ln w="38100" cmpd="sng">
            <a:solidFill>
              <a:schemeClr val="tx1">
                <a:lumMod val="95000"/>
                <a:lumOff val="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Vinklet forbindelse 20"/>
          <p:cNvCxnSpPr>
            <a:stCxn id="12" idx="1"/>
            <a:endCxn id="13" idx="0"/>
          </p:cNvCxnSpPr>
          <p:nvPr/>
        </p:nvCxnSpPr>
        <p:spPr>
          <a:xfrm rot="10800000" flipV="1">
            <a:off x="2773368" y="2733260"/>
            <a:ext cx="765173" cy="1176962"/>
          </a:xfrm>
          <a:prstGeom prst="bentConnector2">
            <a:avLst/>
          </a:prstGeom>
          <a:ln w="38100" cmpd="sng">
            <a:solidFill>
              <a:schemeClr val="tx1">
                <a:lumMod val="95000"/>
                <a:lumOff val="5000"/>
              </a:schemeClr>
            </a:solidFill>
            <a:prstDash val="soli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2" name="Vinklet forbindelse 21"/>
          <p:cNvCxnSpPr>
            <a:stCxn id="12" idx="3"/>
            <a:endCxn id="15" idx="0"/>
          </p:cNvCxnSpPr>
          <p:nvPr/>
        </p:nvCxnSpPr>
        <p:spPr>
          <a:xfrm>
            <a:off x="5348290" y="2733260"/>
            <a:ext cx="752475" cy="1223136"/>
          </a:xfrm>
          <a:prstGeom prst="bentConnector2">
            <a:avLst/>
          </a:prstGeom>
          <a:ln w="38100" cmpd="sng">
            <a:solidFill>
              <a:schemeClr val="tx1">
                <a:lumMod val="95000"/>
                <a:lumOff val="5000"/>
              </a:schemeClr>
            </a:solidFill>
            <a:prstDash val="solid"/>
            <a:tailEnd type="arrow"/>
          </a:ln>
          <a:effectLst/>
        </p:spPr>
        <p:style>
          <a:lnRef idx="2">
            <a:schemeClr val="accent1"/>
          </a:lnRef>
          <a:fillRef idx="0">
            <a:schemeClr val="accent1"/>
          </a:fillRef>
          <a:effectRef idx="1">
            <a:schemeClr val="accent1"/>
          </a:effectRef>
          <a:fontRef idx="minor">
            <a:schemeClr val="tx1"/>
          </a:fontRef>
        </p:style>
      </p:cxnSp>
      <p:sp>
        <p:nvSpPr>
          <p:cNvPr id="23" name="Tekstfelt 22"/>
          <p:cNvSpPr txBox="1"/>
          <p:nvPr/>
        </p:nvSpPr>
        <p:spPr>
          <a:xfrm>
            <a:off x="7005640" y="2442398"/>
            <a:ext cx="1809750" cy="646331"/>
          </a:xfrm>
          <a:prstGeom prst="rect">
            <a:avLst/>
          </a:prstGeom>
          <a:solidFill>
            <a:srgbClr val="FFFFFF"/>
          </a:solidFill>
          <a:ln w="38100" cmpd="sng">
            <a:solidFill>
              <a:schemeClr val="tx1">
                <a:lumMod val="95000"/>
                <a:lumOff val="5000"/>
              </a:schemeClr>
            </a:solidFill>
          </a:ln>
        </p:spPr>
        <p:txBody>
          <a:bodyPr wrap="square" rtlCol="0">
            <a:spAutoFit/>
          </a:bodyPr>
          <a:lstStyle/>
          <a:p>
            <a:pPr algn="ctr"/>
            <a:r>
              <a:rPr lang="da-DK" smtClean="0">
                <a:solidFill>
                  <a:schemeClr val="tx1">
                    <a:lumMod val="95000"/>
                    <a:lumOff val="5000"/>
                  </a:schemeClr>
                </a:solidFill>
                <a:latin typeface="Chalkduster"/>
                <a:cs typeface="Chalkduster"/>
              </a:rPr>
              <a:t>Beslutnings-punkt</a:t>
            </a:r>
            <a:endParaRPr lang="da-DK">
              <a:solidFill>
                <a:schemeClr val="tx1">
                  <a:lumMod val="95000"/>
                  <a:lumOff val="5000"/>
                </a:schemeClr>
              </a:solidFill>
              <a:latin typeface="Chalkduster"/>
              <a:cs typeface="Chalkduster"/>
            </a:endParaRPr>
          </a:p>
        </p:txBody>
      </p:sp>
    </p:spTree>
    <p:extLst>
      <p:ext uri="{BB962C8B-B14F-4D97-AF65-F5344CB8AC3E}">
        <p14:creationId xmlns:p14="http://schemas.microsoft.com/office/powerpoint/2010/main" val="116379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par>
                                <p:cTn id="19" presetID="9"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dissolve">
                                      <p:cBhvr>
                                        <p:cTn id="31" dur="500"/>
                                        <p:tgtEl>
                                          <p:spTgt spid="17"/>
                                        </p:tgtEl>
                                      </p:cBhvr>
                                    </p:animEffect>
                                  </p:childTnLst>
                                </p:cTn>
                              </p:par>
                              <p:par>
                                <p:cTn id="32" presetID="9" presetClass="entr" presetSubtype="0"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ssolv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dissolve">
                                      <p:cBhvr>
                                        <p:cTn id="39" dur="500"/>
                                        <p:tgtEl>
                                          <p:spTgt spid="15"/>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par>
                                <p:cTn id="43" presetID="9"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dissolve">
                                      <p:cBhvr>
                                        <p:cTn id="45" dur="500"/>
                                        <p:tgtEl>
                                          <p:spTgt spid="19"/>
                                        </p:tgtEl>
                                      </p:cBhvr>
                                    </p:animEffect>
                                  </p:childTnLst>
                                </p:cTn>
                              </p:par>
                              <p:par>
                                <p:cTn id="46" presetID="9"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dissolve">
                                      <p:cBhvr>
                                        <p:cTn id="48" dur="5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dissolve">
                                      <p:cBhvr>
                                        <p:cTn id="53" dur="500"/>
                                        <p:tgtEl>
                                          <p:spTgt spid="8"/>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dissolve">
                                      <p:cBhvr>
                                        <p:cTn id="56" dur="500"/>
                                        <p:tgtEl>
                                          <p:spTgt spid="9"/>
                                        </p:tgtEl>
                                      </p:cBhvr>
                                    </p:animEffect>
                                  </p:childTnLst>
                                </p:cTn>
                              </p:par>
                              <p:par>
                                <p:cTn id="57" presetID="9" presetClass="entr" presetSubtype="0" fill="hold" nodeType="with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dissolve">
                                      <p:cBhvr>
                                        <p:cTn id="59" dur="500"/>
                                        <p:tgtEl>
                                          <p:spTgt spid="10"/>
                                        </p:tgtEl>
                                      </p:cBhvr>
                                    </p:animEffect>
                                  </p:childTnLst>
                                </p:cTn>
                              </p:par>
                              <p:par>
                                <p:cTn id="60" presetID="9" presetClass="entr" presetSubtype="0" fill="hold"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dissolve">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dissolve">
                                      <p:cBhvr>
                                        <p:cTn id="67" dur="500"/>
                                        <p:tgtEl>
                                          <p:spTgt spid="13"/>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dissolve">
                                      <p:cBhvr>
                                        <p:cTn id="70" dur="500"/>
                                        <p:tgtEl>
                                          <p:spTgt spid="14"/>
                                        </p:tgtEl>
                                      </p:cBhvr>
                                    </p:animEffect>
                                  </p:childTnLst>
                                </p:cTn>
                              </p:par>
                              <p:par>
                                <p:cTn id="71" presetID="9" presetClass="entr" presetSubtype="0" fill="hold" nodeType="with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dissolve">
                                      <p:cBhvr>
                                        <p:cTn id="73" dur="500"/>
                                        <p:tgtEl>
                                          <p:spTgt spid="18"/>
                                        </p:tgtEl>
                                      </p:cBhvr>
                                    </p:animEffect>
                                  </p:childTnLst>
                                </p:cTn>
                              </p:par>
                              <p:par>
                                <p:cTn id="74" presetID="9" presetClass="entr" presetSubtype="0" fill="hold"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dissolve">
                                      <p:cBhvr>
                                        <p:cTn id="7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2" grpId="0" animBg="1"/>
      <p:bldP spid="13" grpId="0" animBg="1"/>
      <p:bldP spid="14" grpId="0" animBg="1"/>
      <p:bldP spid="15" grpId="0" animBg="1"/>
      <p:bldP spid="16" grpId="0" animBg="1"/>
      <p:bldP spid="17"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67267" y="1172163"/>
            <a:ext cx="5906029" cy="3330686"/>
          </a:xfrm>
          <a:prstGeom prst="rect">
            <a:avLst/>
          </a:prstGeom>
          <a:noFill/>
          <a:ln>
            <a:solidFill>
              <a:srgbClr val="000101"/>
            </a:solidFill>
          </a:ln>
        </p:spPr>
        <p:style>
          <a:lnRef idx="1">
            <a:schemeClr val="accent1"/>
          </a:lnRef>
          <a:fillRef idx="3">
            <a:schemeClr val="accent1"/>
          </a:fillRef>
          <a:effectRef idx="2">
            <a:schemeClr val="accent1"/>
          </a:effectRef>
          <a:fontRef idx="minor">
            <a:schemeClr val="lt1"/>
          </a:fontRef>
        </p:style>
        <p:txBody>
          <a:bodyPr lIns="91424" tIns="45713" rIns="91424" bIns="45713" rtlCol="0" anchor="ctr"/>
          <a:lstStyle/>
          <a:p>
            <a:pPr algn="ctr"/>
            <a:endParaRPr lang="da-DK"/>
          </a:p>
        </p:txBody>
      </p:sp>
      <p:sp>
        <p:nvSpPr>
          <p:cNvPr id="6" name="Tekstfelt 5"/>
          <p:cNvSpPr txBox="1"/>
          <p:nvPr/>
        </p:nvSpPr>
        <p:spPr>
          <a:xfrm>
            <a:off x="4292972" y="1172163"/>
            <a:ext cx="2136966" cy="446262"/>
          </a:xfrm>
          <a:prstGeom prst="rect">
            <a:avLst/>
          </a:prstGeom>
          <a:noFill/>
        </p:spPr>
        <p:txBody>
          <a:bodyPr wrap="none" lIns="91424" tIns="45713" rIns="91424" bIns="45713" rtlCol="0">
            <a:spAutoFit/>
          </a:bodyPr>
          <a:lstStyle/>
          <a:p>
            <a:pPr algn="ctr"/>
            <a:r>
              <a:rPr lang="da-DK" sz="2300" b="1">
                <a:latin typeface="+mj-lt"/>
              </a:rPr>
              <a:t>SUBSCRIPTIONS</a:t>
            </a:r>
          </a:p>
        </p:txBody>
      </p:sp>
      <p:sp>
        <p:nvSpPr>
          <p:cNvPr id="7" name="Tekstfelt 6"/>
          <p:cNvSpPr txBox="1"/>
          <p:nvPr/>
        </p:nvSpPr>
        <p:spPr>
          <a:xfrm>
            <a:off x="1995234" y="1362808"/>
            <a:ext cx="2941173" cy="553984"/>
          </a:xfrm>
          <a:prstGeom prst="rect">
            <a:avLst/>
          </a:prstGeom>
          <a:noFill/>
        </p:spPr>
        <p:txBody>
          <a:bodyPr wrap="none" lIns="91424" tIns="45713" rIns="91424" bIns="45713" rtlCol="0">
            <a:spAutoFit/>
          </a:bodyPr>
          <a:lstStyle/>
          <a:p>
            <a:r>
              <a:rPr lang="da-DK" sz="1500" b="1"/>
              <a:t>Welcome to</a:t>
            </a:r>
            <a:r>
              <a:rPr lang="da-DK" sz="1500"/>
              <a:t/>
            </a:r>
            <a:br>
              <a:rPr lang="da-DK" sz="1500"/>
            </a:br>
            <a:r>
              <a:rPr lang="da-DK" sz="1500" b="1">
                <a:solidFill>
                  <a:schemeClr val="tx1">
                    <a:lumMod val="50000"/>
                    <a:lumOff val="50000"/>
                  </a:schemeClr>
                </a:solidFill>
              </a:rPr>
              <a:t>the Economist Subscription Centre</a:t>
            </a:r>
          </a:p>
        </p:txBody>
      </p:sp>
      <p:sp>
        <p:nvSpPr>
          <p:cNvPr id="8" name="Tekstfelt 7"/>
          <p:cNvSpPr txBox="1"/>
          <p:nvPr/>
        </p:nvSpPr>
        <p:spPr>
          <a:xfrm>
            <a:off x="567267" y="1899902"/>
            <a:ext cx="3241297" cy="492428"/>
          </a:xfrm>
          <a:prstGeom prst="rect">
            <a:avLst/>
          </a:prstGeom>
          <a:noFill/>
        </p:spPr>
        <p:txBody>
          <a:bodyPr wrap="none" lIns="91424" tIns="45713" rIns="91424" bIns="45713" rtlCol="0">
            <a:spAutoFit/>
          </a:bodyPr>
          <a:lstStyle/>
          <a:p>
            <a:r>
              <a:rPr lang="da-DK" sz="1300"/>
              <a:t>Pick the type of subscription you want to buy</a:t>
            </a:r>
            <a:br>
              <a:rPr lang="da-DK" sz="1300"/>
            </a:br>
            <a:r>
              <a:rPr lang="da-DK" sz="1300"/>
              <a:t>or renew.  </a:t>
            </a:r>
          </a:p>
        </p:txBody>
      </p:sp>
      <p:cxnSp>
        <p:nvCxnSpPr>
          <p:cNvPr id="9" name="Lige forbindelse 8"/>
          <p:cNvCxnSpPr/>
          <p:nvPr/>
        </p:nvCxnSpPr>
        <p:spPr>
          <a:xfrm flipV="1">
            <a:off x="567267" y="1887421"/>
            <a:ext cx="5906029" cy="4014"/>
          </a:xfrm>
          <a:prstGeom prst="line">
            <a:avLst/>
          </a:prstGeom>
          <a:ln w="9525">
            <a:solidFill>
              <a:srgbClr val="000101"/>
            </a:solidFill>
          </a:ln>
          <a:effectLst>
            <a:outerShdw blurRad="40000" dist="20000" dir="5400000" rotWithShape="0">
              <a:srgbClr val="000101">
                <a:alpha val="38000"/>
              </a:srgbClr>
            </a:outerShdw>
          </a:effectLst>
        </p:spPr>
        <p:style>
          <a:lnRef idx="2">
            <a:schemeClr val="accent1"/>
          </a:lnRef>
          <a:fillRef idx="0">
            <a:schemeClr val="accent1"/>
          </a:fillRef>
          <a:effectRef idx="1">
            <a:schemeClr val="accent1"/>
          </a:effectRef>
          <a:fontRef idx="minor">
            <a:schemeClr val="tx1"/>
          </a:fontRef>
        </p:style>
      </p:cxnSp>
      <p:sp>
        <p:nvSpPr>
          <p:cNvPr id="10" name="Tekstfelt 9"/>
          <p:cNvSpPr txBox="1"/>
          <p:nvPr/>
        </p:nvSpPr>
        <p:spPr>
          <a:xfrm>
            <a:off x="643470" y="2384944"/>
            <a:ext cx="5740400" cy="692483"/>
          </a:xfrm>
          <a:prstGeom prst="rect">
            <a:avLst/>
          </a:prstGeom>
          <a:noFill/>
        </p:spPr>
        <p:txBody>
          <a:bodyPr wrap="square" lIns="91424" tIns="45713" rIns="91424" bIns="45713" rtlCol="0">
            <a:spAutoFit/>
          </a:bodyPr>
          <a:lstStyle/>
          <a:p>
            <a:r>
              <a:rPr lang="da-DK" sz="1300"/>
              <a:t>❏</a:t>
            </a:r>
            <a:r>
              <a:rPr lang="da-DK" sz="1300" b="1"/>
              <a:t>Economist.com subscription </a:t>
            </a:r>
            <a:r>
              <a:rPr lang="da-DK" sz="1300">
                <a:solidFill>
                  <a:schemeClr val="tx1">
                    <a:lumMod val="50000"/>
                    <a:lumOff val="50000"/>
                  </a:schemeClr>
                </a:solidFill>
              </a:rPr>
              <a:t>– US $59.00</a:t>
            </a:r>
            <a:br>
              <a:rPr lang="da-DK" sz="1300">
                <a:solidFill>
                  <a:schemeClr val="tx1">
                    <a:lumMod val="50000"/>
                    <a:lumOff val="50000"/>
                  </a:schemeClr>
                </a:solidFill>
              </a:rPr>
            </a:br>
            <a:r>
              <a:rPr lang="da-DK" sz="1300">
                <a:solidFill>
                  <a:schemeClr val="tx1">
                    <a:lumMod val="50000"/>
                    <a:lumOff val="50000"/>
                  </a:schemeClr>
                </a:solidFill>
              </a:rPr>
              <a:t>One-year subscription to Economist.com. Includes online access to all articles from </a:t>
            </a:r>
            <a:r>
              <a:rPr lang="da-DK" sz="1300" i="1">
                <a:solidFill>
                  <a:schemeClr val="tx1">
                    <a:lumMod val="50000"/>
                    <a:lumOff val="50000"/>
                  </a:schemeClr>
                </a:solidFill>
              </a:rPr>
              <a:t>The Economist </a:t>
            </a:r>
            <a:r>
              <a:rPr lang="da-DK" sz="1300">
                <a:solidFill>
                  <a:schemeClr val="tx1">
                    <a:lumMod val="50000"/>
                    <a:lumOff val="50000"/>
                  </a:schemeClr>
                </a:solidFill>
              </a:rPr>
              <a:t>since 1997.</a:t>
            </a:r>
          </a:p>
        </p:txBody>
      </p:sp>
      <p:sp>
        <p:nvSpPr>
          <p:cNvPr id="11" name="Tekstfelt 10"/>
          <p:cNvSpPr txBox="1"/>
          <p:nvPr/>
        </p:nvSpPr>
        <p:spPr>
          <a:xfrm>
            <a:off x="643464" y="3736945"/>
            <a:ext cx="5638168" cy="692483"/>
          </a:xfrm>
          <a:prstGeom prst="rect">
            <a:avLst/>
          </a:prstGeom>
          <a:noFill/>
        </p:spPr>
        <p:txBody>
          <a:bodyPr wrap="square" lIns="91424" tIns="45713" rIns="91424" bIns="45713" rtlCol="0">
            <a:spAutoFit/>
          </a:bodyPr>
          <a:lstStyle/>
          <a:p>
            <a:r>
              <a:rPr lang="da-DK" sz="1300"/>
              <a:t>❏</a:t>
            </a:r>
            <a:r>
              <a:rPr lang="da-DK" sz="1300" b="1"/>
              <a:t>Print &amp; web subscription </a:t>
            </a:r>
            <a:r>
              <a:rPr lang="da-DK" sz="1300">
                <a:solidFill>
                  <a:schemeClr val="tx1">
                    <a:lumMod val="50000"/>
                    <a:lumOff val="50000"/>
                  </a:schemeClr>
                </a:solidFill>
              </a:rPr>
              <a:t>– US $125.00</a:t>
            </a:r>
            <a:br>
              <a:rPr lang="da-DK" sz="1300">
                <a:solidFill>
                  <a:schemeClr val="tx1">
                    <a:lumMod val="50000"/>
                    <a:lumOff val="50000"/>
                  </a:schemeClr>
                </a:solidFill>
              </a:rPr>
            </a:br>
            <a:r>
              <a:rPr lang="da-DK" sz="1300">
                <a:solidFill>
                  <a:schemeClr val="tx1">
                    <a:lumMod val="50000"/>
                    <a:lumOff val="50000"/>
                  </a:schemeClr>
                </a:solidFill>
              </a:rPr>
              <a:t>One-year subscription to the print edition of </a:t>
            </a:r>
            <a:r>
              <a:rPr lang="da-DK" sz="1300" i="1">
                <a:solidFill>
                  <a:schemeClr val="tx1">
                    <a:lumMod val="50000"/>
                    <a:lumOff val="50000"/>
                  </a:schemeClr>
                </a:solidFill>
              </a:rPr>
              <a:t>The Economist </a:t>
            </a:r>
            <a:r>
              <a:rPr lang="da-DK" sz="1300">
                <a:solidFill>
                  <a:schemeClr val="tx1">
                    <a:lumMod val="50000"/>
                    <a:lumOff val="50000"/>
                  </a:schemeClr>
                </a:solidFill>
              </a:rPr>
              <a:t>and online access to all articles from</a:t>
            </a:r>
            <a:r>
              <a:rPr lang="da-DK" sz="1300" i="1">
                <a:solidFill>
                  <a:schemeClr val="tx1">
                    <a:lumMod val="50000"/>
                    <a:lumOff val="50000"/>
                  </a:schemeClr>
                </a:solidFill>
              </a:rPr>
              <a:t> The Economist </a:t>
            </a:r>
            <a:r>
              <a:rPr lang="da-DK" sz="1300">
                <a:solidFill>
                  <a:schemeClr val="tx1">
                    <a:lumMod val="50000"/>
                    <a:lumOff val="50000"/>
                  </a:schemeClr>
                </a:solidFill>
              </a:rPr>
              <a:t>since 1997.</a:t>
            </a:r>
          </a:p>
        </p:txBody>
      </p:sp>
      <p:sp>
        <p:nvSpPr>
          <p:cNvPr id="12" name="Tekstfelt 11"/>
          <p:cNvSpPr txBox="1"/>
          <p:nvPr/>
        </p:nvSpPr>
        <p:spPr>
          <a:xfrm>
            <a:off x="643464" y="3155435"/>
            <a:ext cx="5638168" cy="492428"/>
          </a:xfrm>
          <a:prstGeom prst="rect">
            <a:avLst/>
          </a:prstGeom>
          <a:noFill/>
        </p:spPr>
        <p:txBody>
          <a:bodyPr wrap="square" lIns="91424" tIns="45713" rIns="91424" bIns="45713" rtlCol="0">
            <a:spAutoFit/>
          </a:bodyPr>
          <a:lstStyle/>
          <a:p>
            <a:r>
              <a:rPr lang="da-DK" sz="1300"/>
              <a:t>❏</a:t>
            </a:r>
            <a:r>
              <a:rPr lang="da-DK" sz="1300" b="1"/>
              <a:t>Print subscription </a:t>
            </a:r>
            <a:r>
              <a:rPr lang="da-DK" sz="1300">
                <a:solidFill>
                  <a:schemeClr val="tx1">
                    <a:lumMod val="50000"/>
                    <a:lumOff val="50000"/>
                  </a:schemeClr>
                </a:solidFill>
              </a:rPr>
              <a:t>– US $125.00</a:t>
            </a:r>
            <a:br>
              <a:rPr lang="da-DK" sz="1300">
                <a:solidFill>
                  <a:schemeClr val="tx1">
                    <a:lumMod val="50000"/>
                    <a:lumOff val="50000"/>
                  </a:schemeClr>
                </a:solidFill>
              </a:rPr>
            </a:br>
            <a:r>
              <a:rPr lang="da-DK" sz="1300">
                <a:solidFill>
                  <a:schemeClr val="tx1">
                    <a:lumMod val="50000"/>
                    <a:lumOff val="50000"/>
                  </a:schemeClr>
                </a:solidFill>
              </a:rPr>
              <a:t>One-year subscription to the print edition of </a:t>
            </a:r>
            <a:r>
              <a:rPr lang="da-DK" sz="1300" i="1">
                <a:solidFill>
                  <a:schemeClr val="tx1">
                    <a:lumMod val="50000"/>
                    <a:lumOff val="50000"/>
                  </a:schemeClr>
                </a:solidFill>
              </a:rPr>
              <a:t>The Economist. </a:t>
            </a:r>
            <a:endParaRPr lang="da-DK" sz="1300">
              <a:solidFill>
                <a:schemeClr val="tx1">
                  <a:lumMod val="50000"/>
                  <a:lumOff val="50000"/>
                </a:schemeClr>
              </a:solidFill>
            </a:endParaRPr>
          </a:p>
        </p:txBody>
      </p:sp>
      <p:sp>
        <p:nvSpPr>
          <p:cNvPr id="13" name="Tekstfelt 12"/>
          <p:cNvSpPr txBox="1"/>
          <p:nvPr/>
        </p:nvSpPr>
        <p:spPr>
          <a:xfrm>
            <a:off x="6586310" y="2331320"/>
            <a:ext cx="916805" cy="538595"/>
          </a:xfrm>
          <a:prstGeom prst="rect">
            <a:avLst/>
          </a:prstGeom>
          <a:noFill/>
        </p:spPr>
        <p:txBody>
          <a:bodyPr wrap="none" lIns="91424" tIns="45713" rIns="91424" bIns="45713" rtlCol="0">
            <a:spAutoFit/>
          </a:bodyPr>
          <a:lstStyle/>
          <a:p>
            <a:r>
              <a:rPr lang="da-DK" sz="2900" b="1">
                <a:solidFill>
                  <a:schemeClr val="bg1">
                    <a:lumMod val="65000"/>
                  </a:schemeClr>
                </a:solidFill>
              </a:rPr>
              <a:t>68 %</a:t>
            </a:r>
          </a:p>
        </p:txBody>
      </p:sp>
      <p:sp>
        <p:nvSpPr>
          <p:cNvPr id="14" name="Tekstfelt 13"/>
          <p:cNvSpPr txBox="1"/>
          <p:nvPr/>
        </p:nvSpPr>
        <p:spPr>
          <a:xfrm>
            <a:off x="6586310" y="3769401"/>
            <a:ext cx="916805" cy="538595"/>
          </a:xfrm>
          <a:prstGeom prst="rect">
            <a:avLst/>
          </a:prstGeom>
          <a:noFill/>
        </p:spPr>
        <p:txBody>
          <a:bodyPr wrap="none" lIns="91424" tIns="45713" rIns="91424" bIns="45713" rtlCol="0">
            <a:spAutoFit/>
          </a:bodyPr>
          <a:lstStyle/>
          <a:p>
            <a:r>
              <a:rPr lang="da-DK" sz="2900" b="1">
                <a:solidFill>
                  <a:srgbClr val="A6A6A6"/>
                </a:solidFill>
              </a:rPr>
              <a:t>32 %</a:t>
            </a:r>
          </a:p>
        </p:txBody>
      </p:sp>
      <p:sp>
        <p:nvSpPr>
          <p:cNvPr id="15" name="Tekstfelt 14"/>
          <p:cNvSpPr txBox="1"/>
          <p:nvPr/>
        </p:nvSpPr>
        <p:spPr>
          <a:xfrm>
            <a:off x="7522945" y="2331320"/>
            <a:ext cx="916805" cy="538595"/>
          </a:xfrm>
          <a:prstGeom prst="rect">
            <a:avLst/>
          </a:prstGeom>
          <a:noFill/>
        </p:spPr>
        <p:txBody>
          <a:bodyPr wrap="none" lIns="91424" tIns="45713" rIns="91424" bIns="45713" rtlCol="0">
            <a:spAutoFit/>
          </a:bodyPr>
          <a:lstStyle/>
          <a:p>
            <a:r>
              <a:rPr lang="da-DK" sz="2900" b="1">
                <a:solidFill>
                  <a:srgbClr val="FF0000"/>
                </a:solidFill>
              </a:rPr>
              <a:t>16 %</a:t>
            </a:r>
          </a:p>
        </p:txBody>
      </p:sp>
      <p:sp>
        <p:nvSpPr>
          <p:cNvPr id="16" name="Tekstfelt 15"/>
          <p:cNvSpPr txBox="1"/>
          <p:nvPr/>
        </p:nvSpPr>
        <p:spPr>
          <a:xfrm>
            <a:off x="7522945" y="3769401"/>
            <a:ext cx="916805" cy="538595"/>
          </a:xfrm>
          <a:prstGeom prst="rect">
            <a:avLst/>
          </a:prstGeom>
          <a:noFill/>
        </p:spPr>
        <p:txBody>
          <a:bodyPr wrap="none" lIns="91424" tIns="45713" rIns="91424" bIns="45713" rtlCol="0">
            <a:spAutoFit/>
          </a:bodyPr>
          <a:lstStyle/>
          <a:p>
            <a:r>
              <a:rPr lang="da-DK" sz="2900" b="1">
                <a:solidFill>
                  <a:srgbClr val="FF0000"/>
                </a:solidFill>
              </a:rPr>
              <a:t>84 %</a:t>
            </a:r>
          </a:p>
        </p:txBody>
      </p:sp>
      <p:cxnSp>
        <p:nvCxnSpPr>
          <p:cNvPr id="18" name="Lige forbindelse 17"/>
          <p:cNvCxnSpPr/>
          <p:nvPr/>
        </p:nvCxnSpPr>
        <p:spPr>
          <a:xfrm flipV="1">
            <a:off x="500064" y="738189"/>
            <a:ext cx="8255001" cy="7938"/>
          </a:xfrm>
          <a:prstGeom prst="line">
            <a:avLst/>
          </a:prstGeom>
          <a:ln w="12700" cmpd="sng">
            <a:solidFill>
              <a:srgbClr val="175463"/>
            </a:solidFill>
          </a:ln>
          <a:effectLst/>
        </p:spPr>
        <p:style>
          <a:lnRef idx="2">
            <a:schemeClr val="accent1"/>
          </a:lnRef>
          <a:fillRef idx="0">
            <a:schemeClr val="accent1"/>
          </a:fillRef>
          <a:effectRef idx="1">
            <a:schemeClr val="accent1"/>
          </a:effectRef>
          <a:fontRef idx="minor">
            <a:schemeClr val="tx1"/>
          </a:fontRef>
        </p:style>
      </p:cxnSp>
      <p:pic>
        <p:nvPicPr>
          <p:cNvPr id="19" name="Billede 18" descr="Screen Shot 2016-03-02 at 20.02.24.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69190" y="209720"/>
            <a:ext cx="1285873" cy="394748"/>
          </a:xfrm>
          <a:prstGeom prst="rect">
            <a:avLst/>
          </a:prstGeom>
        </p:spPr>
      </p:pic>
      <p:sp>
        <p:nvSpPr>
          <p:cNvPr id="20" name="Tekstfelt 19"/>
          <p:cNvSpPr txBox="1"/>
          <p:nvPr/>
        </p:nvSpPr>
        <p:spPr>
          <a:xfrm>
            <a:off x="444504" y="269876"/>
            <a:ext cx="5939366" cy="369318"/>
          </a:xfrm>
          <a:prstGeom prst="rect">
            <a:avLst/>
          </a:prstGeom>
          <a:noFill/>
        </p:spPr>
        <p:txBody>
          <a:bodyPr wrap="square" lIns="91424" tIns="45713" rIns="91424" bIns="45713" rtlCol="0">
            <a:spAutoFit/>
          </a:bodyPr>
          <a:lstStyle/>
          <a:p>
            <a:r>
              <a:rPr lang="da-DK" dirty="0" smtClean="0">
                <a:latin typeface="Book Antiqua"/>
                <a:cs typeface="Book Antiqua"/>
              </a:rPr>
              <a:t>Valgadfærd: Den Asymmetriske Dominans Effekt</a:t>
            </a:r>
            <a:endParaRPr lang="da-DK" dirty="0">
              <a:latin typeface="Book Antiqua"/>
              <a:cs typeface="Book Antiqua"/>
            </a:endParaRPr>
          </a:p>
        </p:txBody>
      </p:sp>
      <p:sp>
        <p:nvSpPr>
          <p:cNvPr id="21" name="Tekstfelt 20"/>
          <p:cNvSpPr txBox="1"/>
          <p:nvPr/>
        </p:nvSpPr>
        <p:spPr>
          <a:xfrm>
            <a:off x="7143754" y="4878160"/>
            <a:ext cx="1611311" cy="215429"/>
          </a:xfrm>
          <a:prstGeom prst="rect">
            <a:avLst/>
          </a:prstGeom>
          <a:noFill/>
        </p:spPr>
        <p:txBody>
          <a:bodyPr wrap="square" lIns="91424" tIns="45713" rIns="91424" bIns="45713" rtlCol="0">
            <a:spAutoFit/>
          </a:bodyPr>
          <a:lstStyle/>
          <a:p>
            <a:pPr algn="r"/>
            <a:r>
              <a:rPr lang="da-DK" sz="800"/>
              <a:t>iNudgeyou</a:t>
            </a:r>
            <a:r>
              <a:rPr lang="da-DK" sz="800" baseline="30000"/>
              <a:t>©</a:t>
            </a:r>
            <a:r>
              <a:rPr lang="da-DK" sz="800"/>
              <a:t> 2017</a:t>
            </a:r>
          </a:p>
        </p:txBody>
      </p:sp>
    </p:spTree>
    <p:extLst>
      <p:ext uri="{BB962C8B-B14F-4D97-AF65-F5344CB8AC3E}">
        <p14:creationId xmlns:p14="http://schemas.microsoft.com/office/powerpoint/2010/main" val="397776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2"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dissolv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2" grpId="2"/>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descr="Screen Shot 2013-08-26 at 11.31.33 PM.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628651"/>
            <a:ext cx="9144000" cy="3880088"/>
          </a:xfrm>
          <a:prstGeom prst="rect">
            <a:avLst/>
          </a:prstGeom>
        </p:spPr>
      </p:pic>
      <p:sp>
        <p:nvSpPr>
          <p:cNvPr id="5" name="Tekstfelt 4"/>
          <p:cNvSpPr txBox="1"/>
          <p:nvPr/>
        </p:nvSpPr>
        <p:spPr>
          <a:xfrm>
            <a:off x="0" y="7949"/>
            <a:ext cx="9144000" cy="276999"/>
          </a:xfrm>
          <a:prstGeom prst="rect">
            <a:avLst/>
          </a:prstGeom>
          <a:noFill/>
        </p:spPr>
        <p:txBody>
          <a:bodyPr wrap="square" rtlCol="0">
            <a:spAutoFit/>
          </a:bodyPr>
          <a:lstStyle/>
          <a:p>
            <a:r>
              <a:rPr lang="da-DK" sz="1200" dirty="0" smtClean="0">
                <a:latin typeface="Avenir Book"/>
                <a:cs typeface="Avenir Book"/>
              </a:rPr>
              <a:t>Kahneman, D (2002) Maps of </a:t>
            </a:r>
            <a:r>
              <a:rPr lang="da-DK" sz="1200" dirty="0" err="1" smtClean="0">
                <a:latin typeface="Avenir Book"/>
                <a:cs typeface="Avenir Book"/>
              </a:rPr>
              <a:t>Bounded</a:t>
            </a:r>
            <a:r>
              <a:rPr lang="da-DK" sz="1200" dirty="0" smtClean="0">
                <a:latin typeface="Avenir Book"/>
                <a:cs typeface="Avenir Book"/>
              </a:rPr>
              <a:t> </a:t>
            </a:r>
            <a:r>
              <a:rPr lang="da-DK" sz="1200" dirty="0" err="1" smtClean="0">
                <a:latin typeface="Avenir Book"/>
                <a:cs typeface="Avenir Book"/>
              </a:rPr>
              <a:t>Rationality</a:t>
            </a:r>
            <a:r>
              <a:rPr lang="da-DK" sz="1200" dirty="0" smtClean="0">
                <a:latin typeface="Avenir Book"/>
                <a:cs typeface="Avenir Book"/>
              </a:rPr>
              <a:t>: A </a:t>
            </a:r>
            <a:r>
              <a:rPr lang="da-DK" sz="1200" dirty="0" err="1" smtClean="0">
                <a:latin typeface="Avenir Book"/>
                <a:cs typeface="Avenir Book"/>
              </a:rPr>
              <a:t>Perspective</a:t>
            </a:r>
            <a:r>
              <a:rPr lang="da-DK" sz="1200" dirty="0" smtClean="0">
                <a:latin typeface="Avenir Book"/>
                <a:cs typeface="Avenir Book"/>
              </a:rPr>
              <a:t> on Intuitive </a:t>
            </a:r>
            <a:r>
              <a:rPr lang="da-DK" sz="1200" dirty="0" err="1" smtClean="0">
                <a:latin typeface="Avenir Book"/>
                <a:cs typeface="Avenir Book"/>
              </a:rPr>
              <a:t>Judgment</a:t>
            </a:r>
            <a:r>
              <a:rPr lang="da-DK" sz="1200" dirty="0" smtClean="0">
                <a:latin typeface="Avenir Book"/>
                <a:cs typeface="Avenir Book"/>
              </a:rPr>
              <a:t> and Choice, </a:t>
            </a:r>
            <a:r>
              <a:rPr lang="da-DK" sz="1200" i="1" dirty="0" err="1" smtClean="0">
                <a:latin typeface="Avenir Book"/>
                <a:cs typeface="Avenir Book"/>
              </a:rPr>
              <a:t>Prize</a:t>
            </a:r>
            <a:r>
              <a:rPr lang="da-DK" sz="1200" i="1" dirty="0" smtClean="0">
                <a:latin typeface="Avenir Book"/>
                <a:cs typeface="Avenir Book"/>
              </a:rPr>
              <a:t> </a:t>
            </a:r>
            <a:r>
              <a:rPr lang="da-DK" sz="1200" i="1" dirty="0" err="1" smtClean="0">
                <a:latin typeface="Avenir Book"/>
                <a:cs typeface="Avenir Book"/>
              </a:rPr>
              <a:t>Lecture</a:t>
            </a:r>
            <a:r>
              <a:rPr lang="da-DK" sz="1200" dirty="0" smtClean="0">
                <a:latin typeface="Avenir Book"/>
                <a:cs typeface="Avenir Book"/>
              </a:rPr>
              <a:t>, December 8</a:t>
            </a:r>
            <a:r>
              <a:rPr lang="da-DK" sz="1200" dirty="0">
                <a:latin typeface="Avenir Book"/>
                <a:cs typeface="Avenir Book"/>
              </a:rPr>
              <a:t>.</a:t>
            </a:r>
          </a:p>
        </p:txBody>
      </p:sp>
      <p:sp>
        <p:nvSpPr>
          <p:cNvPr id="7" name="Rektangel 6"/>
          <p:cNvSpPr/>
          <p:nvPr/>
        </p:nvSpPr>
        <p:spPr>
          <a:xfrm>
            <a:off x="-1" y="4691062"/>
            <a:ext cx="9152207" cy="45243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cxnSp>
        <p:nvCxnSpPr>
          <p:cNvPr id="8" name="Lige forbindelse 7"/>
          <p:cNvCxnSpPr/>
          <p:nvPr/>
        </p:nvCxnSpPr>
        <p:spPr>
          <a:xfrm>
            <a:off x="0" y="4694237"/>
            <a:ext cx="9152206"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9" name="Billede 8" descr="Screen Shot 2016-03-02 at 20.02.2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94239"/>
            <a:ext cx="1640914" cy="394748"/>
          </a:xfrm>
          <a:prstGeom prst="rect">
            <a:avLst/>
          </a:prstGeom>
        </p:spPr>
      </p:pic>
      <p:sp>
        <p:nvSpPr>
          <p:cNvPr id="3" name="Tekstfelt 2"/>
          <p:cNvSpPr txBox="1"/>
          <p:nvPr/>
        </p:nvSpPr>
        <p:spPr>
          <a:xfrm>
            <a:off x="3230562" y="1658938"/>
            <a:ext cx="1516063" cy="1169551"/>
          </a:xfrm>
          <a:prstGeom prst="rect">
            <a:avLst/>
          </a:prstGeom>
          <a:solidFill>
            <a:schemeClr val="tx1"/>
          </a:solidFill>
        </p:spPr>
        <p:txBody>
          <a:bodyPr wrap="square" rtlCol="0">
            <a:spAutoFit/>
          </a:bodyPr>
          <a:lstStyle/>
          <a:p>
            <a:pPr algn="ctr"/>
            <a:r>
              <a:rPr lang="da-DK" sz="1400" dirty="0" smtClean="0">
                <a:solidFill>
                  <a:schemeClr val="bg1"/>
                </a:solidFill>
              </a:rPr>
              <a:t>Hurtigt</a:t>
            </a:r>
          </a:p>
          <a:p>
            <a:pPr algn="ctr"/>
            <a:r>
              <a:rPr lang="da-DK" sz="1400" dirty="0" smtClean="0">
                <a:solidFill>
                  <a:schemeClr val="bg1"/>
                </a:solidFill>
              </a:rPr>
              <a:t>Parallelt</a:t>
            </a:r>
          </a:p>
          <a:p>
            <a:pPr algn="ctr"/>
            <a:r>
              <a:rPr lang="da-DK" sz="1400" dirty="0" smtClean="0">
                <a:solidFill>
                  <a:schemeClr val="bg1"/>
                </a:solidFill>
              </a:rPr>
              <a:t>Automatisk</a:t>
            </a:r>
          </a:p>
          <a:p>
            <a:pPr algn="ctr"/>
            <a:r>
              <a:rPr lang="da-DK" sz="1400" dirty="0" smtClean="0">
                <a:solidFill>
                  <a:schemeClr val="bg1"/>
                </a:solidFill>
              </a:rPr>
              <a:t>Associativt</a:t>
            </a:r>
          </a:p>
          <a:p>
            <a:pPr algn="ctr"/>
            <a:r>
              <a:rPr lang="da-DK" sz="1400" dirty="0" smtClean="0">
                <a:solidFill>
                  <a:schemeClr val="bg1"/>
                </a:solidFill>
              </a:rPr>
              <a:t>Erfaringsbaseret</a:t>
            </a:r>
            <a:endParaRPr lang="da-DK" sz="1400" dirty="0">
              <a:solidFill>
                <a:schemeClr val="bg1"/>
              </a:solidFill>
            </a:endParaRPr>
          </a:p>
        </p:txBody>
      </p:sp>
      <p:sp>
        <p:nvSpPr>
          <p:cNvPr id="11" name="Tekstfelt 10"/>
          <p:cNvSpPr txBox="1"/>
          <p:nvPr/>
        </p:nvSpPr>
        <p:spPr>
          <a:xfrm>
            <a:off x="7065964" y="1651000"/>
            <a:ext cx="1516063" cy="1169551"/>
          </a:xfrm>
          <a:prstGeom prst="rect">
            <a:avLst/>
          </a:prstGeom>
          <a:solidFill>
            <a:srgbClr val="000000"/>
          </a:solidFill>
        </p:spPr>
        <p:txBody>
          <a:bodyPr wrap="square" rtlCol="0">
            <a:spAutoFit/>
          </a:bodyPr>
          <a:lstStyle/>
          <a:p>
            <a:pPr algn="ctr"/>
            <a:r>
              <a:rPr lang="da-DK" sz="1400" dirty="0" smtClean="0">
                <a:solidFill>
                  <a:srgbClr val="FFFFFF"/>
                </a:solidFill>
              </a:rPr>
              <a:t>Langsomt </a:t>
            </a:r>
          </a:p>
          <a:p>
            <a:pPr algn="ctr"/>
            <a:r>
              <a:rPr lang="da-DK" sz="1400" dirty="0" smtClean="0">
                <a:solidFill>
                  <a:srgbClr val="FFFFFF"/>
                </a:solidFill>
              </a:rPr>
              <a:t>Serielt</a:t>
            </a:r>
          </a:p>
          <a:p>
            <a:pPr algn="ctr"/>
            <a:r>
              <a:rPr lang="da-DK" sz="1400" dirty="0" smtClean="0">
                <a:solidFill>
                  <a:srgbClr val="FFFFFF"/>
                </a:solidFill>
              </a:rPr>
              <a:t>Kontrolleret</a:t>
            </a:r>
          </a:p>
          <a:p>
            <a:pPr algn="ctr"/>
            <a:r>
              <a:rPr lang="da-DK" sz="1400" dirty="0" smtClean="0">
                <a:solidFill>
                  <a:srgbClr val="FFFFFF"/>
                </a:solidFill>
              </a:rPr>
              <a:t>Regel-baseret</a:t>
            </a:r>
          </a:p>
          <a:p>
            <a:pPr algn="ctr"/>
            <a:r>
              <a:rPr lang="da-DK" sz="1400" dirty="0" smtClean="0">
                <a:solidFill>
                  <a:srgbClr val="FFFFFF"/>
                </a:solidFill>
              </a:rPr>
              <a:t>Fleksibelt</a:t>
            </a:r>
            <a:endParaRPr lang="da-DK" sz="1400" dirty="0">
              <a:solidFill>
                <a:srgbClr val="FFFFFF"/>
              </a:solidFill>
            </a:endParaRPr>
          </a:p>
        </p:txBody>
      </p:sp>
    </p:spTree>
    <p:extLst>
      <p:ext uri="{BB962C8B-B14F-4D97-AF65-F5344CB8AC3E}">
        <p14:creationId xmlns:p14="http://schemas.microsoft.com/office/powerpoint/2010/main" val="23700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0" y="309564"/>
            <a:ext cx="9144000" cy="40481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da-DK" dirty="0" smtClean="0">
                <a:solidFill>
                  <a:srgbClr val="000000"/>
                </a:solidFill>
                <a:latin typeface="Book Antiqua"/>
                <a:cs typeface="Book Antiqua"/>
              </a:rPr>
              <a:t>Daniel Kahneman, Dual </a:t>
            </a:r>
            <a:r>
              <a:rPr lang="da-DK" dirty="0" err="1" smtClean="0">
                <a:solidFill>
                  <a:srgbClr val="000000"/>
                </a:solidFill>
                <a:latin typeface="Book Antiqua"/>
                <a:cs typeface="Book Antiqua"/>
              </a:rPr>
              <a:t>Process</a:t>
            </a:r>
            <a:r>
              <a:rPr lang="da-DK" dirty="0" smtClean="0">
                <a:solidFill>
                  <a:srgbClr val="000000"/>
                </a:solidFill>
                <a:latin typeface="Book Antiqua"/>
                <a:cs typeface="Book Antiqua"/>
              </a:rPr>
              <a:t> </a:t>
            </a:r>
            <a:r>
              <a:rPr lang="da-DK" dirty="0" err="1" smtClean="0">
                <a:solidFill>
                  <a:srgbClr val="000000"/>
                </a:solidFill>
                <a:latin typeface="Book Antiqua"/>
                <a:cs typeface="Book Antiqua"/>
              </a:rPr>
              <a:t>Theory</a:t>
            </a:r>
            <a:endParaRPr lang="da-DK" dirty="0">
              <a:solidFill>
                <a:srgbClr val="000000"/>
              </a:solidFill>
              <a:latin typeface="Book Antiqua"/>
              <a:cs typeface="Book Antiqua"/>
            </a:endParaRPr>
          </a:p>
        </p:txBody>
      </p:sp>
      <p:pic>
        <p:nvPicPr>
          <p:cNvPr id="13" name="Billede 12"/>
          <p:cNvPicPr>
            <a:picLocks noChangeAspect="1"/>
          </p:cNvPicPr>
          <p:nvPr/>
        </p:nvPicPr>
        <p:blipFill>
          <a:blip r:embed="rId2"/>
          <a:stretch>
            <a:fillRect/>
          </a:stretch>
        </p:blipFill>
        <p:spPr>
          <a:xfrm>
            <a:off x="896524" y="949172"/>
            <a:ext cx="2364730" cy="3522389"/>
          </a:xfrm>
          <a:prstGeom prst="rect">
            <a:avLst/>
          </a:prstGeom>
          <a:ln>
            <a:noFill/>
          </a:ln>
          <a:effectLst>
            <a:outerShdw blurRad="292100" dist="139700" dir="2700000" algn="tl" rotWithShape="0">
              <a:srgbClr val="333333">
                <a:alpha val="65000"/>
              </a:srgbClr>
            </a:outerShdw>
          </a:effectLst>
        </p:spPr>
      </p:pic>
      <p:pic>
        <p:nvPicPr>
          <p:cNvPr id="15" name="Billede 1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606798" y="120592"/>
            <a:ext cx="285750" cy="200660"/>
          </a:xfrm>
          <a:prstGeom prst="rect">
            <a:avLst/>
          </a:prstGeom>
        </p:spPr>
      </p:pic>
      <p:pic>
        <p:nvPicPr>
          <p:cNvPr id="16" name="Billede 15"/>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8884622" y="152401"/>
            <a:ext cx="185771" cy="185771"/>
          </a:xfrm>
          <a:prstGeom prst="rect">
            <a:avLst/>
          </a:prstGeom>
        </p:spPr>
      </p:pic>
    </p:spTree>
    <p:extLst>
      <p:ext uri="{BB962C8B-B14F-4D97-AF65-F5344CB8AC3E}">
        <p14:creationId xmlns:p14="http://schemas.microsoft.com/office/powerpoint/2010/main" val="1117132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03667"/>
            <a:ext cx="8856984" cy="37333297"/>
          </a:xfrm>
          <a:prstGeom prst="rect">
            <a:avLst/>
          </a:prstGeom>
          <a:noFill/>
        </p:spPr>
        <p:txBody>
          <a:bodyPr wrap="square" rtlCol="0">
            <a:spAutoFit/>
          </a:bodyPr>
          <a:lstStyle/>
          <a:p>
            <a:r>
              <a:rPr lang="en-US" sz="1500" b="1" dirty="0">
                <a:solidFill>
                  <a:schemeClr val="tx1">
                    <a:lumMod val="95000"/>
                    <a:lumOff val="5000"/>
                  </a:schemeClr>
                </a:solidFill>
                <a:latin typeface="Georgia" pitchFamily="18" charset="0"/>
              </a:rPr>
              <a:t>Decision-making and behavioral biases</a:t>
            </a:r>
          </a:p>
          <a:p>
            <a:endParaRPr lang="en-US" sz="1500" dirty="0" smtClean="0">
              <a:solidFill>
                <a:schemeClr val="tx1">
                  <a:lumMod val="95000"/>
                  <a:lumOff val="5000"/>
                </a:schemeClr>
              </a:solidFill>
              <a:latin typeface="Georgia" pitchFamily="18" charset="0"/>
            </a:endParaRPr>
          </a:p>
          <a:p>
            <a:r>
              <a:rPr lang="en-US" sz="1500" b="1" dirty="0" smtClean="0">
                <a:solidFill>
                  <a:schemeClr val="tx1">
                    <a:lumMod val="95000"/>
                    <a:lumOff val="5000"/>
                  </a:schemeClr>
                </a:solidFill>
                <a:latin typeface="Georgia" pitchFamily="18" charset="0"/>
                <a:hlinkClick r:id="rId2" tooltip="Anchoring"/>
              </a:rPr>
              <a:t>Anchoring</a:t>
            </a:r>
            <a:r>
              <a:rPr lang="en-US" sz="1500" dirty="0">
                <a:solidFill>
                  <a:schemeClr val="tx1">
                    <a:lumMod val="95000"/>
                    <a:lumOff val="5000"/>
                  </a:schemeClr>
                </a:solidFill>
                <a:latin typeface="Georgia" pitchFamily="18" charset="0"/>
              </a:rPr>
              <a:t> – the common human tendency to rely too heavily, or "anchor," on one trait or piece of information when making decisions.</a:t>
            </a:r>
          </a:p>
          <a:p>
            <a:r>
              <a:rPr lang="en-US" sz="1500" b="1" dirty="0" err="1">
                <a:solidFill>
                  <a:schemeClr val="tx1">
                    <a:lumMod val="95000"/>
                    <a:lumOff val="5000"/>
                  </a:schemeClr>
                </a:solidFill>
                <a:latin typeface="Georgia" pitchFamily="18" charset="0"/>
                <a:hlinkClick r:id="rId3" tooltip="Attentional Bias"/>
              </a:rPr>
              <a:t>Attentional</a:t>
            </a:r>
            <a:r>
              <a:rPr lang="en-US" sz="1500" b="1" dirty="0">
                <a:solidFill>
                  <a:schemeClr val="tx1">
                    <a:lumMod val="95000"/>
                    <a:lumOff val="5000"/>
                  </a:schemeClr>
                </a:solidFill>
                <a:latin typeface="Georgia" pitchFamily="18" charset="0"/>
                <a:hlinkClick r:id="rId3" tooltip="Attentional Bias"/>
              </a:rPr>
              <a:t> Bias</a:t>
            </a:r>
            <a:r>
              <a:rPr lang="en-US" sz="1500" dirty="0">
                <a:solidFill>
                  <a:schemeClr val="tx1">
                    <a:lumMod val="95000"/>
                    <a:lumOff val="5000"/>
                  </a:schemeClr>
                </a:solidFill>
                <a:latin typeface="Georgia" pitchFamily="18" charset="0"/>
              </a:rPr>
              <a:t> – implicit cognitive bias defined as the tendency of emotionally dominant stimuli in one's environment to preferentially draw and hold attention.</a:t>
            </a:r>
          </a:p>
          <a:p>
            <a:r>
              <a:rPr lang="en-US" sz="1500" b="1" dirty="0">
                <a:solidFill>
                  <a:schemeClr val="tx1">
                    <a:lumMod val="95000"/>
                    <a:lumOff val="5000"/>
                  </a:schemeClr>
                </a:solidFill>
                <a:latin typeface="Georgia" pitchFamily="18" charset="0"/>
                <a:hlinkClick r:id="rId4" tooltip="Backfire effect (page does not exist)"/>
              </a:rPr>
              <a:t>Backfire effect</a:t>
            </a:r>
            <a:r>
              <a:rPr lang="en-US" sz="1500" dirty="0">
                <a:solidFill>
                  <a:schemeClr val="tx1">
                    <a:lumMod val="95000"/>
                    <a:lumOff val="5000"/>
                  </a:schemeClr>
                </a:solidFill>
                <a:latin typeface="Georgia" pitchFamily="18" charset="0"/>
              </a:rPr>
              <a:t> - Evidence disconfirming our beliefs only strengthens them.</a:t>
            </a:r>
          </a:p>
          <a:p>
            <a:r>
              <a:rPr lang="en-US" sz="1500" b="1" dirty="0">
                <a:solidFill>
                  <a:schemeClr val="tx1">
                    <a:lumMod val="95000"/>
                    <a:lumOff val="5000"/>
                  </a:schemeClr>
                </a:solidFill>
                <a:latin typeface="Georgia" pitchFamily="18" charset="0"/>
                <a:hlinkClick r:id="rId5" tooltip="Bandwagon effect"/>
              </a:rPr>
              <a:t>Bandwagon effect</a:t>
            </a:r>
            <a:r>
              <a:rPr lang="en-US" sz="1500" dirty="0">
                <a:solidFill>
                  <a:schemeClr val="tx1">
                    <a:lumMod val="95000"/>
                    <a:lumOff val="5000"/>
                  </a:schemeClr>
                </a:solidFill>
                <a:latin typeface="Georgia" pitchFamily="18" charset="0"/>
              </a:rPr>
              <a:t> – the tendency to do (or believe) things because many other people do (or believe) the same. Related to </a:t>
            </a:r>
            <a:r>
              <a:rPr lang="en-US" sz="1500" dirty="0">
                <a:solidFill>
                  <a:schemeClr val="tx1">
                    <a:lumMod val="95000"/>
                    <a:lumOff val="5000"/>
                  </a:schemeClr>
                </a:solidFill>
                <a:latin typeface="Georgia" pitchFamily="18" charset="0"/>
                <a:hlinkClick r:id="rId6" tooltip="Groupthink"/>
              </a:rPr>
              <a:t>groupthink</a:t>
            </a:r>
            <a:r>
              <a:rPr lang="en-US" sz="1500" dirty="0">
                <a:solidFill>
                  <a:schemeClr val="tx1">
                    <a:lumMod val="95000"/>
                    <a:lumOff val="5000"/>
                  </a:schemeClr>
                </a:solidFill>
                <a:latin typeface="Georgia" pitchFamily="18" charset="0"/>
              </a:rPr>
              <a:t> and </a:t>
            </a:r>
            <a:r>
              <a:rPr lang="en-US" sz="1500" dirty="0">
                <a:solidFill>
                  <a:schemeClr val="tx1">
                    <a:lumMod val="95000"/>
                    <a:lumOff val="5000"/>
                  </a:schemeClr>
                </a:solidFill>
                <a:latin typeface="Georgia" pitchFamily="18" charset="0"/>
                <a:hlinkClick r:id="rId7" tooltip="Herd behavior"/>
              </a:rPr>
              <a:t>herd behavior</a:t>
            </a:r>
            <a:r>
              <a:rPr lang="en-US" sz="1500" dirty="0">
                <a:solidFill>
                  <a:schemeClr val="tx1">
                    <a:lumMod val="95000"/>
                    <a:lumOff val="5000"/>
                  </a:schemeClr>
                </a:solidFill>
                <a:latin typeface="Georgia" pitchFamily="18" charset="0"/>
              </a:rPr>
              <a:t>.</a:t>
            </a:r>
          </a:p>
          <a:p>
            <a:r>
              <a:rPr lang="en-US" sz="1500" b="1" dirty="0">
                <a:solidFill>
                  <a:schemeClr val="tx1">
                    <a:lumMod val="95000"/>
                    <a:lumOff val="5000"/>
                  </a:schemeClr>
                </a:solidFill>
                <a:latin typeface="Georgia" pitchFamily="18" charset="0"/>
                <a:hlinkClick r:id="rId8" tooltip="Bias blind spot"/>
              </a:rPr>
              <a:t>Bias blind spot</a:t>
            </a:r>
            <a:r>
              <a:rPr lang="en-US" sz="1500" dirty="0">
                <a:solidFill>
                  <a:schemeClr val="tx1">
                    <a:lumMod val="95000"/>
                    <a:lumOff val="5000"/>
                  </a:schemeClr>
                </a:solidFill>
                <a:latin typeface="Georgia" pitchFamily="18" charset="0"/>
              </a:rPr>
              <a:t> – the tendency to see oneself as less biased than other people.</a:t>
            </a:r>
            <a:r>
              <a:rPr lang="en-US" sz="1500" baseline="30000" dirty="0">
                <a:solidFill>
                  <a:schemeClr val="tx1">
                    <a:lumMod val="95000"/>
                    <a:lumOff val="5000"/>
                  </a:schemeClr>
                </a:solidFill>
                <a:latin typeface="Georgia" pitchFamily="18" charset="0"/>
                <a:hlinkClick r:id="rId9"/>
              </a:rPr>
              <a:t>[2]</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10" tooltip="Choice-supportive bias"/>
              </a:rPr>
              <a:t>Choice-supportive bias</a:t>
            </a:r>
            <a:r>
              <a:rPr lang="en-US" sz="1500" dirty="0">
                <a:solidFill>
                  <a:schemeClr val="tx1">
                    <a:lumMod val="95000"/>
                    <a:lumOff val="5000"/>
                  </a:schemeClr>
                </a:solidFill>
                <a:latin typeface="Georgia" pitchFamily="18" charset="0"/>
              </a:rPr>
              <a:t> – the tendency to remember one's choices as better than they actually were.</a:t>
            </a:r>
            <a:r>
              <a:rPr lang="en-US" sz="1500" baseline="30000" dirty="0">
                <a:solidFill>
                  <a:schemeClr val="tx1">
                    <a:lumMod val="95000"/>
                    <a:lumOff val="5000"/>
                  </a:schemeClr>
                </a:solidFill>
                <a:latin typeface="Georgia" pitchFamily="18" charset="0"/>
                <a:hlinkClick r:id="rId9"/>
              </a:rPr>
              <a:t>[3]</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11" tooltip="Confirmation bias"/>
              </a:rPr>
              <a:t>Confirmation bias</a:t>
            </a:r>
            <a:r>
              <a:rPr lang="en-US" sz="1500" dirty="0">
                <a:solidFill>
                  <a:schemeClr val="tx1">
                    <a:lumMod val="95000"/>
                    <a:lumOff val="5000"/>
                  </a:schemeClr>
                </a:solidFill>
                <a:latin typeface="Georgia" pitchFamily="18" charset="0"/>
              </a:rPr>
              <a:t> – the tendency to search for or interpret information in a way that confirms one's preconceptions.</a:t>
            </a:r>
            <a:r>
              <a:rPr lang="en-US" sz="1500" baseline="30000" dirty="0">
                <a:solidFill>
                  <a:schemeClr val="tx1">
                    <a:lumMod val="95000"/>
                    <a:lumOff val="5000"/>
                  </a:schemeClr>
                </a:solidFill>
                <a:latin typeface="Georgia" pitchFamily="18" charset="0"/>
                <a:hlinkClick r:id="rId9"/>
              </a:rPr>
              <a:t>[4]</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12" tooltip="Congruence bias"/>
              </a:rPr>
              <a:t>Congruence bias</a:t>
            </a:r>
            <a:r>
              <a:rPr lang="en-US" sz="1500" dirty="0">
                <a:solidFill>
                  <a:schemeClr val="tx1">
                    <a:lumMod val="95000"/>
                    <a:lumOff val="5000"/>
                  </a:schemeClr>
                </a:solidFill>
                <a:latin typeface="Georgia" pitchFamily="18" charset="0"/>
              </a:rPr>
              <a:t> – the tendency to test hypotheses exclusively through direct testing, in contrast to tests of possible alternative hypotheses.</a:t>
            </a:r>
          </a:p>
          <a:p>
            <a:r>
              <a:rPr lang="en-US" sz="1500" b="1" dirty="0">
                <a:solidFill>
                  <a:schemeClr val="tx1">
                    <a:lumMod val="95000"/>
                    <a:lumOff val="5000"/>
                  </a:schemeClr>
                </a:solidFill>
                <a:latin typeface="Georgia" pitchFamily="18" charset="0"/>
                <a:hlinkClick r:id="rId13" tooltip="Contrast effect"/>
              </a:rPr>
              <a:t>Contrast effect</a:t>
            </a:r>
            <a:r>
              <a:rPr lang="en-US" sz="1500" dirty="0">
                <a:solidFill>
                  <a:schemeClr val="tx1">
                    <a:lumMod val="95000"/>
                    <a:lumOff val="5000"/>
                  </a:schemeClr>
                </a:solidFill>
                <a:latin typeface="Georgia" pitchFamily="18" charset="0"/>
              </a:rPr>
              <a:t> – the enhancement or diminishing of a weight or other measurement when compared with a recently observed contrasting object.</a:t>
            </a:r>
            <a:r>
              <a:rPr lang="en-US" sz="1500" baseline="30000" dirty="0">
                <a:solidFill>
                  <a:schemeClr val="tx1">
                    <a:lumMod val="95000"/>
                    <a:lumOff val="5000"/>
                  </a:schemeClr>
                </a:solidFill>
                <a:latin typeface="Georgia" pitchFamily="18" charset="0"/>
                <a:hlinkClick r:id="rId9"/>
              </a:rPr>
              <a:t>[5]</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14" tooltip="Denomination effect"/>
              </a:rPr>
              <a:t>Denomination effect</a:t>
            </a:r>
            <a:r>
              <a:rPr lang="en-US" sz="1500" dirty="0">
                <a:solidFill>
                  <a:schemeClr val="tx1">
                    <a:lumMod val="95000"/>
                    <a:lumOff val="5000"/>
                  </a:schemeClr>
                </a:solidFill>
                <a:latin typeface="Georgia" pitchFamily="18" charset="0"/>
              </a:rPr>
              <a:t> – the tendency to spend more money when it is denominated in small amounts (e.g. coins) rather than large amounts (e.g. bills).</a:t>
            </a:r>
            <a:r>
              <a:rPr lang="en-US" sz="1500" baseline="30000" dirty="0">
                <a:solidFill>
                  <a:schemeClr val="tx1">
                    <a:lumMod val="95000"/>
                    <a:lumOff val="5000"/>
                  </a:schemeClr>
                </a:solidFill>
                <a:latin typeface="Georgia" pitchFamily="18" charset="0"/>
                <a:hlinkClick r:id="rId9"/>
              </a:rPr>
              <a:t>[6]</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15" tooltip="Distinction bias"/>
              </a:rPr>
              <a:t>Distinction bias</a:t>
            </a:r>
            <a:r>
              <a:rPr lang="en-US" sz="1500" dirty="0">
                <a:solidFill>
                  <a:schemeClr val="tx1">
                    <a:lumMod val="95000"/>
                    <a:lumOff val="5000"/>
                  </a:schemeClr>
                </a:solidFill>
                <a:latin typeface="Georgia" pitchFamily="18" charset="0"/>
              </a:rPr>
              <a:t> – the tendency to view two options as more dissimilar when evaluating them simultaneously than when evaluating them separately.</a:t>
            </a:r>
            <a:r>
              <a:rPr lang="en-US" sz="1500" baseline="30000" dirty="0">
                <a:solidFill>
                  <a:schemeClr val="tx1">
                    <a:lumMod val="95000"/>
                    <a:lumOff val="5000"/>
                  </a:schemeClr>
                </a:solidFill>
                <a:latin typeface="Georgia" pitchFamily="18" charset="0"/>
                <a:hlinkClick r:id="rId9"/>
              </a:rPr>
              <a:t>[7]</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16" tooltip="Empathy gap"/>
              </a:rPr>
              <a:t>Empathy gap</a:t>
            </a:r>
            <a:r>
              <a:rPr lang="en-US" sz="1500" dirty="0">
                <a:solidFill>
                  <a:schemeClr val="tx1">
                    <a:lumMod val="95000"/>
                    <a:lumOff val="5000"/>
                  </a:schemeClr>
                </a:solidFill>
                <a:latin typeface="Georgia" pitchFamily="18" charset="0"/>
              </a:rPr>
              <a:t> - the tendency to underestimate the influence or strength of feelings, in either oneself or others.</a:t>
            </a:r>
          </a:p>
          <a:p>
            <a:r>
              <a:rPr lang="en-US" sz="1500" b="1" dirty="0">
                <a:solidFill>
                  <a:schemeClr val="tx1">
                    <a:lumMod val="95000"/>
                    <a:lumOff val="5000"/>
                  </a:schemeClr>
                </a:solidFill>
                <a:latin typeface="Georgia" pitchFamily="18" charset="0"/>
                <a:hlinkClick r:id="rId17" tooltip="Endowment effect"/>
              </a:rPr>
              <a:t>Endowment effect</a:t>
            </a:r>
            <a:r>
              <a:rPr lang="en-US" sz="1500" dirty="0">
                <a:solidFill>
                  <a:schemeClr val="tx1">
                    <a:lumMod val="95000"/>
                    <a:lumOff val="5000"/>
                  </a:schemeClr>
                </a:solidFill>
                <a:latin typeface="Georgia" pitchFamily="18" charset="0"/>
              </a:rPr>
              <a:t> – "the fact that people often demand much more to give up an object than they would be willing to pay to acquire it".</a:t>
            </a:r>
            <a:r>
              <a:rPr lang="en-US" sz="1500" baseline="30000" dirty="0">
                <a:solidFill>
                  <a:schemeClr val="tx1">
                    <a:lumMod val="95000"/>
                    <a:lumOff val="5000"/>
                  </a:schemeClr>
                </a:solidFill>
                <a:latin typeface="Georgia" pitchFamily="18" charset="0"/>
                <a:hlinkClick r:id="rId9"/>
              </a:rPr>
              <a:t>[8]</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18" tooltip="Experimenter's bias"/>
              </a:rPr>
              <a:t>Experimenter's</a:t>
            </a:r>
            <a:r>
              <a:rPr lang="en-US" sz="1500" b="1" dirty="0">
                <a:solidFill>
                  <a:schemeClr val="tx1">
                    <a:lumMod val="95000"/>
                    <a:lumOff val="5000"/>
                  </a:schemeClr>
                </a:solidFill>
                <a:latin typeface="Georgia" pitchFamily="18" charset="0"/>
              </a:rPr>
              <a:t> or </a:t>
            </a:r>
            <a:r>
              <a:rPr lang="en-US" sz="1500" b="1" dirty="0">
                <a:solidFill>
                  <a:schemeClr val="tx1">
                    <a:lumMod val="95000"/>
                    <a:lumOff val="5000"/>
                  </a:schemeClr>
                </a:solidFill>
                <a:latin typeface="Georgia" pitchFamily="18" charset="0"/>
                <a:hlinkClick r:id="rId19" tooltip="Expectation bias"/>
              </a:rPr>
              <a:t>Expectation bias</a:t>
            </a:r>
            <a:r>
              <a:rPr lang="en-US" sz="1500" dirty="0">
                <a:solidFill>
                  <a:schemeClr val="tx1">
                    <a:lumMod val="95000"/>
                    <a:lumOff val="5000"/>
                  </a:schemeClr>
                </a:solidFill>
                <a:latin typeface="Georgia" pitchFamily="18" charset="0"/>
              </a:rPr>
              <a:t> – the tendency for experimenters to believe, certify, and publish data that agree with their expectations for the outcome of an experiment, and to disbelieve, discard, or downgrade the corresponding weightings for data that appear to conflict with those expectations.</a:t>
            </a:r>
            <a:r>
              <a:rPr lang="en-US" sz="1500" baseline="30000" dirty="0">
                <a:solidFill>
                  <a:schemeClr val="tx1">
                    <a:lumMod val="95000"/>
                    <a:lumOff val="5000"/>
                  </a:schemeClr>
                </a:solidFill>
                <a:latin typeface="Georgia" pitchFamily="18" charset="0"/>
                <a:hlinkClick r:id="rId9"/>
              </a:rPr>
              <a:t>[9]</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20" tooltip="Focusing effect"/>
              </a:rPr>
              <a:t>Focusing effect</a:t>
            </a:r>
            <a:r>
              <a:rPr lang="en-US" sz="1500" dirty="0">
                <a:solidFill>
                  <a:schemeClr val="tx1">
                    <a:lumMod val="95000"/>
                    <a:lumOff val="5000"/>
                  </a:schemeClr>
                </a:solidFill>
                <a:latin typeface="Georgia" pitchFamily="18" charset="0"/>
              </a:rPr>
              <a:t> – the tendency to place too much importance on one aspect of an event; causes error in accurately predicting the utility of a future outcome.</a:t>
            </a:r>
            <a:r>
              <a:rPr lang="en-US" sz="1500" baseline="30000" dirty="0">
                <a:solidFill>
                  <a:schemeClr val="tx1">
                    <a:lumMod val="95000"/>
                    <a:lumOff val="5000"/>
                  </a:schemeClr>
                </a:solidFill>
                <a:latin typeface="Georgia" pitchFamily="18" charset="0"/>
                <a:hlinkClick r:id="rId9"/>
              </a:rPr>
              <a:t>[10]</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21" tooltip="Framing (social sciences)"/>
              </a:rPr>
              <a:t>Framing effect</a:t>
            </a:r>
            <a:r>
              <a:rPr lang="en-US" sz="1500" dirty="0">
                <a:solidFill>
                  <a:schemeClr val="tx1">
                    <a:lumMod val="95000"/>
                    <a:lumOff val="5000"/>
                  </a:schemeClr>
                </a:solidFill>
                <a:latin typeface="Georgia" pitchFamily="18" charset="0"/>
              </a:rPr>
              <a:t> – drawing different conclusions from the same information, depending on how that information is presented.</a:t>
            </a:r>
          </a:p>
          <a:p>
            <a:r>
              <a:rPr lang="en-US" sz="1500" b="1" dirty="0">
                <a:solidFill>
                  <a:schemeClr val="tx1">
                    <a:lumMod val="95000"/>
                    <a:lumOff val="5000"/>
                  </a:schemeClr>
                </a:solidFill>
                <a:latin typeface="Georgia" pitchFamily="18" charset="0"/>
                <a:hlinkClick r:id="rId22" tooltip="Hostile media effect"/>
              </a:rPr>
              <a:t>Hostile media effect</a:t>
            </a:r>
            <a:r>
              <a:rPr lang="en-US" sz="1500" dirty="0">
                <a:solidFill>
                  <a:schemeClr val="tx1">
                    <a:lumMod val="95000"/>
                    <a:lumOff val="5000"/>
                  </a:schemeClr>
                </a:solidFill>
                <a:latin typeface="Georgia" pitchFamily="18" charset="0"/>
              </a:rPr>
              <a:t> - the tendency to see a media report as being biased due to one's own strong partisan views.</a:t>
            </a:r>
          </a:p>
          <a:p>
            <a:r>
              <a:rPr lang="en-US" sz="1500" b="1" dirty="0">
                <a:solidFill>
                  <a:schemeClr val="tx1">
                    <a:lumMod val="95000"/>
                    <a:lumOff val="5000"/>
                  </a:schemeClr>
                </a:solidFill>
                <a:latin typeface="Georgia" pitchFamily="18" charset="0"/>
                <a:hlinkClick r:id="rId23" tooltip="Hyperbolic discounting"/>
              </a:rPr>
              <a:t>Hyperbolic discounting</a:t>
            </a:r>
            <a:r>
              <a:rPr lang="en-US" sz="1500" dirty="0">
                <a:solidFill>
                  <a:schemeClr val="tx1">
                    <a:lumMod val="95000"/>
                    <a:lumOff val="5000"/>
                  </a:schemeClr>
                </a:solidFill>
                <a:latin typeface="Georgia" pitchFamily="18" charset="0"/>
              </a:rPr>
              <a:t> – the tendency for people to have a stronger preference for more immediate payoffs relative to later payoffs, where the tendency increases the closer to the present both payoffs are.</a:t>
            </a:r>
            <a:r>
              <a:rPr lang="en-US" sz="1500" baseline="30000" dirty="0">
                <a:solidFill>
                  <a:schemeClr val="tx1">
                    <a:lumMod val="95000"/>
                    <a:lumOff val="5000"/>
                  </a:schemeClr>
                </a:solidFill>
                <a:latin typeface="Georgia" pitchFamily="18" charset="0"/>
                <a:hlinkClick r:id="rId9"/>
              </a:rPr>
              <a:t>[11]</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24" tooltip="Illusion of control"/>
              </a:rPr>
              <a:t>Illusion of control</a:t>
            </a:r>
            <a:r>
              <a:rPr lang="en-US" sz="1500" dirty="0">
                <a:solidFill>
                  <a:schemeClr val="tx1">
                    <a:lumMod val="95000"/>
                    <a:lumOff val="5000"/>
                  </a:schemeClr>
                </a:solidFill>
                <a:latin typeface="Georgia" pitchFamily="18" charset="0"/>
              </a:rPr>
              <a:t> – the tendency to overestimate one's degree of influence over other external events.</a:t>
            </a:r>
            <a:r>
              <a:rPr lang="en-US" sz="1500" baseline="30000" dirty="0">
                <a:solidFill>
                  <a:schemeClr val="tx1">
                    <a:lumMod val="95000"/>
                    <a:lumOff val="5000"/>
                  </a:schemeClr>
                </a:solidFill>
                <a:latin typeface="Georgia" pitchFamily="18" charset="0"/>
                <a:hlinkClick r:id="rId9"/>
              </a:rPr>
              <a:t>[12]</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25" tooltip="Impact bias"/>
              </a:rPr>
              <a:t>Impact bias</a:t>
            </a:r>
            <a:r>
              <a:rPr lang="en-US" sz="1500" dirty="0">
                <a:solidFill>
                  <a:schemeClr val="tx1">
                    <a:lumMod val="95000"/>
                    <a:lumOff val="5000"/>
                  </a:schemeClr>
                </a:solidFill>
                <a:latin typeface="Georgia" pitchFamily="18" charset="0"/>
              </a:rPr>
              <a:t> – the tendency to overestimate the length or the intensity of the impact of future feeling states.</a:t>
            </a:r>
            <a:r>
              <a:rPr lang="en-US" sz="1500" baseline="30000" dirty="0">
                <a:solidFill>
                  <a:schemeClr val="tx1">
                    <a:lumMod val="95000"/>
                    <a:lumOff val="5000"/>
                  </a:schemeClr>
                </a:solidFill>
                <a:latin typeface="Georgia" pitchFamily="18" charset="0"/>
                <a:hlinkClick r:id="rId9"/>
              </a:rPr>
              <a:t>[13]</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26" tooltip="Information bias (psychology)"/>
              </a:rPr>
              <a:t>Information bias</a:t>
            </a:r>
            <a:r>
              <a:rPr lang="en-US" sz="1500" dirty="0">
                <a:solidFill>
                  <a:schemeClr val="tx1">
                    <a:lumMod val="95000"/>
                    <a:lumOff val="5000"/>
                  </a:schemeClr>
                </a:solidFill>
                <a:latin typeface="Georgia" pitchFamily="18" charset="0"/>
              </a:rPr>
              <a:t> – the tendency to seek information even when it cannot affect action.</a:t>
            </a:r>
            <a:r>
              <a:rPr lang="en-US" sz="1500" baseline="30000" dirty="0">
                <a:solidFill>
                  <a:schemeClr val="tx1">
                    <a:lumMod val="95000"/>
                    <a:lumOff val="5000"/>
                  </a:schemeClr>
                </a:solidFill>
                <a:latin typeface="Georgia" pitchFamily="18" charset="0"/>
                <a:hlinkClick r:id="rId9"/>
              </a:rPr>
              <a:t>[14]</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27" tooltip="Irrational escalation"/>
              </a:rPr>
              <a:t>Irrational escalation</a:t>
            </a:r>
            <a:r>
              <a:rPr lang="en-US" sz="1500" dirty="0">
                <a:solidFill>
                  <a:schemeClr val="tx1">
                    <a:lumMod val="95000"/>
                    <a:lumOff val="5000"/>
                  </a:schemeClr>
                </a:solidFill>
                <a:latin typeface="Georgia" pitchFamily="18" charset="0"/>
              </a:rPr>
              <a:t> – the phenomenon where people justify increased investment in a decision, based on the cumulative prior investment, despite new evidence suggesting that the decision was probably wrong.</a:t>
            </a:r>
          </a:p>
          <a:p>
            <a:r>
              <a:rPr lang="en-US" sz="1500" b="1" dirty="0">
                <a:solidFill>
                  <a:schemeClr val="tx1">
                    <a:lumMod val="95000"/>
                    <a:lumOff val="5000"/>
                  </a:schemeClr>
                </a:solidFill>
                <a:latin typeface="Georgia" pitchFamily="18" charset="0"/>
                <a:hlinkClick r:id="rId28" tooltip="Loss aversion"/>
              </a:rPr>
              <a:t>Loss aversion</a:t>
            </a:r>
            <a:r>
              <a:rPr lang="en-US" sz="1500" dirty="0">
                <a:solidFill>
                  <a:schemeClr val="tx1">
                    <a:lumMod val="95000"/>
                    <a:lumOff val="5000"/>
                  </a:schemeClr>
                </a:solidFill>
                <a:latin typeface="Georgia" pitchFamily="18" charset="0"/>
              </a:rPr>
              <a:t> – "the disutility of giving up an object is greater than the utility associated with acquiring it".</a:t>
            </a:r>
            <a:r>
              <a:rPr lang="en-US" sz="1500" baseline="30000" dirty="0">
                <a:solidFill>
                  <a:schemeClr val="tx1">
                    <a:lumMod val="95000"/>
                    <a:lumOff val="5000"/>
                  </a:schemeClr>
                </a:solidFill>
                <a:latin typeface="Georgia" pitchFamily="18" charset="0"/>
                <a:hlinkClick r:id="rId9"/>
              </a:rPr>
              <a:t>[15]</a:t>
            </a:r>
            <a:r>
              <a:rPr lang="en-US" sz="1500" dirty="0">
                <a:solidFill>
                  <a:schemeClr val="tx1">
                    <a:lumMod val="95000"/>
                    <a:lumOff val="5000"/>
                  </a:schemeClr>
                </a:solidFill>
                <a:latin typeface="Georgia" pitchFamily="18" charset="0"/>
              </a:rPr>
              <a:t> (see also </a:t>
            </a:r>
            <a:r>
              <a:rPr lang="en-US" sz="1500" dirty="0">
                <a:solidFill>
                  <a:schemeClr val="tx1">
                    <a:lumMod val="95000"/>
                    <a:lumOff val="5000"/>
                  </a:schemeClr>
                </a:solidFill>
                <a:latin typeface="Georgia" pitchFamily="18" charset="0"/>
                <a:hlinkClick r:id="rId29" tooltip="Sunk cost"/>
              </a:rPr>
              <a:t>Sunk cost effects</a:t>
            </a:r>
            <a:r>
              <a:rPr lang="en-US" sz="1500" dirty="0">
                <a:solidFill>
                  <a:schemeClr val="tx1">
                    <a:lumMod val="95000"/>
                    <a:lumOff val="5000"/>
                  </a:schemeClr>
                </a:solidFill>
                <a:latin typeface="Georgia" pitchFamily="18" charset="0"/>
              </a:rPr>
              <a:t> and </a:t>
            </a:r>
            <a:r>
              <a:rPr lang="en-US" sz="1500" dirty="0">
                <a:solidFill>
                  <a:schemeClr val="tx1">
                    <a:lumMod val="95000"/>
                    <a:lumOff val="5000"/>
                  </a:schemeClr>
                </a:solidFill>
                <a:latin typeface="Georgia" pitchFamily="18" charset="0"/>
                <a:hlinkClick r:id="rId17" tooltip="Endowment effect"/>
              </a:rPr>
              <a:t>Endowment effect</a:t>
            </a:r>
            <a:r>
              <a:rPr lang="en-US" sz="1500" dirty="0">
                <a:solidFill>
                  <a:schemeClr val="tx1">
                    <a:lumMod val="95000"/>
                    <a:lumOff val="5000"/>
                  </a:schemeClr>
                </a:solidFill>
                <a:latin typeface="Georgia" pitchFamily="18" charset="0"/>
              </a:rPr>
              <a:t>).</a:t>
            </a:r>
          </a:p>
          <a:p>
            <a:r>
              <a:rPr lang="en-US" sz="1500" b="1" dirty="0">
                <a:solidFill>
                  <a:schemeClr val="tx1">
                    <a:lumMod val="95000"/>
                    <a:lumOff val="5000"/>
                  </a:schemeClr>
                </a:solidFill>
                <a:latin typeface="Georgia" pitchFamily="18" charset="0"/>
                <a:hlinkClick r:id="rId30" tooltip="Mere exposure effect"/>
              </a:rPr>
              <a:t>Mere exposure effect</a:t>
            </a:r>
            <a:r>
              <a:rPr lang="en-US" sz="1500" dirty="0">
                <a:solidFill>
                  <a:schemeClr val="tx1">
                    <a:lumMod val="95000"/>
                    <a:lumOff val="5000"/>
                  </a:schemeClr>
                </a:solidFill>
                <a:latin typeface="Georgia" pitchFamily="18" charset="0"/>
              </a:rPr>
              <a:t> – the tendency to express undue liking for things merely because of familiarity with them.</a:t>
            </a:r>
            <a:r>
              <a:rPr lang="en-US" sz="1500" baseline="30000" dirty="0">
                <a:solidFill>
                  <a:schemeClr val="tx1">
                    <a:lumMod val="95000"/>
                    <a:lumOff val="5000"/>
                  </a:schemeClr>
                </a:solidFill>
                <a:latin typeface="Georgia" pitchFamily="18" charset="0"/>
                <a:hlinkClick r:id="rId9"/>
              </a:rPr>
              <a:t>[16]</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31" tooltip="Money illusion"/>
              </a:rPr>
              <a:t>Money illusion</a:t>
            </a:r>
            <a:r>
              <a:rPr lang="en-US" sz="1500" dirty="0">
                <a:solidFill>
                  <a:schemeClr val="tx1">
                    <a:lumMod val="95000"/>
                    <a:lumOff val="5000"/>
                  </a:schemeClr>
                </a:solidFill>
                <a:latin typeface="Georgia" pitchFamily="18" charset="0"/>
              </a:rPr>
              <a:t> – the tendency to concentrate on the nominal (face value) of money rather than its value in terms of purchasing power.</a:t>
            </a:r>
            <a:r>
              <a:rPr lang="en-US" sz="1500" baseline="30000" dirty="0">
                <a:solidFill>
                  <a:schemeClr val="tx1">
                    <a:lumMod val="95000"/>
                    <a:lumOff val="5000"/>
                  </a:schemeClr>
                </a:solidFill>
                <a:latin typeface="Georgia" pitchFamily="18" charset="0"/>
                <a:hlinkClick r:id="rId9"/>
              </a:rPr>
              <a:t>[17]</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32" tooltip="Moral credential"/>
              </a:rPr>
              <a:t>Moral credential effect</a:t>
            </a:r>
            <a:r>
              <a:rPr lang="en-US" sz="1500" dirty="0">
                <a:solidFill>
                  <a:schemeClr val="tx1">
                    <a:lumMod val="95000"/>
                    <a:lumOff val="5000"/>
                  </a:schemeClr>
                </a:solidFill>
                <a:latin typeface="Georgia" pitchFamily="18" charset="0"/>
              </a:rPr>
              <a:t> – the tendency of a track record of non-prejudice to increase subsequent prejudice.</a:t>
            </a:r>
          </a:p>
          <a:p>
            <a:r>
              <a:rPr lang="en-US" sz="1500" b="1" dirty="0">
                <a:solidFill>
                  <a:schemeClr val="tx1">
                    <a:lumMod val="95000"/>
                    <a:lumOff val="5000"/>
                  </a:schemeClr>
                </a:solidFill>
                <a:latin typeface="Georgia" pitchFamily="18" charset="0"/>
                <a:hlinkClick r:id="rId33" tooltip="Negativity bias"/>
              </a:rPr>
              <a:t>Negativity bias</a:t>
            </a:r>
            <a:r>
              <a:rPr lang="en-US" sz="1500" dirty="0">
                <a:solidFill>
                  <a:schemeClr val="tx1">
                    <a:lumMod val="95000"/>
                    <a:lumOff val="5000"/>
                  </a:schemeClr>
                </a:solidFill>
                <a:latin typeface="Georgia" pitchFamily="18" charset="0"/>
              </a:rPr>
              <a:t> – the tendency to pay more attention and give more weight to negative than positive experiences or other kinds of information.</a:t>
            </a:r>
          </a:p>
          <a:p>
            <a:r>
              <a:rPr lang="en-US" sz="1500" b="1" dirty="0">
                <a:solidFill>
                  <a:schemeClr val="tx1">
                    <a:lumMod val="95000"/>
                    <a:lumOff val="5000"/>
                  </a:schemeClr>
                </a:solidFill>
                <a:latin typeface="Georgia" pitchFamily="18" charset="0"/>
                <a:hlinkClick r:id="rId34" tooltip="Neglect of probability"/>
              </a:rPr>
              <a:t>Neglect of probability</a:t>
            </a:r>
            <a:r>
              <a:rPr lang="en-US" sz="1500" dirty="0">
                <a:solidFill>
                  <a:schemeClr val="tx1">
                    <a:lumMod val="95000"/>
                    <a:lumOff val="5000"/>
                  </a:schemeClr>
                </a:solidFill>
                <a:latin typeface="Georgia" pitchFamily="18" charset="0"/>
              </a:rPr>
              <a:t> – the tendency to completely disregard probability when making a decision under uncertainty.</a:t>
            </a:r>
            <a:r>
              <a:rPr lang="en-US" sz="1500" baseline="30000" dirty="0">
                <a:solidFill>
                  <a:schemeClr val="tx1">
                    <a:lumMod val="95000"/>
                    <a:lumOff val="5000"/>
                  </a:schemeClr>
                </a:solidFill>
                <a:latin typeface="Georgia" pitchFamily="18" charset="0"/>
                <a:hlinkClick r:id="rId9"/>
              </a:rPr>
              <a:t>[18]</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35" tooltip="Normalcy bias"/>
              </a:rPr>
              <a:t>Normalcy bias</a:t>
            </a:r>
            <a:r>
              <a:rPr lang="en-US" sz="1500" dirty="0">
                <a:solidFill>
                  <a:schemeClr val="tx1">
                    <a:lumMod val="95000"/>
                    <a:lumOff val="5000"/>
                  </a:schemeClr>
                </a:solidFill>
                <a:latin typeface="Georgia" pitchFamily="18" charset="0"/>
              </a:rPr>
              <a:t> – the refusal to plan for, or react to, a disaster which has never happened before.</a:t>
            </a:r>
          </a:p>
          <a:p>
            <a:r>
              <a:rPr lang="en-US" sz="1500" b="1" dirty="0">
                <a:solidFill>
                  <a:schemeClr val="tx1">
                    <a:lumMod val="95000"/>
                    <a:lumOff val="5000"/>
                  </a:schemeClr>
                </a:solidFill>
                <a:latin typeface="Georgia" pitchFamily="18" charset="0"/>
                <a:hlinkClick r:id="rId36" tooltip="Omission bias"/>
              </a:rPr>
              <a:t>Omission bias</a:t>
            </a:r>
            <a:r>
              <a:rPr lang="en-US" sz="1500" dirty="0">
                <a:solidFill>
                  <a:schemeClr val="tx1">
                    <a:lumMod val="95000"/>
                    <a:lumOff val="5000"/>
                  </a:schemeClr>
                </a:solidFill>
                <a:latin typeface="Georgia" pitchFamily="18" charset="0"/>
              </a:rPr>
              <a:t> – the tendency to judge harmful actions as worse, or less moral, than equally harmful omissions (inactions).</a:t>
            </a:r>
            <a:r>
              <a:rPr lang="en-US" sz="1500" baseline="30000" dirty="0">
                <a:solidFill>
                  <a:schemeClr val="tx1">
                    <a:lumMod val="95000"/>
                    <a:lumOff val="5000"/>
                  </a:schemeClr>
                </a:solidFill>
                <a:latin typeface="Georgia" pitchFamily="18" charset="0"/>
                <a:hlinkClick r:id="rId9"/>
              </a:rPr>
              <a:t>[19]</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37" tooltip="Outcome bias"/>
              </a:rPr>
              <a:t>Outcome bias</a:t>
            </a:r>
            <a:r>
              <a:rPr lang="en-US" sz="1500" dirty="0">
                <a:solidFill>
                  <a:schemeClr val="tx1">
                    <a:lumMod val="95000"/>
                    <a:lumOff val="5000"/>
                  </a:schemeClr>
                </a:solidFill>
                <a:latin typeface="Georgia" pitchFamily="18" charset="0"/>
              </a:rPr>
              <a:t> – the tendency to judge a decision by its eventual outcome instead of based on the quality of the decision at the time it was made.</a:t>
            </a:r>
          </a:p>
          <a:p>
            <a:r>
              <a:rPr lang="en-US" sz="1500" b="1" dirty="0">
                <a:solidFill>
                  <a:schemeClr val="tx1">
                    <a:lumMod val="95000"/>
                    <a:lumOff val="5000"/>
                  </a:schemeClr>
                </a:solidFill>
                <a:latin typeface="Georgia" pitchFamily="18" charset="0"/>
                <a:hlinkClick r:id="rId38" tooltip="Planning fallacy"/>
              </a:rPr>
              <a:t>Planning fallacy</a:t>
            </a:r>
            <a:r>
              <a:rPr lang="en-US" sz="1500" dirty="0">
                <a:solidFill>
                  <a:schemeClr val="tx1">
                    <a:lumMod val="95000"/>
                    <a:lumOff val="5000"/>
                  </a:schemeClr>
                </a:solidFill>
                <a:latin typeface="Georgia" pitchFamily="18" charset="0"/>
              </a:rPr>
              <a:t> – the tendency to underestimate task-completion times.</a:t>
            </a:r>
            <a:r>
              <a:rPr lang="en-US" sz="1500" baseline="30000" dirty="0">
                <a:solidFill>
                  <a:schemeClr val="tx1">
                    <a:lumMod val="95000"/>
                    <a:lumOff val="5000"/>
                  </a:schemeClr>
                </a:solidFill>
                <a:latin typeface="Georgia" pitchFamily="18" charset="0"/>
                <a:hlinkClick r:id="rId9"/>
              </a:rPr>
              <a:t>[13]</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39" tooltip="Post-purchase rationalization"/>
              </a:rPr>
              <a:t>Post-purchase rationalization</a:t>
            </a:r>
            <a:r>
              <a:rPr lang="en-US" sz="1500" dirty="0">
                <a:solidFill>
                  <a:schemeClr val="tx1">
                    <a:lumMod val="95000"/>
                    <a:lumOff val="5000"/>
                  </a:schemeClr>
                </a:solidFill>
                <a:latin typeface="Georgia" pitchFamily="18" charset="0"/>
              </a:rPr>
              <a:t> – the tendency to persuade oneself through rational argument that a purchase was a good value.</a:t>
            </a:r>
          </a:p>
          <a:p>
            <a:r>
              <a:rPr lang="en-US" sz="1500" b="1" dirty="0" err="1">
                <a:solidFill>
                  <a:schemeClr val="tx1">
                    <a:lumMod val="95000"/>
                    <a:lumOff val="5000"/>
                  </a:schemeClr>
                </a:solidFill>
                <a:latin typeface="Georgia" pitchFamily="18" charset="0"/>
                <a:hlinkClick r:id="rId40" tooltip="Pseudocertainty effect"/>
              </a:rPr>
              <a:t>Pseudocertainty</a:t>
            </a:r>
            <a:r>
              <a:rPr lang="en-US" sz="1500" b="1" dirty="0">
                <a:solidFill>
                  <a:schemeClr val="tx1">
                    <a:lumMod val="95000"/>
                    <a:lumOff val="5000"/>
                  </a:schemeClr>
                </a:solidFill>
                <a:latin typeface="Georgia" pitchFamily="18" charset="0"/>
                <a:hlinkClick r:id="rId40" tooltip="Pseudocertainty effect"/>
              </a:rPr>
              <a:t> effect</a:t>
            </a:r>
            <a:r>
              <a:rPr lang="en-US" sz="1500" dirty="0">
                <a:solidFill>
                  <a:schemeClr val="tx1">
                    <a:lumMod val="95000"/>
                    <a:lumOff val="5000"/>
                  </a:schemeClr>
                </a:solidFill>
                <a:latin typeface="Georgia" pitchFamily="18" charset="0"/>
              </a:rPr>
              <a:t> – the tendency to make risk-averse choices if the expected outcome is positive, but make risk-seeking choices to avoid negative outcomes.</a:t>
            </a:r>
            <a:r>
              <a:rPr lang="en-US" sz="1500" baseline="30000" dirty="0">
                <a:solidFill>
                  <a:schemeClr val="tx1">
                    <a:lumMod val="95000"/>
                    <a:lumOff val="5000"/>
                  </a:schemeClr>
                </a:solidFill>
                <a:latin typeface="Georgia" pitchFamily="18" charset="0"/>
                <a:hlinkClick r:id="rId9"/>
              </a:rPr>
              <a:t>[20]</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41" tooltip="Reactance (psychology)"/>
              </a:rPr>
              <a:t>Reactance</a:t>
            </a:r>
            <a:r>
              <a:rPr lang="en-US" sz="1500" dirty="0">
                <a:solidFill>
                  <a:schemeClr val="tx1">
                    <a:lumMod val="95000"/>
                    <a:lumOff val="5000"/>
                  </a:schemeClr>
                </a:solidFill>
                <a:latin typeface="Georgia" pitchFamily="18" charset="0"/>
              </a:rPr>
              <a:t> – the urge to do the opposite of what someone wants you to do out of a need to resist a perceived attempt to constrain your freedom of choice.</a:t>
            </a:r>
          </a:p>
          <a:p>
            <a:r>
              <a:rPr lang="en-US" sz="1500" b="1" dirty="0">
                <a:solidFill>
                  <a:schemeClr val="tx1">
                    <a:lumMod val="95000"/>
                    <a:lumOff val="5000"/>
                  </a:schemeClr>
                </a:solidFill>
                <a:latin typeface="Georgia" pitchFamily="18" charset="0"/>
                <a:hlinkClick r:id="rId42" tooltip="Restraint bias (page does not exist)"/>
              </a:rPr>
              <a:t>Restraint bias</a:t>
            </a:r>
            <a:r>
              <a:rPr lang="en-US" sz="1500" dirty="0">
                <a:solidFill>
                  <a:schemeClr val="tx1">
                    <a:lumMod val="95000"/>
                    <a:lumOff val="5000"/>
                  </a:schemeClr>
                </a:solidFill>
                <a:latin typeface="Georgia" pitchFamily="18" charset="0"/>
              </a:rPr>
              <a:t> – the tendency to overestimate one's ability to show restraint in the face of temptation.</a:t>
            </a:r>
          </a:p>
          <a:p>
            <a:r>
              <a:rPr lang="en-US" sz="1500" b="1" dirty="0">
                <a:solidFill>
                  <a:schemeClr val="tx1">
                    <a:lumMod val="95000"/>
                    <a:lumOff val="5000"/>
                  </a:schemeClr>
                </a:solidFill>
                <a:latin typeface="Georgia" pitchFamily="18" charset="0"/>
                <a:hlinkClick r:id="rId43" tooltip="Selective perception"/>
              </a:rPr>
              <a:t>Selective perception</a:t>
            </a:r>
            <a:r>
              <a:rPr lang="en-US" sz="1500" dirty="0">
                <a:solidFill>
                  <a:schemeClr val="tx1">
                    <a:lumMod val="95000"/>
                    <a:lumOff val="5000"/>
                  </a:schemeClr>
                </a:solidFill>
                <a:latin typeface="Georgia" pitchFamily="18" charset="0"/>
              </a:rPr>
              <a:t> – the tendency for expectations to affect perception.</a:t>
            </a:r>
          </a:p>
          <a:p>
            <a:r>
              <a:rPr lang="en-US" sz="1500" b="1" dirty="0" err="1">
                <a:solidFill>
                  <a:schemeClr val="tx1">
                    <a:lumMod val="95000"/>
                    <a:lumOff val="5000"/>
                  </a:schemeClr>
                </a:solidFill>
                <a:latin typeface="Georgia" pitchFamily="18" charset="0"/>
                <a:hlinkClick r:id="rId44" tooltip="Semmelweis reflex"/>
              </a:rPr>
              <a:t>Semmelweis</a:t>
            </a:r>
            <a:r>
              <a:rPr lang="en-US" sz="1500" b="1" dirty="0">
                <a:solidFill>
                  <a:schemeClr val="tx1">
                    <a:lumMod val="95000"/>
                    <a:lumOff val="5000"/>
                  </a:schemeClr>
                </a:solidFill>
                <a:latin typeface="Georgia" pitchFamily="18" charset="0"/>
                <a:hlinkClick r:id="rId44" tooltip="Semmelweis reflex"/>
              </a:rPr>
              <a:t> reflex</a:t>
            </a:r>
            <a:r>
              <a:rPr lang="en-US" sz="1500" dirty="0">
                <a:solidFill>
                  <a:schemeClr val="tx1">
                    <a:lumMod val="95000"/>
                    <a:lumOff val="5000"/>
                  </a:schemeClr>
                </a:solidFill>
                <a:latin typeface="Georgia" pitchFamily="18" charset="0"/>
              </a:rPr>
              <a:t> – the tendency to reject new evidence that contradicts a paradigm.</a:t>
            </a:r>
            <a:r>
              <a:rPr lang="en-US" sz="1500" baseline="30000" dirty="0">
                <a:solidFill>
                  <a:schemeClr val="tx1">
                    <a:lumMod val="95000"/>
                    <a:lumOff val="5000"/>
                  </a:schemeClr>
                </a:solidFill>
                <a:latin typeface="Georgia" pitchFamily="18" charset="0"/>
                <a:hlinkClick r:id="rId9"/>
              </a:rPr>
              <a:t>[21]</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45" tooltip="Social comparison bias"/>
              </a:rPr>
              <a:t>Social comparison bias</a:t>
            </a:r>
            <a:r>
              <a:rPr lang="en-US" sz="1500" dirty="0">
                <a:solidFill>
                  <a:schemeClr val="tx1">
                    <a:lumMod val="95000"/>
                    <a:lumOff val="5000"/>
                  </a:schemeClr>
                </a:solidFill>
                <a:latin typeface="Georgia" pitchFamily="18" charset="0"/>
              </a:rPr>
              <a:t> – the tendency, when making hiring decisions, to </a:t>
            </a:r>
            <a:r>
              <a:rPr lang="en-US" sz="1500" dirty="0" err="1">
                <a:solidFill>
                  <a:schemeClr val="tx1">
                    <a:lumMod val="95000"/>
                    <a:lumOff val="5000"/>
                  </a:schemeClr>
                </a:solidFill>
                <a:latin typeface="Georgia" pitchFamily="18" charset="0"/>
              </a:rPr>
              <a:t>favour</a:t>
            </a:r>
            <a:r>
              <a:rPr lang="en-US" sz="1500" dirty="0">
                <a:solidFill>
                  <a:schemeClr val="tx1">
                    <a:lumMod val="95000"/>
                    <a:lumOff val="5000"/>
                  </a:schemeClr>
                </a:solidFill>
                <a:latin typeface="Georgia" pitchFamily="18" charset="0"/>
              </a:rPr>
              <a:t> potential candidates who don't compete with one's own particular strengths.</a:t>
            </a:r>
            <a:r>
              <a:rPr lang="en-US" sz="1500" baseline="30000" dirty="0">
                <a:solidFill>
                  <a:schemeClr val="tx1">
                    <a:lumMod val="95000"/>
                    <a:lumOff val="5000"/>
                  </a:schemeClr>
                </a:solidFill>
                <a:latin typeface="Georgia" pitchFamily="18" charset="0"/>
                <a:hlinkClick r:id="rId9"/>
              </a:rPr>
              <a:t>[22]</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46" tooltip="Status quo bias"/>
              </a:rPr>
              <a:t>Status quo bias</a:t>
            </a:r>
            <a:r>
              <a:rPr lang="en-US" sz="1500" dirty="0">
                <a:solidFill>
                  <a:schemeClr val="tx1">
                    <a:lumMod val="95000"/>
                    <a:lumOff val="5000"/>
                  </a:schemeClr>
                </a:solidFill>
                <a:latin typeface="Georgia" pitchFamily="18" charset="0"/>
              </a:rPr>
              <a:t> – the tendency to like things to stay relatively the same (see also </a:t>
            </a:r>
            <a:r>
              <a:rPr lang="en-US" sz="1500" dirty="0">
                <a:solidFill>
                  <a:schemeClr val="tx1">
                    <a:lumMod val="95000"/>
                    <a:lumOff val="5000"/>
                  </a:schemeClr>
                </a:solidFill>
                <a:latin typeface="Georgia" pitchFamily="18" charset="0"/>
                <a:hlinkClick r:id="rId28" tooltip="Loss aversion"/>
              </a:rPr>
              <a:t>loss aversion</a:t>
            </a:r>
            <a:r>
              <a:rPr lang="en-US" sz="1500" dirty="0">
                <a:solidFill>
                  <a:schemeClr val="tx1">
                    <a:lumMod val="95000"/>
                    <a:lumOff val="5000"/>
                  </a:schemeClr>
                </a:solidFill>
                <a:latin typeface="Georgia" pitchFamily="18" charset="0"/>
              </a:rPr>
              <a:t>, </a:t>
            </a:r>
            <a:r>
              <a:rPr lang="en-US" sz="1500" dirty="0">
                <a:solidFill>
                  <a:schemeClr val="tx1">
                    <a:lumMod val="95000"/>
                    <a:lumOff val="5000"/>
                  </a:schemeClr>
                </a:solidFill>
                <a:latin typeface="Georgia" pitchFamily="18" charset="0"/>
                <a:hlinkClick r:id="rId17" tooltip="Endowment effect"/>
              </a:rPr>
              <a:t>endowment effect</a:t>
            </a:r>
            <a:r>
              <a:rPr lang="en-US" sz="1500" dirty="0">
                <a:solidFill>
                  <a:schemeClr val="tx1">
                    <a:lumMod val="95000"/>
                    <a:lumOff val="5000"/>
                  </a:schemeClr>
                </a:solidFill>
                <a:latin typeface="Georgia" pitchFamily="18" charset="0"/>
              </a:rPr>
              <a:t>, and </a:t>
            </a:r>
            <a:r>
              <a:rPr lang="en-US" sz="1500" dirty="0">
                <a:solidFill>
                  <a:schemeClr val="tx1">
                    <a:lumMod val="95000"/>
                    <a:lumOff val="5000"/>
                  </a:schemeClr>
                </a:solidFill>
                <a:latin typeface="Georgia" pitchFamily="18" charset="0"/>
                <a:hlinkClick r:id="rId47" tooltip="System justification"/>
              </a:rPr>
              <a:t>system justification</a:t>
            </a:r>
            <a:r>
              <a:rPr lang="en-US" sz="1500" dirty="0">
                <a:solidFill>
                  <a:schemeClr val="tx1">
                    <a:lumMod val="95000"/>
                    <a:lumOff val="5000"/>
                  </a:schemeClr>
                </a:solidFill>
                <a:latin typeface="Georgia" pitchFamily="18" charset="0"/>
              </a:rPr>
              <a:t>).</a:t>
            </a:r>
            <a:r>
              <a:rPr lang="en-US" sz="1500" baseline="30000" dirty="0">
                <a:solidFill>
                  <a:schemeClr val="tx1">
                    <a:lumMod val="95000"/>
                    <a:lumOff val="5000"/>
                  </a:schemeClr>
                </a:solidFill>
                <a:latin typeface="Georgia" pitchFamily="18" charset="0"/>
                <a:hlinkClick r:id="rId9"/>
              </a:rPr>
              <a:t>[23][24]</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48" tooltip="Unit bias (page does not exist)"/>
              </a:rPr>
              <a:t>Unit bias</a:t>
            </a:r>
            <a:r>
              <a:rPr lang="en-US" sz="1500" dirty="0">
                <a:solidFill>
                  <a:schemeClr val="tx1">
                    <a:lumMod val="95000"/>
                    <a:lumOff val="5000"/>
                  </a:schemeClr>
                </a:solidFill>
                <a:latin typeface="Georgia" pitchFamily="18" charset="0"/>
              </a:rPr>
              <a:t> — the tendency to want to finish a given unit of a task or an item. Strong effects on the consumption of food in particular.</a:t>
            </a:r>
            <a:r>
              <a:rPr lang="en-US" sz="1500" baseline="30000" dirty="0">
                <a:solidFill>
                  <a:schemeClr val="tx1">
                    <a:lumMod val="95000"/>
                    <a:lumOff val="5000"/>
                  </a:schemeClr>
                </a:solidFill>
                <a:latin typeface="Georgia" pitchFamily="18" charset="0"/>
                <a:hlinkClick r:id="rId9"/>
              </a:rPr>
              <a:t>[25]</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49" tooltip="Wishful thinking"/>
              </a:rPr>
              <a:t>Wishful thinking</a:t>
            </a:r>
            <a:r>
              <a:rPr lang="en-US" sz="1500" dirty="0">
                <a:solidFill>
                  <a:schemeClr val="tx1">
                    <a:lumMod val="95000"/>
                    <a:lumOff val="5000"/>
                  </a:schemeClr>
                </a:solidFill>
                <a:latin typeface="Georgia" pitchFamily="18" charset="0"/>
              </a:rPr>
              <a:t> – the formation of beliefs and the making of decisions according to what is pleasing to imagine instead of by appeal to evidence or rationality.</a:t>
            </a:r>
            <a:r>
              <a:rPr lang="en-US" sz="1500" baseline="30000" dirty="0">
                <a:solidFill>
                  <a:schemeClr val="tx1">
                    <a:lumMod val="95000"/>
                    <a:lumOff val="5000"/>
                  </a:schemeClr>
                </a:solidFill>
                <a:latin typeface="Georgia" pitchFamily="18" charset="0"/>
                <a:hlinkClick r:id="rId9"/>
              </a:rPr>
              <a:t>[26]</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50" tooltip="Zero-risk bias"/>
              </a:rPr>
              <a:t>Zero-risk bias</a:t>
            </a:r>
            <a:r>
              <a:rPr lang="en-US" sz="1500" dirty="0">
                <a:solidFill>
                  <a:schemeClr val="tx1">
                    <a:lumMod val="95000"/>
                    <a:lumOff val="5000"/>
                  </a:schemeClr>
                </a:solidFill>
                <a:latin typeface="Georgia" pitchFamily="18" charset="0"/>
              </a:rPr>
              <a:t> – preference for reducing a small risk to zero over a greater reduction in a larger risk</a:t>
            </a:r>
            <a:r>
              <a:rPr lang="en-US" sz="1500" dirty="0" smtClean="0">
                <a:solidFill>
                  <a:schemeClr val="tx1">
                    <a:lumMod val="95000"/>
                    <a:lumOff val="5000"/>
                  </a:schemeClr>
                </a:solidFill>
                <a:latin typeface="Georgia" pitchFamily="18" charset="0"/>
              </a:rPr>
              <a:t>.</a:t>
            </a:r>
          </a:p>
          <a:p>
            <a:endParaRPr lang="en-US" sz="1500" dirty="0" smtClean="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rPr>
              <a:t>Social </a:t>
            </a:r>
            <a:r>
              <a:rPr lang="en-US" sz="1500" b="1" dirty="0" smtClean="0">
                <a:solidFill>
                  <a:schemeClr val="tx1">
                    <a:lumMod val="95000"/>
                    <a:lumOff val="5000"/>
                  </a:schemeClr>
                </a:solidFill>
                <a:latin typeface="Georgia" pitchFamily="18" charset="0"/>
              </a:rPr>
              <a:t>biases</a:t>
            </a:r>
          </a:p>
          <a:p>
            <a:endParaRPr lang="en-US" sz="1500" b="1" dirty="0">
              <a:solidFill>
                <a:schemeClr val="tx1">
                  <a:lumMod val="95000"/>
                  <a:lumOff val="5000"/>
                </a:schemeClr>
              </a:solidFill>
              <a:latin typeface="Georgia" pitchFamily="18" charset="0"/>
            </a:endParaRPr>
          </a:p>
          <a:p>
            <a:r>
              <a:rPr lang="en-US" sz="1500" dirty="0">
                <a:solidFill>
                  <a:schemeClr val="tx1">
                    <a:lumMod val="95000"/>
                    <a:lumOff val="5000"/>
                  </a:schemeClr>
                </a:solidFill>
                <a:latin typeface="Georgia" pitchFamily="18" charset="0"/>
              </a:rPr>
              <a:t>Most of these biases are labeled as </a:t>
            </a:r>
            <a:r>
              <a:rPr lang="en-US" sz="1500" dirty="0" err="1">
                <a:solidFill>
                  <a:schemeClr val="tx1">
                    <a:lumMod val="95000"/>
                    <a:lumOff val="5000"/>
                  </a:schemeClr>
                </a:solidFill>
                <a:latin typeface="Georgia" pitchFamily="18" charset="0"/>
                <a:hlinkClick r:id="rId51" tooltip="Attributional bias"/>
              </a:rPr>
              <a:t>attributional</a:t>
            </a:r>
            <a:r>
              <a:rPr lang="en-US" sz="1500" dirty="0">
                <a:solidFill>
                  <a:schemeClr val="tx1">
                    <a:lumMod val="95000"/>
                    <a:lumOff val="5000"/>
                  </a:schemeClr>
                </a:solidFill>
                <a:latin typeface="Georgia" pitchFamily="18" charset="0"/>
                <a:hlinkClick r:id="rId51" tooltip="Attributional bias"/>
              </a:rPr>
              <a:t> biases</a:t>
            </a:r>
            <a:r>
              <a:rPr lang="en-US" sz="1500" dirty="0">
                <a:solidFill>
                  <a:schemeClr val="tx1">
                    <a:lumMod val="95000"/>
                    <a:lumOff val="5000"/>
                  </a:schemeClr>
                </a:solidFill>
                <a:latin typeface="Georgia" pitchFamily="18" charset="0"/>
              </a:rPr>
              <a:t>.</a:t>
            </a:r>
          </a:p>
          <a:p>
            <a:r>
              <a:rPr lang="en-US" sz="1500" b="1" dirty="0">
                <a:solidFill>
                  <a:schemeClr val="tx1">
                    <a:lumMod val="95000"/>
                    <a:lumOff val="5000"/>
                  </a:schemeClr>
                </a:solidFill>
                <a:latin typeface="Georgia" pitchFamily="18" charset="0"/>
                <a:hlinkClick r:id="rId52" tooltip="Actor–observer bias"/>
              </a:rPr>
              <a:t>Actor–observer bias</a:t>
            </a:r>
            <a:r>
              <a:rPr lang="en-US" sz="1500" dirty="0">
                <a:solidFill>
                  <a:schemeClr val="tx1">
                    <a:lumMod val="95000"/>
                    <a:lumOff val="5000"/>
                  </a:schemeClr>
                </a:solidFill>
                <a:latin typeface="Georgia" pitchFamily="18" charset="0"/>
              </a:rPr>
              <a:t> – the tendency for explanations of other individuals' behaviors to overemphasize the influence of their personality and underemphasize the influence of their situation (see </a:t>
            </a:r>
            <a:r>
              <a:rPr lang="en-US" sz="1500" dirty="0" err="1">
                <a:solidFill>
                  <a:schemeClr val="tx1">
                    <a:lumMod val="95000"/>
                    <a:lumOff val="5000"/>
                  </a:schemeClr>
                </a:solidFill>
                <a:latin typeface="Georgia" pitchFamily="18" charset="0"/>
              </a:rPr>
              <a:t>also</a:t>
            </a:r>
            <a:r>
              <a:rPr lang="en-US" sz="1500" dirty="0" err="1">
                <a:solidFill>
                  <a:schemeClr val="tx1">
                    <a:lumMod val="95000"/>
                    <a:lumOff val="5000"/>
                  </a:schemeClr>
                </a:solidFill>
                <a:latin typeface="Georgia" pitchFamily="18" charset="0"/>
                <a:hlinkClick r:id="rId53" tooltip="Fundamental attribution error"/>
              </a:rPr>
              <a:t>Fundamental</a:t>
            </a:r>
            <a:r>
              <a:rPr lang="en-US" sz="1500" dirty="0">
                <a:solidFill>
                  <a:schemeClr val="tx1">
                    <a:lumMod val="95000"/>
                    <a:lumOff val="5000"/>
                  </a:schemeClr>
                </a:solidFill>
                <a:latin typeface="Georgia" pitchFamily="18" charset="0"/>
                <a:hlinkClick r:id="rId53" tooltip="Fundamental attribution error"/>
              </a:rPr>
              <a:t> attribution error</a:t>
            </a:r>
            <a:r>
              <a:rPr lang="en-US" sz="1500" dirty="0">
                <a:solidFill>
                  <a:schemeClr val="tx1">
                    <a:lumMod val="95000"/>
                    <a:lumOff val="5000"/>
                  </a:schemeClr>
                </a:solidFill>
                <a:latin typeface="Georgia" pitchFamily="18" charset="0"/>
              </a:rPr>
              <a:t>), and for explanations of one's own behaviors to do the opposite (that is, to overemphasize the influence of our situation and underemphasize the influence of our own personality).</a:t>
            </a:r>
          </a:p>
          <a:p>
            <a:r>
              <a:rPr lang="en-US" sz="1500" b="1" dirty="0">
                <a:solidFill>
                  <a:schemeClr val="tx1">
                    <a:lumMod val="95000"/>
                    <a:lumOff val="5000"/>
                  </a:schemeClr>
                </a:solidFill>
                <a:latin typeface="Georgia" pitchFamily="18" charset="0"/>
                <a:hlinkClick r:id="rId54" tooltip="Dunning–Kruger effect"/>
              </a:rPr>
              <a:t>Dunning–Kruger effect</a:t>
            </a:r>
            <a:r>
              <a:rPr lang="en-US" sz="1500" dirty="0">
                <a:solidFill>
                  <a:schemeClr val="tx1">
                    <a:lumMod val="95000"/>
                    <a:lumOff val="5000"/>
                  </a:schemeClr>
                </a:solidFill>
                <a:latin typeface="Georgia" pitchFamily="18" charset="0"/>
              </a:rPr>
              <a:t> – a twofold bias. On one hand the lack of </a:t>
            </a:r>
            <a:r>
              <a:rPr lang="en-US" sz="1500" dirty="0">
                <a:solidFill>
                  <a:schemeClr val="tx1">
                    <a:lumMod val="95000"/>
                    <a:lumOff val="5000"/>
                  </a:schemeClr>
                </a:solidFill>
                <a:latin typeface="Georgia" pitchFamily="18" charset="0"/>
                <a:hlinkClick r:id="rId55" tooltip="Metacognition"/>
              </a:rPr>
              <a:t>metacognitive ability</a:t>
            </a:r>
            <a:r>
              <a:rPr lang="en-US" sz="1500" dirty="0">
                <a:solidFill>
                  <a:schemeClr val="tx1">
                    <a:lumMod val="95000"/>
                    <a:lumOff val="5000"/>
                  </a:schemeClr>
                </a:solidFill>
                <a:latin typeface="Georgia" pitchFamily="18" charset="0"/>
              </a:rPr>
              <a:t> deludes people, who overrate their capabilities. On the other hand, skilled people underrate their abilities, as they assume the others have a similar understanding.</a:t>
            </a:r>
            <a:r>
              <a:rPr lang="en-US" sz="1500" baseline="30000" dirty="0">
                <a:solidFill>
                  <a:schemeClr val="tx1">
                    <a:lumMod val="95000"/>
                    <a:lumOff val="5000"/>
                  </a:schemeClr>
                </a:solidFill>
                <a:latin typeface="Georgia" pitchFamily="18" charset="0"/>
                <a:hlinkClick r:id="rId9"/>
              </a:rPr>
              <a:t>[37]</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56" tooltip="Egocentric bias"/>
              </a:rPr>
              <a:t>Egocentric bias</a:t>
            </a:r>
            <a:r>
              <a:rPr lang="en-US" sz="1500" dirty="0">
                <a:solidFill>
                  <a:schemeClr val="tx1">
                    <a:lumMod val="95000"/>
                    <a:lumOff val="5000"/>
                  </a:schemeClr>
                </a:solidFill>
                <a:latin typeface="Georgia" pitchFamily="18" charset="0"/>
              </a:rPr>
              <a:t> – occurs when people claim more responsibility for themselves for the results of a joint action than an outside observer would.</a:t>
            </a:r>
          </a:p>
          <a:p>
            <a:r>
              <a:rPr lang="en-US" sz="1500" b="1" dirty="0" err="1">
                <a:solidFill>
                  <a:schemeClr val="tx1">
                    <a:lumMod val="95000"/>
                    <a:lumOff val="5000"/>
                  </a:schemeClr>
                </a:solidFill>
                <a:latin typeface="Georgia" pitchFamily="18" charset="0"/>
                <a:hlinkClick r:id="rId57" tooltip="Forer effect"/>
              </a:rPr>
              <a:t>Forer</a:t>
            </a:r>
            <a:r>
              <a:rPr lang="en-US" sz="1500" b="1" dirty="0">
                <a:solidFill>
                  <a:schemeClr val="tx1">
                    <a:lumMod val="95000"/>
                    <a:lumOff val="5000"/>
                  </a:schemeClr>
                </a:solidFill>
                <a:latin typeface="Georgia" pitchFamily="18" charset="0"/>
                <a:hlinkClick r:id="rId57" tooltip="Forer effect"/>
              </a:rPr>
              <a:t> effect</a:t>
            </a:r>
            <a:r>
              <a:rPr lang="en-US" sz="1500" dirty="0">
                <a:solidFill>
                  <a:schemeClr val="tx1">
                    <a:lumMod val="95000"/>
                    <a:lumOff val="5000"/>
                  </a:schemeClr>
                </a:solidFill>
                <a:latin typeface="Georgia" pitchFamily="18" charset="0"/>
              </a:rPr>
              <a:t> (aka Barnum effect) – the tendency to give high accuracy ratings to descriptions of their personality that supposedly are tailored specifically for them, but are in fact vague and general enough to apply to a wide range of people. For example, </a:t>
            </a:r>
            <a:r>
              <a:rPr lang="en-US" sz="1500" dirty="0">
                <a:solidFill>
                  <a:schemeClr val="tx1">
                    <a:lumMod val="95000"/>
                    <a:lumOff val="5000"/>
                  </a:schemeClr>
                </a:solidFill>
                <a:latin typeface="Georgia" pitchFamily="18" charset="0"/>
                <a:hlinkClick r:id="rId58" tooltip="Horoscope"/>
              </a:rPr>
              <a:t>horoscopes</a:t>
            </a:r>
            <a:r>
              <a:rPr lang="en-US" sz="1500" dirty="0">
                <a:solidFill>
                  <a:schemeClr val="tx1">
                    <a:lumMod val="95000"/>
                    <a:lumOff val="5000"/>
                  </a:schemeClr>
                </a:solidFill>
                <a:latin typeface="Georgia" pitchFamily="18" charset="0"/>
              </a:rPr>
              <a:t>.</a:t>
            </a:r>
          </a:p>
          <a:p>
            <a:r>
              <a:rPr lang="en-US" sz="1500" b="1" dirty="0">
                <a:solidFill>
                  <a:schemeClr val="tx1">
                    <a:lumMod val="95000"/>
                    <a:lumOff val="5000"/>
                  </a:schemeClr>
                </a:solidFill>
                <a:latin typeface="Georgia" pitchFamily="18" charset="0"/>
                <a:hlinkClick r:id="rId59" tooltip="False consensus effect"/>
              </a:rPr>
              <a:t>False consensus effect</a:t>
            </a:r>
            <a:r>
              <a:rPr lang="en-US" sz="1500" dirty="0">
                <a:solidFill>
                  <a:schemeClr val="tx1">
                    <a:lumMod val="95000"/>
                    <a:lumOff val="5000"/>
                  </a:schemeClr>
                </a:solidFill>
                <a:latin typeface="Georgia" pitchFamily="18" charset="0"/>
              </a:rPr>
              <a:t> – the tendency for people to overestimate the degree to which others agree with them.</a:t>
            </a:r>
            <a:r>
              <a:rPr lang="en-US" sz="1500" baseline="30000" dirty="0">
                <a:solidFill>
                  <a:schemeClr val="tx1">
                    <a:lumMod val="95000"/>
                    <a:lumOff val="5000"/>
                  </a:schemeClr>
                </a:solidFill>
                <a:latin typeface="Georgia" pitchFamily="18" charset="0"/>
                <a:hlinkClick r:id="rId9"/>
              </a:rPr>
              <a:t>[38]</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53" tooltip="Fundamental attribution error"/>
              </a:rPr>
              <a:t>Fundamental attribution error</a:t>
            </a:r>
            <a:r>
              <a:rPr lang="en-US" sz="1500" dirty="0">
                <a:solidFill>
                  <a:schemeClr val="tx1">
                    <a:lumMod val="95000"/>
                    <a:lumOff val="5000"/>
                  </a:schemeClr>
                </a:solidFill>
                <a:latin typeface="Georgia" pitchFamily="18" charset="0"/>
              </a:rPr>
              <a:t> – the tendency for people to over-emphasize personality-based explanations for behaviors observed in others while under-emphasizing the role and power of situational influences on the same behavior (see also </a:t>
            </a:r>
            <a:r>
              <a:rPr lang="en-US" sz="1500" dirty="0">
                <a:solidFill>
                  <a:schemeClr val="tx1">
                    <a:lumMod val="95000"/>
                    <a:lumOff val="5000"/>
                  </a:schemeClr>
                </a:solidFill>
                <a:latin typeface="Georgia" pitchFamily="18" charset="0"/>
                <a:hlinkClick r:id="rId60" tooltip="Actor-observer bias"/>
              </a:rPr>
              <a:t>actor-observer bias</a:t>
            </a:r>
            <a:r>
              <a:rPr lang="en-US" sz="1500" dirty="0">
                <a:solidFill>
                  <a:schemeClr val="tx1">
                    <a:lumMod val="95000"/>
                    <a:lumOff val="5000"/>
                  </a:schemeClr>
                </a:solidFill>
                <a:latin typeface="Georgia" pitchFamily="18" charset="0"/>
              </a:rPr>
              <a:t>, </a:t>
            </a:r>
            <a:r>
              <a:rPr lang="en-US" sz="1500" dirty="0">
                <a:solidFill>
                  <a:schemeClr val="tx1">
                    <a:lumMod val="95000"/>
                    <a:lumOff val="5000"/>
                  </a:schemeClr>
                </a:solidFill>
                <a:latin typeface="Georgia" pitchFamily="18" charset="0"/>
                <a:hlinkClick r:id="rId61" tooltip="Group attribution error"/>
              </a:rPr>
              <a:t>group attribution error</a:t>
            </a:r>
            <a:r>
              <a:rPr lang="en-US" sz="1500" dirty="0">
                <a:solidFill>
                  <a:schemeClr val="tx1">
                    <a:lumMod val="95000"/>
                    <a:lumOff val="5000"/>
                  </a:schemeClr>
                </a:solidFill>
                <a:latin typeface="Georgia" pitchFamily="18" charset="0"/>
              </a:rPr>
              <a:t>, </a:t>
            </a:r>
            <a:r>
              <a:rPr lang="en-US" sz="1500" dirty="0">
                <a:solidFill>
                  <a:schemeClr val="tx1">
                    <a:lumMod val="95000"/>
                    <a:lumOff val="5000"/>
                  </a:schemeClr>
                </a:solidFill>
                <a:latin typeface="Georgia" pitchFamily="18" charset="0"/>
                <a:hlinkClick r:id="rId62" tooltip="Positivity effect"/>
              </a:rPr>
              <a:t>positivity effect</a:t>
            </a:r>
            <a:r>
              <a:rPr lang="en-US" sz="1500" dirty="0">
                <a:solidFill>
                  <a:schemeClr val="tx1">
                    <a:lumMod val="95000"/>
                    <a:lumOff val="5000"/>
                  </a:schemeClr>
                </a:solidFill>
                <a:latin typeface="Georgia" pitchFamily="18" charset="0"/>
              </a:rPr>
              <a:t>, and </a:t>
            </a:r>
            <a:r>
              <a:rPr lang="en-US" sz="1500" dirty="0">
                <a:solidFill>
                  <a:schemeClr val="tx1">
                    <a:lumMod val="95000"/>
                    <a:lumOff val="5000"/>
                  </a:schemeClr>
                </a:solidFill>
                <a:latin typeface="Georgia" pitchFamily="18" charset="0"/>
                <a:hlinkClick r:id="rId63" tooltip="Negativity effect"/>
              </a:rPr>
              <a:t>negativity effect</a:t>
            </a:r>
            <a:r>
              <a:rPr lang="en-US" sz="1500" dirty="0">
                <a:solidFill>
                  <a:schemeClr val="tx1">
                    <a:lumMod val="95000"/>
                    <a:lumOff val="5000"/>
                  </a:schemeClr>
                </a:solidFill>
                <a:latin typeface="Georgia" pitchFamily="18" charset="0"/>
              </a:rPr>
              <a:t>).</a:t>
            </a:r>
            <a:r>
              <a:rPr lang="en-US" sz="1500" baseline="30000" dirty="0">
                <a:solidFill>
                  <a:schemeClr val="tx1">
                    <a:lumMod val="95000"/>
                    <a:lumOff val="5000"/>
                  </a:schemeClr>
                </a:solidFill>
                <a:latin typeface="Georgia" pitchFamily="18" charset="0"/>
                <a:hlinkClick r:id="rId9"/>
              </a:rPr>
              <a:t>[39]</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64" tooltip="Halo effect"/>
              </a:rPr>
              <a:t>Halo effect</a:t>
            </a:r>
            <a:r>
              <a:rPr lang="en-US" sz="1500" dirty="0">
                <a:solidFill>
                  <a:schemeClr val="tx1">
                    <a:lumMod val="95000"/>
                    <a:lumOff val="5000"/>
                  </a:schemeClr>
                </a:solidFill>
                <a:latin typeface="Georgia" pitchFamily="18" charset="0"/>
              </a:rPr>
              <a:t> – the tendency for a person's positive or negative traits to "spill over" from one area of their personality to another in others' perceptions of them (see also </a:t>
            </a:r>
            <a:r>
              <a:rPr lang="en-US" sz="1500" dirty="0">
                <a:solidFill>
                  <a:schemeClr val="tx1">
                    <a:lumMod val="95000"/>
                    <a:lumOff val="5000"/>
                  </a:schemeClr>
                </a:solidFill>
                <a:latin typeface="Georgia" pitchFamily="18" charset="0"/>
                <a:hlinkClick r:id="rId65" tooltip="Physical attractiveness stereotype"/>
              </a:rPr>
              <a:t>physical attractiveness stereotype</a:t>
            </a:r>
            <a:r>
              <a:rPr lang="en-US" sz="1500" dirty="0">
                <a:solidFill>
                  <a:schemeClr val="tx1">
                    <a:lumMod val="95000"/>
                    <a:lumOff val="5000"/>
                  </a:schemeClr>
                </a:solidFill>
                <a:latin typeface="Georgia" pitchFamily="18" charset="0"/>
              </a:rPr>
              <a:t>).</a:t>
            </a:r>
            <a:r>
              <a:rPr lang="en-US" sz="1500" baseline="30000" dirty="0">
                <a:solidFill>
                  <a:schemeClr val="tx1">
                    <a:lumMod val="95000"/>
                    <a:lumOff val="5000"/>
                  </a:schemeClr>
                </a:solidFill>
                <a:latin typeface="Georgia" pitchFamily="18" charset="0"/>
                <a:hlinkClick r:id="rId9"/>
              </a:rPr>
              <a:t>[40]</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66" tooltip="Illusion of asymmetric insight"/>
              </a:rPr>
              <a:t>Illusion of asymmetric insight</a:t>
            </a:r>
            <a:r>
              <a:rPr lang="en-US" sz="1500" dirty="0">
                <a:solidFill>
                  <a:schemeClr val="tx1">
                    <a:lumMod val="95000"/>
                    <a:lumOff val="5000"/>
                  </a:schemeClr>
                </a:solidFill>
                <a:latin typeface="Georgia" pitchFamily="18" charset="0"/>
              </a:rPr>
              <a:t> – people perceive their knowledge of their peers to surpass their peers' knowledge of them.</a:t>
            </a:r>
            <a:r>
              <a:rPr lang="en-US" sz="1500" baseline="30000" dirty="0">
                <a:solidFill>
                  <a:schemeClr val="tx1">
                    <a:lumMod val="95000"/>
                    <a:lumOff val="5000"/>
                  </a:schemeClr>
                </a:solidFill>
                <a:latin typeface="Georgia" pitchFamily="18" charset="0"/>
                <a:hlinkClick r:id="rId9"/>
              </a:rPr>
              <a:t>[41]</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67" tooltip="Illusion of transparency"/>
              </a:rPr>
              <a:t>Illusion of transparency</a:t>
            </a:r>
            <a:r>
              <a:rPr lang="en-US" sz="1500" dirty="0">
                <a:solidFill>
                  <a:schemeClr val="tx1">
                    <a:lumMod val="95000"/>
                    <a:lumOff val="5000"/>
                  </a:schemeClr>
                </a:solidFill>
                <a:latin typeface="Georgia" pitchFamily="18" charset="0"/>
              </a:rPr>
              <a:t> – people overestimate others' ability to know them, and they also overestimate their ability to know others.</a:t>
            </a:r>
          </a:p>
          <a:p>
            <a:r>
              <a:rPr lang="en-US" sz="1500" b="1" dirty="0">
                <a:solidFill>
                  <a:schemeClr val="tx1">
                    <a:lumMod val="95000"/>
                    <a:lumOff val="5000"/>
                  </a:schemeClr>
                </a:solidFill>
                <a:latin typeface="Georgia" pitchFamily="18" charset="0"/>
                <a:hlinkClick r:id="rId68" tooltip="Illusory superiority"/>
              </a:rPr>
              <a:t>Illusory superiority</a:t>
            </a:r>
            <a:r>
              <a:rPr lang="en-US" sz="1500" dirty="0">
                <a:solidFill>
                  <a:schemeClr val="tx1">
                    <a:lumMod val="95000"/>
                    <a:lumOff val="5000"/>
                  </a:schemeClr>
                </a:solidFill>
                <a:latin typeface="Georgia" pitchFamily="18" charset="0"/>
              </a:rPr>
              <a:t> – overestimating one's desirable qualities, and underestimating undesirable qualities, relative to other people. (Also known as "Lake </a:t>
            </a:r>
            <a:r>
              <a:rPr lang="en-US" sz="1500" dirty="0" err="1">
                <a:solidFill>
                  <a:schemeClr val="tx1">
                    <a:lumMod val="95000"/>
                    <a:lumOff val="5000"/>
                  </a:schemeClr>
                </a:solidFill>
                <a:latin typeface="Georgia" pitchFamily="18" charset="0"/>
              </a:rPr>
              <a:t>Wobegon</a:t>
            </a:r>
            <a:r>
              <a:rPr lang="en-US" sz="1500" dirty="0">
                <a:solidFill>
                  <a:schemeClr val="tx1">
                    <a:lumMod val="95000"/>
                    <a:lumOff val="5000"/>
                  </a:schemeClr>
                </a:solidFill>
                <a:latin typeface="Georgia" pitchFamily="18" charset="0"/>
              </a:rPr>
              <a:t> effect," "better-than-average effect," or "superiority bias").</a:t>
            </a:r>
            <a:r>
              <a:rPr lang="en-US" sz="1500" baseline="30000" dirty="0">
                <a:solidFill>
                  <a:schemeClr val="tx1">
                    <a:lumMod val="95000"/>
                    <a:lumOff val="5000"/>
                  </a:schemeClr>
                </a:solidFill>
                <a:latin typeface="Georgia" pitchFamily="18" charset="0"/>
                <a:hlinkClick r:id="rId9"/>
              </a:rPr>
              <a:t>[42]</a:t>
            </a:r>
            <a:endParaRPr lang="en-US" sz="1500" dirty="0">
              <a:solidFill>
                <a:schemeClr val="tx1">
                  <a:lumMod val="95000"/>
                  <a:lumOff val="5000"/>
                </a:schemeClr>
              </a:solidFill>
              <a:latin typeface="Georgia" pitchFamily="18" charset="0"/>
            </a:endParaRPr>
          </a:p>
          <a:p>
            <a:r>
              <a:rPr lang="en-US" sz="1500" b="1" dirty="0" err="1">
                <a:solidFill>
                  <a:schemeClr val="tx1">
                    <a:lumMod val="95000"/>
                    <a:lumOff val="5000"/>
                  </a:schemeClr>
                </a:solidFill>
                <a:latin typeface="Georgia" pitchFamily="18" charset="0"/>
                <a:hlinkClick r:id="rId69" tooltip="Ingroup bias"/>
              </a:rPr>
              <a:t>Ingroup</a:t>
            </a:r>
            <a:r>
              <a:rPr lang="en-US" sz="1500" b="1" dirty="0">
                <a:solidFill>
                  <a:schemeClr val="tx1">
                    <a:lumMod val="95000"/>
                    <a:lumOff val="5000"/>
                  </a:schemeClr>
                </a:solidFill>
                <a:latin typeface="Georgia" pitchFamily="18" charset="0"/>
                <a:hlinkClick r:id="rId69" tooltip="Ingroup bias"/>
              </a:rPr>
              <a:t> bias</a:t>
            </a:r>
            <a:r>
              <a:rPr lang="en-US" sz="1500" dirty="0">
                <a:solidFill>
                  <a:schemeClr val="tx1">
                    <a:lumMod val="95000"/>
                    <a:lumOff val="5000"/>
                  </a:schemeClr>
                </a:solidFill>
                <a:latin typeface="Georgia" pitchFamily="18" charset="0"/>
              </a:rPr>
              <a:t> – the tendency for people to give preferential treatment to others they perceive to be members of their own groups.</a:t>
            </a:r>
          </a:p>
          <a:p>
            <a:r>
              <a:rPr lang="en-US" sz="1500" b="1" dirty="0">
                <a:solidFill>
                  <a:schemeClr val="tx1">
                    <a:lumMod val="95000"/>
                    <a:lumOff val="5000"/>
                  </a:schemeClr>
                </a:solidFill>
                <a:latin typeface="Georgia" pitchFamily="18" charset="0"/>
                <a:hlinkClick r:id="rId70" tooltip="Just-world phenomenon"/>
              </a:rPr>
              <a:t>Just-world phenomenon</a:t>
            </a:r>
            <a:r>
              <a:rPr lang="en-US" sz="1500" dirty="0">
                <a:solidFill>
                  <a:schemeClr val="tx1">
                    <a:lumMod val="95000"/>
                    <a:lumOff val="5000"/>
                  </a:schemeClr>
                </a:solidFill>
                <a:latin typeface="Georgia" pitchFamily="18" charset="0"/>
              </a:rPr>
              <a:t> – the tendency for people to believe that the world is just and therefore people "get what they deserve."</a:t>
            </a:r>
          </a:p>
          <a:p>
            <a:r>
              <a:rPr lang="en-US" sz="1500" b="1" dirty="0">
                <a:solidFill>
                  <a:schemeClr val="tx1">
                    <a:lumMod val="95000"/>
                    <a:lumOff val="5000"/>
                  </a:schemeClr>
                </a:solidFill>
                <a:latin typeface="Georgia" pitchFamily="18" charset="0"/>
                <a:hlinkClick r:id="rId71" tooltip="Moral luck"/>
              </a:rPr>
              <a:t>Moral luck</a:t>
            </a:r>
            <a:r>
              <a:rPr lang="en-US" sz="1500" dirty="0">
                <a:solidFill>
                  <a:schemeClr val="tx1">
                    <a:lumMod val="95000"/>
                    <a:lumOff val="5000"/>
                  </a:schemeClr>
                </a:solidFill>
                <a:latin typeface="Georgia" pitchFamily="18" charset="0"/>
              </a:rPr>
              <a:t> – the tendency for people to ascribe greater or lesser moral standing based on the outcome of an event rather than the intention</a:t>
            </a:r>
          </a:p>
          <a:p>
            <a:r>
              <a:rPr lang="en-US" sz="1500" b="1" dirty="0" err="1">
                <a:solidFill>
                  <a:schemeClr val="tx1">
                    <a:lumMod val="95000"/>
                    <a:lumOff val="5000"/>
                  </a:schemeClr>
                </a:solidFill>
                <a:latin typeface="Georgia" pitchFamily="18" charset="0"/>
                <a:hlinkClick r:id="rId72" tooltip="Outgroup homogeneity bias"/>
              </a:rPr>
              <a:t>Outgroup</a:t>
            </a:r>
            <a:r>
              <a:rPr lang="en-US" sz="1500" b="1" dirty="0">
                <a:solidFill>
                  <a:schemeClr val="tx1">
                    <a:lumMod val="95000"/>
                    <a:lumOff val="5000"/>
                  </a:schemeClr>
                </a:solidFill>
                <a:latin typeface="Georgia" pitchFamily="18" charset="0"/>
                <a:hlinkClick r:id="rId72" tooltip="Outgroup homogeneity bias"/>
              </a:rPr>
              <a:t> homogeneity bias</a:t>
            </a:r>
            <a:r>
              <a:rPr lang="en-US" sz="1500" dirty="0">
                <a:solidFill>
                  <a:schemeClr val="tx1">
                    <a:lumMod val="95000"/>
                    <a:lumOff val="5000"/>
                  </a:schemeClr>
                </a:solidFill>
                <a:latin typeface="Georgia" pitchFamily="18" charset="0"/>
              </a:rPr>
              <a:t> – individuals see members of their own group as being relatively more varied than members of other groups.</a:t>
            </a:r>
            <a:r>
              <a:rPr lang="en-US" sz="1500" baseline="30000" dirty="0">
                <a:solidFill>
                  <a:schemeClr val="tx1">
                    <a:lumMod val="95000"/>
                    <a:lumOff val="5000"/>
                  </a:schemeClr>
                </a:solidFill>
                <a:latin typeface="Georgia" pitchFamily="18" charset="0"/>
                <a:hlinkClick r:id="rId9"/>
              </a:rPr>
              <a:t>[43]</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73" tooltip="Projection bias"/>
              </a:rPr>
              <a:t>Projection bias</a:t>
            </a:r>
            <a:r>
              <a:rPr lang="en-US" sz="1500" dirty="0">
                <a:solidFill>
                  <a:schemeClr val="tx1">
                    <a:lumMod val="95000"/>
                    <a:lumOff val="5000"/>
                  </a:schemeClr>
                </a:solidFill>
                <a:latin typeface="Georgia" pitchFamily="18" charset="0"/>
              </a:rPr>
              <a:t> – the tendency to unconsciously assume that others (or one's future selves) share one's current emotional states, thoughts and values.</a:t>
            </a:r>
            <a:r>
              <a:rPr lang="en-US" sz="1500" baseline="30000" dirty="0">
                <a:solidFill>
                  <a:schemeClr val="tx1">
                    <a:lumMod val="95000"/>
                    <a:lumOff val="5000"/>
                  </a:schemeClr>
                </a:solidFill>
                <a:latin typeface="Georgia" pitchFamily="18" charset="0"/>
                <a:hlinkClick r:id="rId9"/>
              </a:rPr>
              <a:t>[44]</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74" tooltip="Self-serving bias"/>
              </a:rPr>
              <a:t>Self-serving bias</a:t>
            </a:r>
            <a:r>
              <a:rPr lang="en-US" sz="1500" dirty="0">
                <a:solidFill>
                  <a:schemeClr val="tx1">
                    <a:lumMod val="95000"/>
                    <a:lumOff val="5000"/>
                  </a:schemeClr>
                </a:solidFill>
                <a:latin typeface="Georgia" pitchFamily="18" charset="0"/>
              </a:rPr>
              <a:t> – the tendency to claim more responsibility for successes than failures. It may also manifest itself as a tendency for people to evaluate ambiguous information in a way beneficial to their interests (see also </a:t>
            </a:r>
            <a:r>
              <a:rPr lang="en-US" sz="1500" dirty="0">
                <a:solidFill>
                  <a:schemeClr val="tx1">
                    <a:lumMod val="95000"/>
                    <a:lumOff val="5000"/>
                  </a:schemeClr>
                </a:solidFill>
                <a:latin typeface="Georgia" pitchFamily="18" charset="0"/>
                <a:hlinkClick r:id="rId75" tooltip="Group-serving bias"/>
              </a:rPr>
              <a:t>group-serving bias</a:t>
            </a:r>
            <a:r>
              <a:rPr lang="en-US" sz="1500" dirty="0">
                <a:solidFill>
                  <a:schemeClr val="tx1">
                    <a:lumMod val="95000"/>
                    <a:lumOff val="5000"/>
                  </a:schemeClr>
                </a:solidFill>
                <a:latin typeface="Georgia" pitchFamily="18" charset="0"/>
              </a:rPr>
              <a:t>).</a:t>
            </a:r>
            <a:r>
              <a:rPr lang="en-US" sz="1500" baseline="30000" dirty="0">
                <a:solidFill>
                  <a:schemeClr val="tx1">
                    <a:lumMod val="95000"/>
                    <a:lumOff val="5000"/>
                  </a:schemeClr>
                </a:solidFill>
                <a:latin typeface="Georgia" pitchFamily="18" charset="0"/>
                <a:hlinkClick r:id="rId9"/>
              </a:rPr>
              <a:t>[45]</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47" tooltip="System justification"/>
              </a:rPr>
              <a:t>System justification</a:t>
            </a:r>
            <a:r>
              <a:rPr lang="en-US" sz="1500" dirty="0">
                <a:solidFill>
                  <a:schemeClr val="tx1">
                    <a:lumMod val="95000"/>
                    <a:lumOff val="5000"/>
                  </a:schemeClr>
                </a:solidFill>
                <a:latin typeface="Georgia" pitchFamily="18" charset="0"/>
              </a:rPr>
              <a:t> – the tendency to defend and bolster the status quo. Existing social, economic, and political arrangements tend to be preferred, and alternatives disparaged sometimes even at the expense of individual and collective self-interest. (See also </a:t>
            </a:r>
            <a:r>
              <a:rPr lang="en-US" sz="1500" dirty="0">
                <a:solidFill>
                  <a:schemeClr val="tx1">
                    <a:lumMod val="95000"/>
                    <a:lumOff val="5000"/>
                  </a:schemeClr>
                </a:solidFill>
                <a:latin typeface="Georgia" pitchFamily="18" charset="0"/>
                <a:hlinkClick r:id="rId46" tooltip="Status quo bias"/>
              </a:rPr>
              <a:t>status quo bias</a:t>
            </a:r>
            <a:r>
              <a:rPr lang="en-US" sz="1500" dirty="0">
                <a:solidFill>
                  <a:schemeClr val="tx1">
                    <a:lumMod val="95000"/>
                    <a:lumOff val="5000"/>
                  </a:schemeClr>
                </a:solidFill>
                <a:latin typeface="Georgia" pitchFamily="18" charset="0"/>
              </a:rPr>
              <a:t>.)</a:t>
            </a:r>
          </a:p>
          <a:p>
            <a:r>
              <a:rPr lang="en-US" sz="1500" b="1" dirty="0">
                <a:solidFill>
                  <a:schemeClr val="tx1">
                    <a:lumMod val="95000"/>
                    <a:lumOff val="5000"/>
                  </a:schemeClr>
                </a:solidFill>
                <a:latin typeface="Georgia" pitchFamily="18" charset="0"/>
                <a:hlinkClick r:id="rId76" tooltip="Trait ascription bias"/>
              </a:rPr>
              <a:t>Trait ascription bias</a:t>
            </a:r>
            <a:r>
              <a:rPr lang="en-US" sz="1500" dirty="0">
                <a:solidFill>
                  <a:schemeClr val="tx1">
                    <a:lumMod val="95000"/>
                    <a:lumOff val="5000"/>
                  </a:schemeClr>
                </a:solidFill>
                <a:latin typeface="Georgia" pitchFamily="18" charset="0"/>
              </a:rPr>
              <a:t> – the tendency for people to view themselves as relatively variable in terms of personality, behavior, and mood while viewing others as much more predictable.</a:t>
            </a:r>
          </a:p>
          <a:p>
            <a:r>
              <a:rPr lang="en-US" sz="1500" b="1" dirty="0">
                <a:solidFill>
                  <a:schemeClr val="tx1">
                    <a:lumMod val="95000"/>
                    <a:lumOff val="5000"/>
                  </a:schemeClr>
                </a:solidFill>
                <a:latin typeface="Georgia" pitchFamily="18" charset="0"/>
                <a:hlinkClick r:id="rId77" tooltip="Ultimate attribution error"/>
              </a:rPr>
              <a:t>Ultimate attribution error</a:t>
            </a:r>
            <a:r>
              <a:rPr lang="en-US" sz="1500" dirty="0">
                <a:solidFill>
                  <a:schemeClr val="tx1">
                    <a:lumMod val="95000"/>
                    <a:lumOff val="5000"/>
                  </a:schemeClr>
                </a:solidFill>
                <a:latin typeface="Georgia" pitchFamily="18" charset="0"/>
              </a:rPr>
              <a:t> – similar to the fundamental attribution error, in this error a person is likely to make an internal attribution to an entire group instead of the individuals within the group</a:t>
            </a:r>
            <a:r>
              <a:rPr lang="en-US" sz="1500" dirty="0" smtClean="0">
                <a:solidFill>
                  <a:schemeClr val="tx1">
                    <a:lumMod val="95000"/>
                    <a:lumOff val="5000"/>
                  </a:schemeClr>
                </a:solidFill>
                <a:latin typeface="Georgia" pitchFamily="18" charset="0"/>
              </a:rPr>
              <a:t>.</a:t>
            </a:r>
          </a:p>
          <a:p>
            <a:endParaRPr lang="en-US" sz="1500" dirty="0">
              <a:solidFill>
                <a:schemeClr val="tx1">
                  <a:lumMod val="95000"/>
                  <a:lumOff val="5000"/>
                </a:schemeClr>
              </a:solidFill>
              <a:latin typeface="Georgia" pitchFamily="18" charset="0"/>
            </a:endParaRPr>
          </a:p>
          <a:p>
            <a:r>
              <a:rPr lang="da-DK" sz="1500" b="1" dirty="0">
                <a:solidFill>
                  <a:schemeClr val="tx1">
                    <a:lumMod val="95000"/>
                    <a:lumOff val="5000"/>
                  </a:schemeClr>
                </a:solidFill>
                <a:latin typeface="Georgia" pitchFamily="18" charset="0"/>
              </a:rPr>
              <a:t>Memory errors and </a:t>
            </a:r>
            <a:r>
              <a:rPr lang="da-DK" sz="1500" b="1" dirty="0" smtClean="0">
                <a:solidFill>
                  <a:schemeClr val="tx1">
                    <a:lumMod val="95000"/>
                    <a:lumOff val="5000"/>
                  </a:schemeClr>
                </a:solidFill>
                <a:latin typeface="Georgia" pitchFamily="18" charset="0"/>
              </a:rPr>
              <a:t>biases</a:t>
            </a:r>
            <a:endParaRPr lang="en-US" sz="1500" b="1" dirty="0" smtClean="0">
              <a:solidFill>
                <a:schemeClr val="tx1">
                  <a:lumMod val="95000"/>
                  <a:lumOff val="5000"/>
                </a:schemeClr>
              </a:solidFill>
              <a:latin typeface="Georgia" pitchFamily="18" charset="0"/>
            </a:endParaRPr>
          </a:p>
          <a:p>
            <a:endParaRPr lang="en-US" sz="1500" dirty="0">
              <a:solidFill>
                <a:schemeClr val="tx1">
                  <a:lumMod val="95000"/>
                  <a:lumOff val="5000"/>
                </a:schemeClr>
              </a:solidFill>
              <a:latin typeface="Georgia" pitchFamily="18" charset="0"/>
            </a:endParaRPr>
          </a:p>
          <a:p>
            <a:r>
              <a:rPr lang="en-US" sz="1500" b="1" dirty="0" err="1">
                <a:solidFill>
                  <a:schemeClr val="tx1">
                    <a:lumMod val="95000"/>
                    <a:lumOff val="5000"/>
                  </a:schemeClr>
                </a:solidFill>
                <a:latin typeface="Georgia" pitchFamily="18" charset="0"/>
                <a:hlinkClick r:id="rId78" tooltip="Cryptomnesia"/>
              </a:rPr>
              <a:t>Cryptomnesia</a:t>
            </a:r>
            <a:r>
              <a:rPr lang="en-US" sz="1500" dirty="0">
                <a:solidFill>
                  <a:schemeClr val="tx1">
                    <a:lumMod val="95000"/>
                    <a:lumOff val="5000"/>
                  </a:schemeClr>
                </a:solidFill>
                <a:latin typeface="Georgia" pitchFamily="18" charset="0"/>
              </a:rPr>
              <a:t> – a form of </a:t>
            </a:r>
            <a:r>
              <a:rPr lang="en-US" sz="1500" i="1" dirty="0">
                <a:solidFill>
                  <a:schemeClr val="tx1">
                    <a:lumMod val="95000"/>
                    <a:lumOff val="5000"/>
                  </a:schemeClr>
                </a:solidFill>
                <a:latin typeface="Georgia" pitchFamily="18" charset="0"/>
              </a:rPr>
              <a:t>misattribution</a:t>
            </a:r>
            <a:r>
              <a:rPr lang="en-US" sz="1500" dirty="0">
                <a:solidFill>
                  <a:schemeClr val="tx1">
                    <a:lumMod val="95000"/>
                    <a:lumOff val="5000"/>
                  </a:schemeClr>
                </a:solidFill>
                <a:latin typeface="Georgia" pitchFamily="18" charset="0"/>
              </a:rPr>
              <a:t> where a memory is mistaken for imagination.</a:t>
            </a:r>
          </a:p>
          <a:p>
            <a:r>
              <a:rPr lang="en-US" sz="1500" b="1" dirty="0">
                <a:solidFill>
                  <a:schemeClr val="tx1">
                    <a:lumMod val="95000"/>
                    <a:lumOff val="5000"/>
                  </a:schemeClr>
                </a:solidFill>
                <a:latin typeface="Georgia" pitchFamily="18" charset="0"/>
                <a:hlinkClick r:id="rId56" tooltip="Egocentric bias"/>
              </a:rPr>
              <a:t>Egocentric bias</a:t>
            </a:r>
            <a:r>
              <a:rPr lang="en-US" sz="1500" dirty="0">
                <a:solidFill>
                  <a:schemeClr val="tx1">
                    <a:lumMod val="95000"/>
                    <a:lumOff val="5000"/>
                  </a:schemeClr>
                </a:solidFill>
                <a:latin typeface="Georgia" pitchFamily="18" charset="0"/>
              </a:rPr>
              <a:t> – recalling the past in a self-serving manner, e.g., remembering one's exam grades as being better than they were, or remembering a caught fish as being bigger than it was.</a:t>
            </a:r>
          </a:p>
          <a:p>
            <a:r>
              <a:rPr lang="en-US" sz="1500" b="1" dirty="0">
                <a:solidFill>
                  <a:schemeClr val="tx1">
                    <a:lumMod val="95000"/>
                    <a:lumOff val="5000"/>
                  </a:schemeClr>
                </a:solidFill>
                <a:latin typeface="Georgia" pitchFamily="18" charset="0"/>
                <a:hlinkClick r:id="rId79" tooltip="Confabulation"/>
              </a:rPr>
              <a:t>False memory</a:t>
            </a:r>
            <a:r>
              <a:rPr lang="en-US" sz="1500" dirty="0">
                <a:solidFill>
                  <a:schemeClr val="tx1">
                    <a:lumMod val="95000"/>
                    <a:lumOff val="5000"/>
                  </a:schemeClr>
                </a:solidFill>
                <a:latin typeface="Georgia" pitchFamily="18" charset="0"/>
              </a:rPr>
              <a:t> – confusion of imagination with memory, or the confusion of true memories with false memories.</a:t>
            </a:r>
          </a:p>
          <a:p>
            <a:r>
              <a:rPr lang="en-US" sz="1500" b="1" dirty="0">
                <a:solidFill>
                  <a:schemeClr val="tx1">
                    <a:lumMod val="95000"/>
                    <a:lumOff val="5000"/>
                  </a:schemeClr>
                </a:solidFill>
                <a:latin typeface="Georgia" pitchFamily="18" charset="0"/>
                <a:hlinkClick r:id="rId80" tooltip="Hindsight bias"/>
              </a:rPr>
              <a:t>Hindsight bias</a:t>
            </a:r>
            <a:r>
              <a:rPr lang="en-US" sz="1500" dirty="0">
                <a:solidFill>
                  <a:schemeClr val="tx1">
                    <a:lumMod val="95000"/>
                    <a:lumOff val="5000"/>
                  </a:schemeClr>
                </a:solidFill>
                <a:latin typeface="Georgia" pitchFamily="18" charset="0"/>
              </a:rPr>
              <a:t> – filtering memory of past events through present knowledge, so that those events look more predictable than they actually were; also known as the "I-knew-it-all-along effect."</a:t>
            </a:r>
            <a:r>
              <a:rPr lang="en-US" sz="1500" baseline="30000" dirty="0">
                <a:solidFill>
                  <a:schemeClr val="tx1">
                    <a:lumMod val="95000"/>
                    <a:lumOff val="5000"/>
                  </a:schemeClr>
                </a:solidFill>
                <a:latin typeface="Georgia" pitchFamily="18" charset="0"/>
                <a:hlinkClick r:id="rId9"/>
              </a:rPr>
              <a:t>[31]</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62" tooltip="Positivity effect"/>
              </a:rPr>
              <a:t>Positivity effect</a:t>
            </a:r>
            <a:r>
              <a:rPr lang="en-US" sz="1500" dirty="0">
                <a:solidFill>
                  <a:schemeClr val="tx1">
                    <a:lumMod val="95000"/>
                    <a:lumOff val="5000"/>
                  </a:schemeClr>
                </a:solidFill>
                <a:latin typeface="Georgia" pitchFamily="18" charset="0"/>
              </a:rPr>
              <a:t> – older adults remember relatively more positive than negative things, compared with younger adults</a:t>
            </a:r>
            <a:r>
              <a:rPr lang="en-US" sz="1500" baseline="30000" dirty="0">
                <a:solidFill>
                  <a:schemeClr val="tx1">
                    <a:lumMod val="95000"/>
                    <a:lumOff val="5000"/>
                  </a:schemeClr>
                </a:solidFill>
                <a:latin typeface="Georgia" pitchFamily="18" charset="0"/>
                <a:hlinkClick r:id="rId9"/>
              </a:rPr>
              <a:t>[46]</a:t>
            </a:r>
            <a:endParaRPr lang="en-US" sz="1500" dirty="0">
              <a:solidFill>
                <a:schemeClr val="tx1">
                  <a:lumMod val="95000"/>
                  <a:lumOff val="5000"/>
                </a:schemeClr>
              </a:solidFill>
              <a:latin typeface="Georgia" pitchFamily="18" charset="0"/>
            </a:endParaRPr>
          </a:p>
          <a:p>
            <a:r>
              <a:rPr lang="en-US" sz="1500" b="1" dirty="0">
                <a:solidFill>
                  <a:schemeClr val="tx1">
                    <a:lumMod val="95000"/>
                    <a:lumOff val="5000"/>
                  </a:schemeClr>
                </a:solidFill>
                <a:latin typeface="Georgia" pitchFamily="18" charset="0"/>
                <a:hlinkClick r:id="rId81" tooltip="Reminiscence bump"/>
              </a:rPr>
              <a:t>Reminiscence bump</a:t>
            </a:r>
            <a:r>
              <a:rPr lang="en-US" sz="1500" dirty="0">
                <a:solidFill>
                  <a:schemeClr val="tx1">
                    <a:lumMod val="95000"/>
                    <a:lumOff val="5000"/>
                  </a:schemeClr>
                </a:solidFill>
                <a:latin typeface="Georgia" pitchFamily="18" charset="0"/>
              </a:rPr>
              <a:t> – the effect that people tend to recall more personal events from adolescence and early adulthood than from other lifetime periods.</a:t>
            </a:r>
          </a:p>
          <a:p>
            <a:r>
              <a:rPr lang="en-US" sz="1500" b="1" dirty="0">
                <a:solidFill>
                  <a:schemeClr val="tx1">
                    <a:lumMod val="95000"/>
                    <a:lumOff val="5000"/>
                  </a:schemeClr>
                </a:solidFill>
                <a:latin typeface="Georgia" pitchFamily="18" charset="0"/>
                <a:hlinkClick r:id="rId82" tooltip="Rosy retrospection"/>
              </a:rPr>
              <a:t>Rosy retrospection</a:t>
            </a:r>
            <a:r>
              <a:rPr lang="en-US" sz="1500" dirty="0">
                <a:solidFill>
                  <a:schemeClr val="tx1">
                    <a:lumMod val="95000"/>
                    <a:lumOff val="5000"/>
                  </a:schemeClr>
                </a:solidFill>
                <a:latin typeface="Georgia" pitchFamily="18" charset="0"/>
              </a:rPr>
              <a:t> – the tendency to rate past events more positively than they had actually rated them when the event occurred.</a:t>
            </a:r>
          </a:p>
          <a:p>
            <a:r>
              <a:rPr lang="en-US" sz="1500" b="1" dirty="0">
                <a:solidFill>
                  <a:schemeClr val="tx1">
                    <a:lumMod val="95000"/>
                    <a:lumOff val="5000"/>
                  </a:schemeClr>
                </a:solidFill>
                <a:latin typeface="Georgia" pitchFamily="18" charset="0"/>
                <a:hlinkClick r:id="rId74" tooltip="Self-serving bias"/>
              </a:rPr>
              <a:t>Self-serving bias</a:t>
            </a:r>
            <a:r>
              <a:rPr lang="en-US" sz="1500" dirty="0">
                <a:solidFill>
                  <a:schemeClr val="tx1">
                    <a:lumMod val="95000"/>
                    <a:lumOff val="5000"/>
                  </a:schemeClr>
                </a:solidFill>
                <a:latin typeface="Georgia" pitchFamily="18" charset="0"/>
              </a:rPr>
              <a:t> – perceiving oneself responsible for desirable outcomes but not responsible for undesirable ones.</a:t>
            </a:r>
          </a:p>
          <a:p>
            <a:r>
              <a:rPr lang="en-US" sz="1500" b="1" dirty="0">
                <a:solidFill>
                  <a:schemeClr val="tx1">
                    <a:lumMod val="95000"/>
                    <a:lumOff val="5000"/>
                  </a:schemeClr>
                </a:solidFill>
                <a:latin typeface="Georgia" pitchFamily="18" charset="0"/>
                <a:hlinkClick r:id="rId83" tooltip="Suggestibility"/>
              </a:rPr>
              <a:t>Suggestibility</a:t>
            </a:r>
            <a:r>
              <a:rPr lang="en-US" sz="1500" dirty="0">
                <a:solidFill>
                  <a:schemeClr val="tx1">
                    <a:lumMod val="95000"/>
                    <a:lumOff val="5000"/>
                  </a:schemeClr>
                </a:solidFill>
                <a:latin typeface="Georgia" pitchFamily="18" charset="0"/>
              </a:rPr>
              <a:t> – a form of </a:t>
            </a:r>
            <a:r>
              <a:rPr lang="en-US" sz="1500" i="1" dirty="0">
                <a:solidFill>
                  <a:schemeClr val="tx1">
                    <a:lumMod val="95000"/>
                    <a:lumOff val="5000"/>
                  </a:schemeClr>
                </a:solidFill>
                <a:latin typeface="Georgia" pitchFamily="18" charset="0"/>
              </a:rPr>
              <a:t>misattribution</a:t>
            </a:r>
            <a:r>
              <a:rPr lang="en-US" sz="1500" dirty="0">
                <a:solidFill>
                  <a:schemeClr val="tx1">
                    <a:lumMod val="95000"/>
                    <a:lumOff val="5000"/>
                  </a:schemeClr>
                </a:solidFill>
                <a:latin typeface="Georgia" pitchFamily="18" charset="0"/>
              </a:rPr>
              <a:t> where ideas suggested by a questioner are mistaken for memory.</a:t>
            </a:r>
          </a:p>
          <a:p>
            <a:r>
              <a:rPr lang="en-US" sz="1500" b="1" dirty="0">
                <a:solidFill>
                  <a:schemeClr val="tx1">
                    <a:lumMod val="95000"/>
                    <a:lumOff val="5000"/>
                  </a:schemeClr>
                </a:solidFill>
                <a:latin typeface="Georgia" pitchFamily="18" charset="0"/>
                <a:hlinkClick r:id="rId84" tooltip="Telescoping effect"/>
              </a:rPr>
              <a:t>Telescoping effect</a:t>
            </a:r>
            <a:r>
              <a:rPr lang="en-US" sz="1500" dirty="0">
                <a:solidFill>
                  <a:schemeClr val="tx1">
                    <a:lumMod val="95000"/>
                    <a:lumOff val="5000"/>
                  </a:schemeClr>
                </a:solidFill>
                <a:latin typeface="Georgia" pitchFamily="18" charset="0"/>
              </a:rPr>
              <a:t> – the effect that recent events appear to have occurred more remotely and remote events appear to have occurred more recently.</a:t>
            </a:r>
          </a:p>
          <a:p>
            <a:r>
              <a:rPr lang="en-US" sz="1500" b="1" dirty="0">
                <a:solidFill>
                  <a:schemeClr val="tx1">
                    <a:lumMod val="95000"/>
                    <a:lumOff val="5000"/>
                  </a:schemeClr>
                </a:solidFill>
                <a:latin typeface="Georgia" pitchFamily="18" charset="0"/>
                <a:hlinkClick r:id="rId85" tooltip="Von Restorff effect"/>
              </a:rPr>
              <a:t>Von </a:t>
            </a:r>
            <a:r>
              <a:rPr lang="en-US" sz="1500" b="1" dirty="0" err="1">
                <a:solidFill>
                  <a:schemeClr val="tx1">
                    <a:lumMod val="95000"/>
                    <a:lumOff val="5000"/>
                  </a:schemeClr>
                </a:solidFill>
                <a:latin typeface="Georgia" pitchFamily="18" charset="0"/>
                <a:hlinkClick r:id="rId85" tooltip="Von Restorff effect"/>
              </a:rPr>
              <a:t>Restorff</a:t>
            </a:r>
            <a:r>
              <a:rPr lang="en-US" sz="1500" b="1" dirty="0">
                <a:solidFill>
                  <a:schemeClr val="tx1">
                    <a:lumMod val="95000"/>
                    <a:lumOff val="5000"/>
                  </a:schemeClr>
                </a:solidFill>
                <a:latin typeface="Georgia" pitchFamily="18" charset="0"/>
                <a:hlinkClick r:id="rId85" tooltip="Von Restorff effect"/>
              </a:rPr>
              <a:t> effect</a:t>
            </a:r>
            <a:r>
              <a:rPr lang="en-US" sz="1500" dirty="0">
                <a:solidFill>
                  <a:schemeClr val="tx1">
                    <a:lumMod val="95000"/>
                    <a:lumOff val="5000"/>
                  </a:schemeClr>
                </a:solidFill>
                <a:latin typeface="Georgia" pitchFamily="18" charset="0"/>
              </a:rPr>
              <a:t> – the tendency for an item that "stands out like a sore thumb" to be more likely to be remembered than other items.</a:t>
            </a:r>
          </a:p>
          <a:p>
            <a:endParaRPr lang="da-DK" sz="1500" dirty="0">
              <a:solidFill>
                <a:schemeClr val="tx1">
                  <a:lumMod val="95000"/>
                  <a:lumOff val="5000"/>
                </a:schemeClr>
              </a:solidFill>
              <a:latin typeface="Georgia" pitchFamily="18" charset="0"/>
            </a:endParaRPr>
          </a:p>
        </p:txBody>
      </p:sp>
    </p:spTree>
    <p:extLst>
      <p:ext uri="{BB962C8B-B14F-4D97-AF65-F5344CB8AC3E}">
        <p14:creationId xmlns:p14="http://schemas.microsoft.com/office/powerpoint/2010/main" val="946289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accel="50000" decel="50000" fill="hold" grpId="0" nodeType="clickEffect">
                                  <p:stCondLst>
                                    <p:cond delay="0"/>
                                  </p:stCondLst>
                                  <p:childTnLst>
                                    <p:anim calcmode="lin" valueType="num">
                                      <p:cBhvr additive="base">
                                        <p:cTn id="6" dur="20000"/>
                                        <p:tgtEl>
                                          <p:spTgt spid="2"/>
                                        </p:tgtEl>
                                        <p:attrNameLst>
                                          <p:attrName>ppt_x</p:attrName>
                                        </p:attrNameLst>
                                      </p:cBhvr>
                                      <p:tavLst>
                                        <p:tav tm="0">
                                          <p:val>
                                            <p:strVal val="ppt_x"/>
                                          </p:val>
                                        </p:tav>
                                        <p:tav tm="100000">
                                          <p:val>
                                            <p:strVal val="ppt_x"/>
                                          </p:val>
                                        </p:tav>
                                      </p:tavLst>
                                    </p:anim>
                                    <p:anim calcmode="lin" valueType="num">
                                      <p:cBhvr additive="base">
                                        <p:cTn id="7" dur="20000"/>
                                        <p:tgtEl>
                                          <p:spTgt spid="2"/>
                                        </p:tgtEl>
                                        <p:attrNameLst>
                                          <p:attrName>ppt_y</p:attrName>
                                        </p:attrNameLst>
                                      </p:cBhvr>
                                      <p:tavLst>
                                        <p:tav tm="0">
                                          <p:val>
                                            <p:strVal val="ppt_y"/>
                                          </p:val>
                                        </p:tav>
                                        <p:tav tm="100000">
                                          <p:val>
                                            <p:strVal val="0-ppt_h/2"/>
                                          </p:val>
                                        </p:tav>
                                      </p:tavLst>
                                    </p:anim>
                                    <p:set>
                                      <p:cBhvr>
                                        <p:cTn id="8" dur="1" fill="hold">
                                          <p:stCondLst>
                                            <p:cond delay="19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Lige forbindelse 7"/>
          <p:cNvCxnSpPr/>
          <p:nvPr/>
        </p:nvCxnSpPr>
        <p:spPr>
          <a:xfrm flipV="1">
            <a:off x="500063" y="738188"/>
            <a:ext cx="8255000" cy="7938"/>
          </a:xfrm>
          <a:prstGeom prst="line">
            <a:avLst/>
          </a:prstGeom>
          <a:ln w="12700" cmpd="sng">
            <a:solidFill>
              <a:srgbClr val="175463"/>
            </a:solidFill>
          </a:ln>
          <a:effectLst/>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410515" y="99795"/>
            <a:ext cx="5776389" cy="646331"/>
          </a:xfrm>
          <a:prstGeom prst="rect">
            <a:avLst/>
          </a:prstGeom>
        </p:spPr>
        <p:txBody>
          <a:bodyPr wrap="square">
            <a:spAutoFit/>
          </a:bodyPr>
          <a:lstStyle/>
          <a:p>
            <a:r>
              <a:rPr lang="en-GB" dirty="0" smtClean="0">
                <a:solidFill>
                  <a:srgbClr val="175463"/>
                </a:solidFill>
                <a:latin typeface="Book Antiqua"/>
                <a:cs typeface="Book Antiqua"/>
              </a:rPr>
              <a:t>Thaler, R. &amp; </a:t>
            </a:r>
            <a:r>
              <a:rPr lang="en-GB" dirty="0" err="1" smtClean="0">
                <a:solidFill>
                  <a:srgbClr val="175463"/>
                </a:solidFill>
                <a:latin typeface="Book Antiqua"/>
                <a:cs typeface="Book Antiqua"/>
              </a:rPr>
              <a:t>Sunstein</a:t>
            </a:r>
            <a:r>
              <a:rPr lang="en-GB" dirty="0" smtClean="0">
                <a:solidFill>
                  <a:srgbClr val="175463"/>
                </a:solidFill>
                <a:latin typeface="Book Antiqua"/>
                <a:cs typeface="Book Antiqua"/>
              </a:rPr>
              <a:t>, C. (2008) </a:t>
            </a:r>
            <a:r>
              <a:rPr lang="en-GB" i="1" dirty="0" smtClean="0">
                <a:solidFill>
                  <a:srgbClr val="175463"/>
                </a:solidFill>
                <a:latin typeface="Book Antiqua"/>
                <a:cs typeface="Book Antiqua"/>
              </a:rPr>
              <a:t>Nudge: Improving Decisions About Health, Wealth, and Happiness</a:t>
            </a:r>
            <a:endParaRPr lang="en-GB" i="1" dirty="0">
              <a:solidFill>
                <a:srgbClr val="175463"/>
              </a:solidFill>
              <a:latin typeface="Book Antiqua"/>
              <a:cs typeface="Book Antiqua"/>
            </a:endParaRPr>
          </a:p>
        </p:txBody>
      </p:sp>
      <p:pic>
        <p:nvPicPr>
          <p:cNvPr id="14" name="Billede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54194" y="1009566"/>
            <a:ext cx="2222493" cy="3407821"/>
          </a:xfrm>
          <a:prstGeom prst="rect">
            <a:avLst/>
          </a:prstGeom>
          <a:ln>
            <a:noFill/>
          </a:ln>
          <a:effectLst>
            <a:outerShdw blurRad="292100" dist="139700" dir="2700000" algn="tl" rotWithShape="0">
              <a:srgbClr val="333333">
                <a:alpha val="65000"/>
              </a:srgbClr>
            </a:outerShdw>
          </a:effectLst>
        </p:spPr>
      </p:pic>
      <p:sp>
        <p:nvSpPr>
          <p:cNvPr id="18" name="Rektangel 17"/>
          <p:cNvSpPr/>
          <p:nvPr/>
        </p:nvSpPr>
        <p:spPr>
          <a:xfrm>
            <a:off x="444506" y="4621967"/>
            <a:ext cx="7691433" cy="400110"/>
          </a:xfrm>
          <a:prstGeom prst="rect">
            <a:avLst/>
          </a:prstGeom>
        </p:spPr>
        <p:txBody>
          <a:bodyPr wrap="square">
            <a:spAutoFit/>
          </a:bodyPr>
          <a:lstStyle/>
          <a:p>
            <a:r>
              <a:rPr lang="en-GB" sz="1000" dirty="0" smtClean="0"/>
              <a:t>Thaler, R. &amp; Sunstein, C. (2009) </a:t>
            </a:r>
            <a:r>
              <a:rPr lang="en-GB" sz="1000" i="1" dirty="0" smtClean="0"/>
              <a:t>Nudge: Improving Decisions about Health, Wealth, and Happiness</a:t>
            </a:r>
            <a:r>
              <a:rPr lang="en-GB" sz="1000" dirty="0" smtClean="0"/>
              <a:t>, Revised and Expanded Edition, New York: Penguin Books </a:t>
            </a:r>
            <a:endParaRPr lang="en-GB" sz="1000" dirty="0"/>
          </a:p>
        </p:txBody>
      </p:sp>
    </p:spTree>
    <p:extLst>
      <p:ext uri="{BB962C8B-B14F-4D97-AF65-F5344CB8AC3E}">
        <p14:creationId xmlns:p14="http://schemas.microsoft.com/office/powerpoint/2010/main" val="2767289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2" cstate="email">
            <a:alphaModFix amt="14000"/>
            <a:extLst>
              <a:ext uri="{28A0092B-C50C-407E-A947-70E740481C1C}">
                <a14:useLocalDpi xmlns:a14="http://schemas.microsoft.com/office/drawing/2010/main"/>
              </a:ext>
            </a:extLst>
          </a:blip>
          <a:stretch>
            <a:fillRect/>
          </a:stretch>
        </p:blipFill>
        <p:spPr>
          <a:xfrm>
            <a:off x="-2377" y="-12346"/>
            <a:ext cx="9144000" cy="5223302"/>
          </a:xfrm>
          <a:prstGeom prst="rect">
            <a:avLst/>
          </a:prstGeom>
          <a:gradFill flip="none" rotWithShape="1">
            <a:gsLst>
              <a:gs pos="0">
                <a:schemeClr val="tx1"/>
              </a:gs>
              <a:gs pos="100000">
                <a:prstClr val="white">
                  <a:alpha val="0"/>
                </a:prstClr>
              </a:gs>
            </a:gsLst>
            <a:lin ang="0" scaled="1"/>
            <a:tileRect/>
          </a:gradFill>
        </p:spPr>
      </p:pic>
      <p:pic>
        <p:nvPicPr>
          <p:cNvPr id="3" name="Billede 2" descr="Screen Shot 2015-10-26 at 07.54.46.png"/>
          <p:cNvPicPr>
            <a:picLocks noChangeAspect="1"/>
          </p:cNvPicPr>
          <p:nvPr/>
        </p:nvPicPr>
        <p:blipFill rotWithShape="1">
          <a:blip r:embed="rId3" cstate="print">
            <a:extLst>
              <a:ext uri="{28A0092B-C50C-407E-A947-70E740481C1C}">
                <a14:useLocalDpi xmlns:a14="http://schemas.microsoft.com/office/drawing/2010/main"/>
              </a:ext>
            </a:extLst>
          </a:blip>
          <a:srcRect t="-754" b="-1"/>
          <a:stretch/>
        </p:blipFill>
        <p:spPr>
          <a:xfrm>
            <a:off x="-4754" y="-28491"/>
            <a:ext cx="4553210" cy="2250663"/>
          </a:xfrm>
          <a:prstGeom prst="rect">
            <a:avLst/>
          </a:prstGeom>
        </p:spPr>
      </p:pic>
      <p:pic>
        <p:nvPicPr>
          <p:cNvPr id="9" name="Billede 8" descr="Screen Shot 2015-10-26 at 07.54.25.png"/>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506123" y="-3816"/>
            <a:ext cx="4677833" cy="2225987"/>
          </a:xfrm>
          <a:prstGeom prst="rect">
            <a:avLst/>
          </a:prstGeom>
        </p:spPr>
      </p:pic>
      <p:sp>
        <p:nvSpPr>
          <p:cNvPr id="10" name="Tekstfelt 9"/>
          <p:cNvSpPr txBox="1"/>
          <p:nvPr/>
        </p:nvSpPr>
        <p:spPr>
          <a:xfrm>
            <a:off x="-2377" y="4881716"/>
            <a:ext cx="9146377" cy="276999"/>
          </a:xfrm>
          <a:prstGeom prst="rect">
            <a:avLst/>
          </a:prstGeom>
          <a:noFill/>
        </p:spPr>
        <p:txBody>
          <a:bodyPr wrap="square" rtlCol="0">
            <a:spAutoFit/>
          </a:bodyPr>
          <a:lstStyle/>
          <a:p>
            <a:pPr algn="r"/>
            <a:r>
              <a:rPr lang="da-DK" sz="1200" dirty="0">
                <a:solidFill>
                  <a:srgbClr val="1B5765"/>
                </a:solidFill>
                <a:latin typeface="Baskerville Old Face"/>
                <a:cs typeface="Baskerville Old Face"/>
              </a:rPr>
              <a:t>Egebark, J., &amp; Ekström, M. (2013). Can Indifference Make the World </a:t>
            </a:r>
            <a:r>
              <a:rPr lang="da-DK" sz="1200" dirty="0" err="1">
                <a:solidFill>
                  <a:srgbClr val="1B5765"/>
                </a:solidFill>
                <a:latin typeface="Baskerville Old Face"/>
                <a:cs typeface="Baskerville Old Face"/>
              </a:rPr>
              <a:t>Greener</a:t>
            </a:r>
            <a:r>
              <a:rPr lang="da-DK" sz="1200" dirty="0">
                <a:solidFill>
                  <a:srgbClr val="1B5765"/>
                </a:solidFill>
                <a:latin typeface="Baskerville Old Face"/>
                <a:cs typeface="Baskerville Old Face"/>
              </a:rPr>
              <a:t>? </a:t>
            </a:r>
            <a:r>
              <a:rPr lang="da-DK" sz="1200" dirty="0" err="1">
                <a:solidFill>
                  <a:srgbClr val="1B5765"/>
                </a:solidFill>
                <a:latin typeface="Baskerville Old Face"/>
                <a:cs typeface="Baskerville Old Face"/>
              </a:rPr>
              <a:t>Sweden</a:t>
            </a:r>
            <a:r>
              <a:rPr lang="da-DK" sz="1200" dirty="0">
                <a:solidFill>
                  <a:srgbClr val="1B5765"/>
                </a:solidFill>
                <a:latin typeface="Baskerville Old Face"/>
                <a:cs typeface="Baskerville Old Face"/>
              </a:rPr>
              <a:t>: Research </a:t>
            </a:r>
            <a:r>
              <a:rPr lang="da-DK" sz="1200" dirty="0" err="1">
                <a:solidFill>
                  <a:srgbClr val="1B5765"/>
                </a:solidFill>
                <a:latin typeface="Baskerville Old Face"/>
                <a:cs typeface="Baskerville Old Face"/>
              </a:rPr>
              <a:t>Institute</a:t>
            </a:r>
            <a:r>
              <a:rPr lang="da-DK" sz="1200" dirty="0">
                <a:solidFill>
                  <a:srgbClr val="1B5765"/>
                </a:solidFill>
                <a:latin typeface="Baskerville Old Face"/>
                <a:cs typeface="Baskerville Old Face"/>
              </a:rPr>
              <a:t> of Industrial </a:t>
            </a:r>
            <a:r>
              <a:rPr lang="da-DK" sz="1200" dirty="0" err="1">
                <a:solidFill>
                  <a:srgbClr val="1B5765"/>
                </a:solidFill>
                <a:latin typeface="Baskerville Old Face"/>
                <a:cs typeface="Baskerville Old Face"/>
              </a:rPr>
              <a:t>Economics</a:t>
            </a:r>
            <a:r>
              <a:rPr lang="da-DK" sz="1200" dirty="0" smtClean="0">
                <a:solidFill>
                  <a:srgbClr val="1B5765"/>
                </a:solidFill>
                <a:latin typeface="Baskerville Old Face"/>
                <a:cs typeface="Baskerville Old Face"/>
              </a:rPr>
              <a:t>.</a:t>
            </a:r>
            <a:endParaRPr lang="en-US" sz="1200" dirty="0">
              <a:solidFill>
                <a:srgbClr val="1B5765"/>
              </a:solidFill>
              <a:latin typeface="Baskerville Old Face"/>
              <a:cs typeface="Baskerville Old Face"/>
            </a:endParaRPr>
          </a:p>
        </p:txBody>
      </p:sp>
      <p:grpSp>
        <p:nvGrpSpPr>
          <p:cNvPr id="4" name="Group 3"/>
          <p:cNvGrpSpPr/>
          <p:nvPr/>
        </p:nvGrpSpPr>
        <p:grpSpPr>
          <a:xfrm>
            <a:off x="-2" y="2222170"/>
            <a:ext cx="4548457" cy="3155945"/>
            <a:chOff x="-1" y="2222171"/>
            <a:chExt cx="4506124" cy="3021400"/>
          </a:xfrm>
        </p:grpSpPr>
        <p:pic>
          <p:nvPicPr>
            <p:cNvPr id="5" name="Picture 4"/>
            <p:cNvPicPr>
              <a:picLocks noChangeAspect="1"/>
            </p:cNvPicPr>
            <p:nvPr/>
          </p:nvPicPr>
          <p:blipFill rotWithShape="1">
            <a:blip r:embed="rId5" cstate="print">
              <a:extLst>
                <a:ext uri="{28A0092B-C50C-407E-A947-70E740481C1C}">
                  <a14:useLocalDpi xmlns:a14="http://schemas.microsoft.com/office/drawing/2010/main"/>
                </a:ext>
              </a:extLst>
            </a:blip>
            <a:srcRect b="-1879"/>
            <a:stretch/>
          </p:blipFill>
          <p:spPr>
            <a:xfrm>
              <a:off x="1" y="2562726"/>
              <a:ext cx="4506122" cy="2680845"/>
            </a:xfrm>
            <a:prstGeom prst="rect">
              <a:avLst/>
            </a:prstGeom>
          </p:spPr>
        </p:pic>
        <p:sp>
          <p:nvSpPr>
            <p:cNvPr id="7" name="Rectangle 6"/>
            <p:cNvSpPr/>
            <p:nvPr/>
          </p:nvSpPr>
          <p:spPr>
            <a:xfrm>
              <a:off x="-1" y="2222171"/>
              <a:ext cx="4506123" cy="3405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grpSp>
      <p:grpSp>
        <p:nvGrpSpPr>
          <p:cNvPr id="6" name="Group 5"/>
          <p:cNvGrpSpPr/>
          <p:nvPr/>
        </p:nvGrpSpPr>
        <p:grpSpPr>
          <a:xfrm>
            <a:off x="4506121" y="2222170"/>
            <a:ext cx="4721781" cy="3155945"/>
            <a:chOff x="4506121" y="2222171"/>
            <a:chExt cx="4677835" cy="3021400"/>
          </a:xfrm>
        </p:grpSpPr>
        <p:pic>
          <p:nvPicPr>
            <p:cNvPr id="11" name="Picture 10"/>
            <p:cNvPicPr>
              <a:picLocks noChangeAspect="1"/>
            </p:cNvPicPr>
            <p:nvPr/>
          </p:nvPicPr>
          <p:blipFill rotWithShape="1">
            <a:blip r:embed="rId6" cstate="print">
              <a:extLst>
                <a:ext uri="{28A0092B-C50C-407E-A947-70E740481C1C}">
                  <a14:useLocalDpi xmlns:a14="http://schemas.microsoft.com/office/drawing/2010/main"/>
                </a:ext>
              </a:extLst>
            </a:blip>
            <a:srcRect b="-1879"/>
            <a:stretch/>
          </p:blipFill>
          <p:spPr>
            <a:xfrm>
              <a:off x="4506122" y="2562726"/>
              <a:ext cx="4660083" cy="2680845"/>
            </a:xfrm>
            <a:prstGeom prst="rect">
              <a:avLst/>
            </a:prstGeom>
          </p:spPr>
        </p:pic>
        <p:sp>
          <p:nvSpPr>
            <p:cNvPr id="12" name="Rectangle 11"/>
            <p:cNvSpPr/>
            <p:nvPr/>
          </p:nvSpPr>
          <p:spPr>
            <a:xfrm>
              <a:off x="4506121" y="2222171"/>
              <a:ext cx="4677835" cy="3405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grpSp>
      <p:sp>
        <p:nvSpPr>
          <p:cNvPr id="13" name="Tekstfelt 12"/>
          <p:cNvSpPr txBox="1"/>
          <p:nvPr/>
        </p:nvSpPr>
        <p:spPr>
          <a:xfrm>
            <a:off x="-10518" y="4930568"/>
            <a:ext cx="9146377" cy="215444"/>
          </a:xfrm>
          <a:prstGeom prst="rect">
            <a:avLst/>
          </a:prstGeom>
          <a:solidFill>
            <a:schemeClr val="bg1"/>
          </a:solidFill>
        </p:spPr>
        <p:txBody>
          <a:bodyPr wrap="square" rtlCol="0">
            <a:spAutoFit/>
          </a:bodyPr>
          <a:lstStyle/>
          <a:p>
            <a:r>
              <a:rPr lang="da-DK" sz="800" dirty="0">
                <a:solidFill>
                  <a:srgbClr val="1B5765"/>
                </a:solidFill>
                <a:latin typeface="Baskerville Old Face"/>
                <a:cs typeface="Baskerville Old Face"/>
              </a:rPr>
              <a:t>Egebark, J., &amp; Ekström, M. (2013). Can Indifference Make the World </a:t>
            </a:r>
            <a:r>
              <a:rPr lang="da-DK" sz="800" dirty="0" err="1">
                <a:solidFill>
                  <a:srgbClr val="1B5765"/>
                </a:solidFill>
                <a:latin typeface="Baskerville Old Face"/>
                <a:cs typeface="Baskerville Old Face"/>
              </a:rPr>
              <a:t>Greener</a:t>
            </a:r>
            <a:r>
              <a:rPr lang="da-DK" sz="800" dirty="0">
                <a:solidFill>
                  <a:srgbClr val="1B5765"/>
                </a:solidFill>
                <a:latin typeface="Baskerville Old Face"/>
                <a:cs typeface="Baskerville Old Face"/>
              </a:rPr>
              <a:t>? </a:t>
            </a:r>
            <a:r>
              <a:rPr lang="da-DK" sz="800" dirty="0" err="1">
                <a:solidFill>
                  <a:srgbClr val="1B5765"/>
                </a:solidFill>
                <a:latin typeface="Baskerville Old Face"/>
                <a:cs typeface="Baskerville Old Face"/>
              </a:rPr>
              <a:t>Sweden</a:t>
            </a:r>
            <a:r>
              <a:rPr lang="da-DK" sz="800" dirty="0">
                <a:solidFill>
                  <a:srgbClr val="1B5765"/>
                </a:solidFill>
                <a:latin typeface="Baskerville Old Face"/>
                <a:cs typeface="Baskerville Old Face"/>
              </a:rPr>
              <a:t>: Research </a:t>
            </a:r>
            <a:r>
              <a:rPr lang="da-DK" sz="800" dirty="0" err="1">
                <a:solidFill>
                  <a:srgbClr val="1B5765"/>
                </a:solidFill>
                <a:latin typeface="Baskerville Old Face"/>
                <a:cs typeface="Baskerville Old Face"/>
              </a:rPr>
              <a:t>Institute</a:t>
            </a:r>
            <a:r>
              <a:rPr lang="da-DK" sz="800" dirty="0">
                <a:solidFill>
                  <a:srgbClr val="1B5765"/>
                </a:solidFill>
                <a:latin typeface="Baskerville Old Face"/>
                <a:cs typeface="Baskerville Old Face"/>
              </a:rPr>
              <a:t> of Industrial </a:t>
            </a:r>
            <a:r>
              <a:rPr lang="da-DK" sz="800" dirty="0" err="1">
                <a:solidFill>
                  <a:srgbClr val="1B5765"/>
                </a:solidFill>
                <a:latin typeface="Baskerville Old Face"/>
                <a:cs typeface="Baskerville Old Face"/>
              </a:rPr>
              <a:t>Economics</a:t>
            </a:r>
            <a:r>
              <a:rPr lang="da-DK" sz="800" dirty="0" smtClean="0">
                <a:solidFill>
                  <a:srgbClr val="1B5765"/>
                </a:solidFill>
                <a:latin typeface="Baskerville Old Face"/>
                <a:cs typeface="Baskerville Old Face"/>
              </a:rPr>
              <a:t>.</a:t>
            </a:r>
            <a:endParaRPr lang="en-US" sz="800" dirty="0">
              <a:solidFill>
                <a:srgbClr val="1B5765"/>
              </a:solidFill>
              <a:latin typeface="Baskerville Old Face"/>
              <a:cs typeface="Baskerville Old Face"/>
            </a:endParaRPr>
          </a:p>
        </p:txBody>
      </p:sp>
    </p:spTree>
    <p:extLst>
      <p:ext uri="{BB962C8B-B14F-4D97-AF65-F5344CB8AC3E}">
        <p14:creationId xmlns:p14="http://schemas.microsoft.com/office/powerpoint/2010/main" val="1955270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Lige forbindelse 7"/>
          <p:cNvCxnSpPr/>
          <p:nvPr/>
        </p:nvCxnSpPr>
        <p:spPr>
          <a:xfrm flipV="1">
            <a:off x="500063" y="738188"/>
            <a:ext cx="8255000" cy="7938"/>
          </a:xfrm>
          <a:prstGeom prst="line">
            <a:avLst/>
          </a:prstGeom>
          <a:ln w="12700" cmpd="sng">
            <a:solidFill>
              <a:srgbClr val="175463"/>
            </a:solidFill>
          </a:ln>
          <a:effectLst/>
        </p:spPr>
        <p:style>
          <a:lnRef idx="2">
            <a:schemeClr val="accent1"/>
          </a:lnRef>
          <a:fillRef idx="0">
            <a:schemeClr val="accent1"/>
          </a:fillRef>
          <a:effectRef idx="1">
            <a:schemeClr val="accent1"/>
          </a:effectRef>
          <a:fontRef idx="minor">
            <a:schemeClr val="tx1"/>
          </a:fontRef>
        </p:style>
      </p:cxnSp>
      <p:sp>
        <p:nvSpPr>
          <p:cNvPr id="10" name="Rektangel 9"/>
          <p:cNvSpPr/>
          <p:nvPr/>
        </p:nvSpPr>
        <p:spPr>
          <a:xfrm>
            <a:off x="410515" y="235135"/>
            <a:ext cx="5776389" cy="369332"/>
          </a:xfrm>
          <a:prstGeom prst="rect">
            <a:avLst/>
          </a:prstGeom>
        </p:spPr>
        <p:txBody>
          <a:bodyPr wrap="square">
            <a:spAutoFit/>
          </a:bodyPr>
          <a:lstStyle/>
          <a:p>
            <a:r>
              <a:rPr lang="da-DK" dirty="0" smtClean="0">
                <a:solidFill>
                  <a:srgbClr val="175463"/>
                </a:solidFill>
                <a:latin typeface="Book Antiqua"/>
                <a:cs typeface="Book Antiqua"/>
              </a:rPr>
              <a:t>Effekten af </a:t>
            </a:r>
            <a:r>
              <a:rPr lang="da-DK" dirty="0" err="1" smtClean="0">
                <a:solidFill>
                  <a:srgbClr val="175463"/>
                </a:solidFill>
                <a:latin typeface="Book Antiqua"/>
                <a:cs typeface="Book Antiqua"/>
              </a:rPr>
              <a:t>opt</a:t>
            </a:r>
            <a:r>
              <a:rPr lang="da-DK" dirty="0" smtClean="0">
                <a:solidFill>
                  <a:srgbClr val="175463"/>
                </a:solidFill>
                <a:latin typeface="Book Antiqua"/>
                <a:cs typeface="Book Antiqua"/>
              </a:rPr>
              <a:t>-in og </a:t>
            </a:r>
            <a:r>
              <a:rPr lang="da-DK" dirty="0" err="1" smtClean="0">
                <a:solidFill>
                  <a:srgbClr val="175463"/>
                </a:solidFill>
                <a:latin typeface="Book Antiqua"/>
                <a:cs typeface="Book Antiqua"/>
              </a:rPr>
              <a:t>opt</a:t>
            </a:r>
            <a:r>
              <a:rPr lang="da-DK" dirty="0" smtClean="0">
                <a:solidFill>
                  <a:srgbClr val="175463"/>
                </a:solidFill>
                <a:latin typeface="Book Antiqua"/>
                <a:cs typeface="Book Antiqua"/>
              </a:rPr>
              <a:t>-out for valg af buffet </a:t>
            </a:r>
            <a:endParaRPr lang="da-DK" dirty="0">
              <a:solidFill>
                <a:srgbClr val="175463"/>
              </a:solidFill>
              <a:latin typeface="Book Antiqua"/>
              <a:cs typeface="Book Antiqua"/>
            </a:endParaRPr>
          </a:p>
        </p:txBody>
      </p:sp>
      <p:sp>
        <p:nvSpPr>
          <p:cNvPr id="11" name="Tekstfelt 10"/>
          <p:cNvSpPr txBox="1"/>
          <p:nvPr/>
        </p:nvSpPr>
        <p:spPr>
          <a:xfrm>
            <a:off x="500063" y="1146308"/>
            <a:ext cx="2950535" cy="1731243"/>
          </a:xfrm>
          <a:prstGeom prst="rect">
            <a:avLst/>
          </a:prstGeom>
          <a:noFill/>
        </p:spPr>
        <p:txBody>
          <a:bodyPr wrap="square" lIns="68580" tIns="34290" rIns="68580" bIns="34290" rtlCol="0">
            <a:spAutoFit/>
          </a:bodyPr>
          <a:lstStyle/>
          <a:p>
            <a:r>
              <a:rPr lang="da-DK" b="1" dirty="0" smtClean="0">
                <a:solidFill>
                  <a:srgbClr val="FF0000"/>
                </a:solidFill>
                <a:latin typeface="Arial" charset="0"/>
                <a:ea typeface="Arial" charset="0"/>
                <a:cs typeface="Arial" charset="0"/>
              </a:rPr>
              <a:t>Gruppe 1:</a:t>
            </a:r>
          </a:p>
          <a:p>
            <a:r>
              <a:rPr lang="da-DK" dirty="0">
                <a:latin typeface="Arial" charset="0"/>
                <a:ea typeface="Arial" charset="0"/>
                <a:cs typeface="Arial" charset="0"/>
              </a:rPr>
              <a:t>Til konferencen vil der blive serveret ikke-vegetarisk buffet til frokost. </a:t>
            </a:r>
            <a:r>
              <a:rPr lang="da-DK">
                <a:latin typeface="Arial" charset="0"/>
                <a:ea typeface="Arial" charset="0"/>
                <a:cs typeface="Arial" charset="0"/>
              </a:rPr>
              <a:t>Angiv, hvis du ønsker at få tilberedt en vegetarisk anretning. </a:t>
            </a:r>
            <a:endParaRPr lang="da-DK" dirty="0">
              <a:latin typeface="Arial" charset="0"/>
              <a:ea typeface="Arial" charset="0"/>
              <a:cs typeface="Arial" charset="0"/>
            </a:endParaRPr>
          </a:p>
        </p:txBody>
      </p:sp>
      <p:sp>
        <p:nvSpPr>
          <p:cNvPr id="12" name="Tekstfelt 11"/>
          <p:cNvSpPr txBox="1"/>
          <p:nvPr/>
        </p:nvSpPr>
        <p:spPr>
          <a:xfrm>
            <a:off x="500063" y="2981261"/>
            <a:ext cx="2950535" cy="1731243"/>
          </a:xfrm>
          <a:prstGeom prst="rect">
            <a:avLst/>
          </a:prstGeom>
          <a:noFill/>
        </p:spPr>
        <p:txBody>
          <a:bodyPr wrap="square" lIns="68580" tIns="34290" rIns="68580" bIns="34290" rtlCol="0">
            <a:spAutoFit/>
          </a:bodyPr>
          <a:lstStyle/>
          <a:p>
            <a:r>
              <a:rPr lang="da-DK" b="1" dirty="0" smtClean="0">
                <a:solidFill>
                  <a:srgbClr val="FF0000"/>
                </a:solidFill>
                <a:latin typeface="Arial" charset="0"/>
                <a:ea typeface="Arial" charset="0"/>
                <a:cs typeface="Arial" charset="0"/>
              </a:rPr>
              <a:t>Gruppe 2:</a:t>
            </a:r>
          </a:p>
          <a:p>
            <a:r>
              <a:rPr lang="da-DK" dirty="0">
                <a:latin typeface="Arial" charset="0"/>
                <a:ea typeface="Arial" charset="0"/>
                <a:cs typeface="Arial" charset="0"/>
              </a:rPr>
              <a:t>Til konferencen vil der blive serveret vegetarisk buffet til frokost. Angiv, hvis du ønsker at få tilberedt en ikke-vegetarisk anretning. </a:t>
            </a:r>
          </a:p>
        </p:txBody>
      </p:sp>
      <p:graphicFrame>
        <p:nvGraphicFramePr>
          <p:cNvPr id="17" name="Diagram 16"/>
          <p:cNvGraphicFramePr>
            <a:graphicFrameLocks/>
          </p:cNvGraphicFramePr>
          <p:nvPr>
            <p:extLst>
              <p:ext uri="{D42A27DB-BD31-4B8C-83A1-F6EECF244321}">
                <p14:modId xmlns:p14="http://schemas.microsoft.com/office/powerpoint/2010/main" val="3812157735"/>
              </p:ext>
            </p:extLst>
          </p:nvPr>
        </p:nvGraphicFramePr>
        <p:xfrm>
          <a:off x="3741938" y="1018035"/>
          <a:ext cx="5215449" cy="38879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105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graphicEl>
                                              <a:chart seriesIdx="-3" categoryIdx="-3" bldStep="gridLegend"/>
                                            </p:graphicEl>
                                          </p:spTgt>
                                        </p:tgtEl>
                                        <p:attrNameLst>
                                          <p:attrName>style.visibility</p:attrName>
                                        </p:attrNameLst>
                                      </p:cBhvr>
                                      <p:to>
                                        <p:strVal val="visible"/>
                                      </p:to>
                                    </p:set>
                                    <p:animEffect transition="in" filter="dissolve">
                                      <p:cBhvr>
                                        <p:cTn id="17" dur="500"/>
                                        <p:tgtEl>
                                          <p:spTgt spid="17">
                                            <p:graphicEl>
                                              <a:chart seriesIdx="-3" categoryIdx="-3" bldStep="gridLegen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graphicEl>
                                              <a:chart seriesIdx="-4" categoryIdx="0" bldStep="category"/>
                                            </p:graphicEl>
                                          </p:spTgt>
                                        </p:tgtEl>
                                        <p:attrNameLst>
                                          <p:attrName>style.visibility</p:attrName>
                                        </p:attrNameLst>
                                      </p:cBhvr>
                                      <p:to>
                                        <p:strVal val="visible"/>
                                      </p:to>
                                    </p:set>
                                    <p:animEffect transition="in" filter="dissolve">
                                      <p:cBhvr>
                                        <p:cTn id="22" dur="500"/>
                                        <p:tgtEl>
                                          <p:spTgt spid="17">
                                            <p:graphicEl>
                                              <a:chart seriesIdx="-4" categoryIdx="0"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
                                            <p:graphicEl>
                                              <a:chart seriesIdx="-4" categoryIdx="1" bldStep="category"/>
                                            </p:graphicEl>
                                          </p:spTgt>
                                        </p:tgtEl>
                                        <p:attrNameLst>
                                          <p:attrName>style.visibility</p:attrName>
                                        </p:attrNameLst>
                                      </p:cBhvr>
                                      <p:to>
                                        <p:strVal val="visible"/>
                                      </p:to>
                                    </p:set>
                                    <p:animEffect transition="in" filter="dissolve">
                                      <p:cBhvr>
                                        <p:cTn id="27" dur="500"/>
                                        <p:tgtEl>
                                          <p:spTgt spid="17">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Graphic spid="17" grpId="0">
        <p:bldSub>
          <a:bldChart bld="category"/>
        </p:bldSub>
      </p:bldGraphic>
    </p:bld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629</Words>
  <Application>Microsoft Office PowerPoint</Application>
  <PresentationFormat>Skærmshow (16:9)</PresentationFormat>
  <Paragraphs>154</Paragraphs>
  <Slides>13</Slides>
  <Notes>3</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Pelle Guldborg Hansen</dc:creator>
  <cp:lastModifiedBy>Svend Greniman Andersen</cp:lastModifiedBy>
  <cp:revision>3</cp:revision>
  <dcterms:created xsi:type="dcterms:W3CDTF">2018-01-20T08:20:54Z</dcterms:created>
  <dcterms:modified xsi:type="dcterms:W3CDTF">2018-01-22T09:11:50Z</dcterms:modified>
</cp:coreProperties>
</file>