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4"/>
  </p:sldMasterIdLst>
  <p:notesMasterIdLst>
    <p:notesMasterId r:id="rId27"/>
  </p:notesMasterIdLst>
  <p:handoutMasterIdLst>
    <p:handoutMasterId r:id="rId28"/>
  </p:handoutMasterIdLst>
  <p:sldIdLst>
    <p:sldId id="265" r:id="rId15"/>
    <p:sldId id="1448942846" r:id="rId16"/>
    <p:sldId id="2076137754" r:id="rId17"/>
    <p:sldId id="2147472289" r:id="rId18"/>
    <p:sldId id="2147472281" r:id="rId19"/>
    <p:sldId id="2147472288" r:id="rId20"/>
    <p:sldId id="2147472283" r:id="rId21"/>
    <p:sldId id="2147472276" r:id="rId22"/>
    <p:sldId id="263" r:id="rId23"/>
    <p:sldId id="2147472292" r:id="rId24"/>
    <p:sldId id="2147472287" r:id="rId25"/>
    <p:sldId id="2147472293" r:id="rId26"/>
  </p:sldIdLst>
  <p:sldSz cx="12192000" cy="6858000"/>
  <p:notesSz cx="7010400" cy="9296400"/>
  <p:embeddedFontLst>
    <p:embeddedFont>
      <p:font typeface="Nationalbank" panose="020B05030400000200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36" autoAdjust="0"/>
    <p:restoredTop sz="81899" autoAdjust="0"/>
  </p:normalViewPr>
  <p:slideViewPr>
    <p:cSldViewPr snapToGrid="0" showGuides="1">
      <p:cViewPr>
        <p:scale>
          <a:sx n="100" d="100"/>
          <a:sy n="100" d="100"/>
        </p:scale>
        <p:origin x="1248" y="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3570" y="-77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34" Type="http://schemas.openxmlformats.org/officeDocument/2006/relationships/viewProps" Target="view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10.xml"/><Relationship Id="rId32" Type="http://schemas.openxmlformats.org/officeDocument/2006/relationships/font" Target="fonts/font4.fntdata"/><Relationship Id="rId5" Type="http://schemas.openxmlformats.org/officeDocument/2006/relationships/customXml" Target="../customXml/item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handoutMaster" Target="handoutMasters/handoutMaster1.xml"/><Relationship Id="rId36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19" Type="http://schemas.openxmlformats.org/officeDocument/2006/relationships/slide" Target="slides/slide5.xml"/><Relationship Id="rId31" Type="http://schemas.openxmlformats.org/officeDocument/2006/relationships/font" Target="fonts/font3.fntdata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Master" Target="slideMasters/slideMaster1.xml"/><Relationship Id="rId22" Type="http://schemas.openxmlformats.org/officeDocument/2006/relationships/slide" Target="slides/slide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theme" Target="theme/theme1.xml"/><Relationship Id="rId8" Type="http://schemas.openxmlformats.org/officeDocument/2006/relationships/customXml" Target="../customXml/item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nfil\OA\Praesentationer\2023\2023M11_N&#216;F_SKRO\Energiinflation,%20ea%20USA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602910534491668E-2"/>
          <c:y val="9.2710858585858591E-2"/>
          <c:w val="0.95882441267716401"/>
          <c:h val="0.79801590909090925"/>
        </c:manualLayout>
      </c:layout>
      <c:lineChart>
        <c:grouping val="standard"/>
        <c:varyColors val="0"/>
        <c:ser>
          <c:idx val="0"/>
          <c:order val="0"/>
          <c:spPr>
            <a:ln w="28575" cap="rnd" cmpd="sng" algn="ctr">
              <a:solidFill>
                <a:srgbClr val="6D6F6D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numRef>
              <c:f>'Ark1'!$D$29:$D$73</c:f>
              <c:numCache>
                <c:formatCode>m/d/yyyy</c:formatCode>
                <c:ptCount val="45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45108</c:v>
                </c:pt>
                <c:pt idx="43">
                  <c:v>45139</c:v>
                </c:pt>
                <c:pt idx="44">
                  <c:v>45170</c:v>
                </c:pt>
              </c:numCache>
            </c:numRef>
          </c:cat>
          <c:val>
            <c:numRef>
              <c:f>'Ark1'!$G$29:$G$73</c:f>
              <c:numCache>
                <c:formatCode>General</c:formatCode>
                <c:ptCount val="45"/>
                <c:pt idx="0">
                  <c:v>1.9179894179894186</c:v>
                </c:pt>
                <c:pt idx="1">
                  <c:v>-0.34745046483236619</c:v>
                </c:pt>
                <c:pt idx="2">
                  <c:v>-4.4603780612720083</c:v>
                </c:pt>
                <c:pt idx="3">
                  <c:v>-9.6633992972073308</c:v>
                </c:pt>
                <c:pt idx="4">
                  <c:v>-11.945361202786941</c:v>
                </c:pt>
                <c:pt idx="5">
                  <c:v>-9.3254152361510574</c:v>
                </c:pt>
                <c:pt idx="6">
                  <c:v>-8.3885415694690657</c:v>
                </c:pt>
                <c:pt idx="7">
                  <c:v>-7.8193935980474976</c:v>
                </c:pt>
                <c:pt idx="8">
                  <c:v>-8.2238077356364911</c:v>
                </c:pt>
                <c:pt idx="9">
                  <c:v>-8.2476154853188604</c:v>
                </c:pt>
                <c:pt idx="10">
                  <c:v>-8.3434664671218854</c:v>
                </c:pt>
                <c:pt idx="11">
                  <c:v>-6.9332834984115133</c:v>
                </c:pt>
                <c:pt idx="12">
                  <c:v>-4.1624177250394023</c:v>
                </c:pt>
                <c:pt idx="13">
                  <c:v>-1.6584998115341198</c:v>
                </c:pt>
                <c:pt idx="14">
                  <c:v>4.3372319688109284</c:v>
                </c:pt>
                <c:pt idx="15">
                  <c:v>10.359299825980139</c:v>
                </c:pt>
                <c:pt idx="16">
                  <c:v>13.107756376887036</c:v>
                </c:pt>
                <c:pt idx="17">
                  <c:v>12.586983217355719</c:v>
                </c:pt>
                <c:pt idx="18">
                  <c:v>14.341006314931759</c:v>
                </c:pt>
                <c:pt idx="19">
                  <c:v>15.437881873727077</c:v>
                </c:pt>
                <c:pt idx="20">
                  <c:v>17.553191489361698</c:v>
                </c:pt>
                <c:pt idx="21">
                  <c:v>23.695474928658776</c:v>
                </c:pt>
                <c:pt idx="22">
                  <c:v>27.492601285845495</c:v>
                </c:pt>
                <c:pt idx="23">
                  <c:v>25.893574297188771</c:v>
                </c:pt>
                <c:pt idx="24">
                  <c:v>28.777326368736709</c:v>
                </c:pt>
                <c:pt idx="25">
                  <c:v>31.966270601763135</c:v>
                </c:pt>
                <c:pt idx="26">
                  <c:v>44.325081737505847</c:v>
                </c:pt>
                <c:pt idx="27">
                  <c:v>37.538261756794356</c:v>
                </c:pt>
                <c:pt idx="28">
                  <c:v>39.147643593519874</c:v>
                </c:pt>
                <c:pt idx="29">
                  <c:v>42.019632794037442</c:v>
                </c:pt>
                <c:pt idx="30">
                  <c:v>39.586673792980555</c:v>
                </c:pt>
                <c:pt idx="31">
                  <c:v>38.637967537050109</c:v>
                </c:pt>
                <c:pt idx="32">
                  <c:v>40.715280194918215</c:v>
                </c:pt>
                <c:pt idx="33">
                  <c:v>41.50943396226414</c:v>
                </c:pt>
                <c:pt idx="34">
                  <c:v>34.89954374449691</c:v>
                </c:pt>
                <c:pt idx="35">
                  <c:v>25.528351543185266</c:v>
                </c:pt>
                <c:pt idx="36">
                  <c:v>18.921355066476387</c:v>
                </c:pt>
                <c:pt idx="37">
                  <c:v>13.679930293348818</c:v>
                </c:pt>
                <c:pt idx="38">
                  <c:v>-0.93851132686083583</c:v>
                </c:pt>
                <c:pt idx="39">
                  <c:v>2.2794712705692</c:v>
                </c:pt>
                <c:pt idx="40">
                  <c:v>-1.7992988026724888</c:v>
                </c:pt>
                <c:pt idx="41">
                  <c:v>-5.638399999999999</c:v>
                </c:pt>
                <c:pt idx="42">
                  <c:v>-6.1199744735162547</c:v>
                </c:pt>
                <c:pt idx="43">
                  <c:v>-3.3469076100788975</c:v>
                </c:pt>
                <c:pt idx="44">
                  <c:v>-4.6317481912064862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8B-4740-A8FC-FFDEA0D1C1F8}"/>
            </c:ext>
          </c:extLst>
        </c:ser>
        <c:ser>
          <c:idx val="1"/>
          <c:order val="1"/>
          <c:spPr>
            <a:ln w="28575" cap="rnd" cmpd="sng" algn="ctr">
              <a:solidFill>
                <a:srgbClr val="EEB2BB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numRef>
              <c:f>'Ark1'!$D$29:$D$73</c:f>
              <c:numCache>
                <c:formatCode>m/d/yyyy</c:formatCode>
                <c:ptCount val="45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45108</c:v>
                </c:pt>
                <c:pt idx="43">
                  <c:v>45139</c:v>
                </c:pt>
                <c:pt idx="44">
                  <c:v>45170</c:v>
                </c:pt>
              </c:numCache>
            </c:numRef>
          </c:cat>
          <c:val>
            <c:numRef>
              <c:f>'Ark1'!$H$29:$H$73</c:f>
              <c:numCache>
                <c:formatCode>General</c:formatCode>
                <c:ptCount val="45"/>
                <c:pt idx="0">
                  <c:v>6.2224837083609819</c:v>
                </c:pt>
                <c:pt idx="1">
                  <c:v>2.7690638255894351</c:v>
                </c:pt>
                <c:pt idx="2">
                  <c:v>-5.73907540004911</c:v>
                </c:pt>
                <c:pt idx="3">
                  <c:v>-17.716034678807546</c:v>
                </c:pt>
                <c:pt idx="4">
                  <c:v>-18.911473028218605</c:v>
                </c:pt>
                <c:pt idx="5">
                  <c:v>-12.645625256919313</c:v>
                </c:pt>
                <c:pt idx="6">
                  <c:v>-11.158603455405135</c:v>
                </c:pt>
                <c:pt idx="7">
                  <c:v>-9.0405478896478098</c:v>
                </c:pt>
                <c:pt idx="8">
                  <c:v>-7.6873798846893049</c:v>
                </c:pt>
                <c:pt idx="9">
                  <c:v>-9.1947807035789086</c:v>
                </c:pt>
                <c:pt idx="10">
                  <c:v>-9.4336458003317247</c:v>
                </c:pt>
                <c:pt idx="11">
                  <c:v>-6.9616211698641184</c:v>
                </c:pt>
                <c:pt idx="12">
                  <c:v>-3.6471510446247968</c:v>
                </c:pt>
                <c:pt idx="13">
                  <c:v>2.3628056096835159</c:v>
                </c:pt>
                <c:pt idx="14">
                  <c:v>13.172122481497993</c:v>
                </c:pt>
                <c:pt idx="15">
                  <c:v>25.144608124272882</c:v>
                </c:pt>
                <c:pt idx="16">
                  <c:v>28.547160741986932</c:v>
                </c:pt>
                <c:pt idx="17">
                  <c:v>24.480941570697958</c:v>
                </c:pt>
                <c:pt idx="18">
                  <c:v>23.845900892924909</c:v>
                </c:pt>
                <c:pt idx="19">
                  <c:v>24.967825619926852</c:v>
                </c:pt>
                <c:pt idx="20">
                  <c:v>24.826760804191927</c:v>
                </c:pt>
                <c:pt idx="21">
                  <c:v>29.970782559122043</c:v>
                </c:pt>
                <c:pt idx="22">
                  <c:v>33.290120789349146</c:v>
                </c:pt>
                <c:pt idx="23">
                  <c:v>29.296257979864237</c:v>
                </c:pt>
                <c:pt idx="24">
                  <c:v>26.978706405615949</c:v>
                </c:pt>
                <c:pt idx="25">
                  <c:v>25.550809510636419</c:v>
                </c:pt>
                <c:pt idx="26">
                  <c:v>32.048472290479538</c:v>
                </c:pt>
                <c:pt idx="27">
                  <c:v>30.269819654672723</c:v>
                </c:pt>
                <c:pt idx="28">
                  <c:v>34.597750479096121</c:v>
                </c:pt>
                <c:pt idx="29">
                  <c:v>41.623878364905266</c:v>
                </c:pt>
                <c:pt idx="30">
                  <c:v>32.927696078431353</c:v>
                </c:pt>
                <c:pt idx="31">
                  <c:v>23.813346632122247</c:v>
                </c:pt>
                <c:pt idx="32">
                  <c:v>19.786244903878703</c:v>
                </c:pt>
                <c:pt idx="33">
                  <c:v>17.631923176338816</c:v>
                </c:pt>
                <c:pt idx="34">
                  <c:v>13.065611732921623</c:v>
                </c:pt>
                <c:pt idx="35">
                  <c:v>7.3104950294098137</c:v>
                </c:pt>
                <c:pt idx="36">
                  <c:v>8.7000725101955325</c:v>
                </c:pt>
                <c:pt idx="37">
                  <c:v>5.191749666692802</c:v>
                </c:pt>
                <c:pt idx="38">
                  <c:v>-6.4248975677796079</c:v>
                </c:pt>
                <c:pt idx="39">
                  <c:v>-5.0648476056139868</c:v>
                </c:pt>
                <c:pt idx="40">
                  <c:v>-11.66336764942656</c:v>
                </c:pt>
                <c:pt idx="41">
                  <c:v>-16.738091676273104</c:v>
                </c:pt>
                <c:pt idx="42">
                  <c:v>-12.4702295894065</c:v>
                </c:pt>
                <c:pt idx="43">
                  <c:v>-3.6165725737788756</c:v>
                </c:pt>
                <c:pt idx="44">
                  <c:v>-0.45032168236682768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8B-4740-A8FC-FFDEA0D1C1F8}"/>
            </c:ext>
          </c:extLst>
        </c:ser>
        <c:ser>
          <c:idx val="2"/>
          <c:order val="2"/>
          <c:spPr>
            <a:ln w="28575" cap="rnd" cmpd="sng" algn="ctr">
              <a:solidFill>
                <a:srgbClr val="D23757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numRef>
              <c:f>'Ark1'!$D$29:$D$73</c:f>
              <c:numCache>
                <c:formatCode>m/d/yyyy</c:formatCode>
                <c:ptCount val="45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45108</c:v>
                </c:pt>
                <c:pt idx="43">
                  <c:v>45139</c:v>
                </c:pt>
                <c:pt idx="44">
                  <c:v>45170</c:v>
                </c:pt>
              </c:numCache>
            </c:numRef>
          </c:cat>
          <c:val>
            <c:numRef>
              <c:f>'Ark1'!$I$29:$I$73</c:f>
              <c:numCache>
                <c:formatCode>General</c:formatCode>
                <c:ptCount val="45"/>
                <c:pt idx="0">
                  <c:v>1.2882447665056314</c:v>
                </c:pt>
                <c:pt idx="1">
                  <c:v>-2.3885350318471339</c:v>
                </c:pt>
                <c:pt idx="2">
                  <c:v>-5.5023923444976122</c:v>
                </c:pt>
                <c:pt idx="3">
                  <c:v>-10.9717868338558</c:v>
                </c:pt>
                <c:pt idx="4">
                  <c:v>-10.410094637223978</c:v>
                </c:pt>
                <c:pt idx="5">
                  <c:v>-7.0739549839228379</c:v>
                </c:pt>
                <c:pt idx="6">
                  <c:v>-4.8780487804878048</c:v>
                </c:pt>
                <c:pt idx="7">
                  <c:v>-4.006541291905144</c:v>
                </c:pt>
                <c:pt idx="8">
                  <c:v>-4.0916530278232406</c:v>
                </c:pt>
                <c:pt idx="9">
                  <c:v>-4.7619047619047663</c:v>
                </c:pt>
                <c:pt idx="10">
                  <c:v>-6.7524115755627054</c:v>
                </c:pt>
                <c:pt idx="11">
                  <c:v>-5.5821371610845292</c:v>
                </c:pt>
                <c:pt idx="12">
                  <c:v>-5.2464228934817125</c:v>
                </c:pt>
                <c:pt idx="13">
                  <c:v>-0.32626427406198327</c:v>
                </c:pt>
                <c:pt idx="14">
                  <c:v>4.472573839662445</c:v>
                </c:pt>
                <c:pt idx="15">
                  <c:v>8.9788732394366235</c:v>
                </c:pt>
                <c:pt idx="16">
                  <c:v>9.7711267605633889</c:v>
                </c:pt>
                <c:pt idx="17">
                  <c:v>9.4290657439446424</c:v>
                </c:pt>
                <c:pt idx="18">
                  <c:v>11.965811965811966</c:v>
                </c:pt>
                <c:pt idx="19">
                  <c:v>12.947189097103909</c:v>
                </c:pt>
                <c:pt idx="20">
                  <c:v>14.419795221842996</c:v>
                </c:pt>
                <c:pt idx="21">
                  <c:v>22.542372881355927</c:v>
                </c:pt>
                <c:pt idx="22">
                  <c:v>28.017241379310342</c:v>
                </c:pt>
                <c:pt idx="23">
                  <c:v>23.479729729729716</c:v>
                </c:pt>
                <c:pt idx="24">
                  <c:v>36.577181208053702</c:v>
                </c:pt>
                <c:pt idx="25">
                  <c:v>30.605564648117834</c:v>
                </c:pt>
                <c:pt idx="26">
                  <c:v>34.087237479806141</c:v>
                </c:pt>
                <c:pt idx="27">
                  <c:v>45.718901453958004</c:v>
                </c:pt>
                <c:pt idx="28">
                  <c:v>44.426623897353643</c:v>
                </c:pt>
                <c:pt idx="29">
                  <c:v>46.798418972332009</c:v>
                </c:pt>
                <c:pt idx="30">
                  <c:v>43.435114503816799</c:v>
                </c:pt>
                <c:pt idx="31">
                  <c:v>40.79939668174962</c:v>
                </c:pt>
                <c:pt idx="32">
                  <c:v>56.972408650261009</c:v>
                </c:pt>
                <c:pt idx="33">
                  <c:v>53.18118948824344</c:v>
                </c:pt>
                <c:pt idx="34">
                  <c:v>36.565656565656575</c:v>
                </c:pt>
                <c:pt idx="35">
                  <c:v>30.164158686730524</c:v>
                </c:pt>
                <c:pt idx="36">
                  <c:v>16.339066339066335</c:v>
                </c:pt>
                <c:pt idx="37">
                  <c:v>13.909774436090236</c:v>
                </c:pt>
                <c:pt idx="38">
                  <c:v>7.04819277108433</c:v>
                </c:pt>
                <c:pt idx="39">
                  <c:v>-4.1019955654102027</c:v>
                </c:pt>
                <c:pt idx="40">
                  <c:v>-19.044975013881167</c:v>
                </c:pt>
                <c:pt idx="41">
                  <c:v>-22.240172320947757</c:v>
                </c:pt>
                <c:pt idx="42">
                  <c:v>-17.402873869079304</c:v>
                </c:pt>
                <c:pt idx="43">
                  <c:v>-15.425816818425272</c:v>
                </c:pt>
                <c:pt idx="44">
                  <c:v>-24.038004750593821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A8B-4740-A8FC-FFDEA0D1C1F8}"/>
            </c:ext>
          </c:extLst>
        </c:ser>
        <c:ser>
          <c:idx val="3"/>
          <c:order val="3"/>
          <c:tx>
            <c:v>Dato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fixedVal"/>
            <c:noEndCap val="0"/>
            <c:val val="170"/>
            <c:spPr>
              <a:noFill/>
              <a:ln w="63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lgDash"/>
                <a:round/>
              </a:ln>
              <a:effectLst/>
            </c:spPr>
          </c:errBars>
          <c:cat>
            <c:numRef>
              <c:f>'Ark1'!$D$29:$D$73</c:f>
              <c:numCache>
                <c:formatCode>m/d/yyyy</c:formatCode>
                <c:ptCount val="45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45108</c:v>
                </c:pt>
                <c:pt idx="43">
                  <c:v>45139</c:v>
                </c:pt>
                <c:pt idx="44">
                  <c:v>45170</c:v>
                </c:pt>
              </c:numCache>
            </c:numRef>
          </c:cat>
          <c:val>
            <c:numRef>
              <c:f>'Ark1'!$J$29:$J$73</c:f>
              <c:numCache>
                <c:formatCode>General</c:formatCode>
                <c:ptCount val="45"/>
                <c:pt idx="24">
                  <c:v>-30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A8B-4740-A8FC-FFDEA0D1C1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6703872"/>
        <c:axId val="426719680"/>
      </c:lineChart>
      <c:lineChart>
        <c:grouping val="standard"/>
        <c:varyColors val="0"/>
        <c:ser>
          <c:idx val="4"/>
          <c:order val="4"/>
          <c:spPr>
            <a:ln w="28575" cap="rnd">
              <a:noFill/>
              <a:round/>
            </a:ln>
            <a:effectLst/>
            <a:extLst>
              <a:ext uri="{91240B29-F687-4F45-9708-019B960494DF}">
                <a14:hiddenLine xmlns:a14="http://schemas.microsoft.com/office/drawing/2010/main" w="28575" cap="rnd">
                  <a:solidFill>
                    <a:srgbClr val="5B9BD5"/>
                  </a:solidFill>
                  <a:round/>
                </a14:hiddenLine>
              </a:ext>
            </a:extLst>
          </c:spPr>
          <c:marker>
            <c:symbol val="none"/>
          </c:marker>
          <c:val>
            <c:numLit>
              <c:formatCode>General</c:formatCode>
              <c:ptCount val="1"/>
              <c:pt idx="0">
                <c:v>0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4-FA8B-4740-A8FC-FFDEA0D1C1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8140208"/>
        <c:axId val="728126064"/>
      </c:lineChart>
      <c:dateAx>
        <c:axId val="426703872"/>
        <c:scaling>
          <c:orientation val="minMax"/>
          <c:max val="45291"/>
        </c:scaling>
        <c:delete val="0"/>
        <c:axPos val="b"/>
        <c:numFmt formatCode="m/d/yyyy" sourceLinked="1"/>
        <c:majorTickMark val="in"/>
        <c:minorTickMark val="none"/>
        <c:tickLblPos val="none"/>
        <c:spPr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Nationalbank" panose="020B0503040000020004" pitchFamily="34" charset="0"/>
                <a:ea typeface="+mn-ea"/>
                <a:cs typeface="+mn-cs"/>
              </a:defRPr>
            </a:pPr>
            <a:endParaRPr lang="da-DK"/>
          </a:p>
        </c:txPr>
        <c:crossAx val="426719680"/>
        <c:crossesAt val="-30"/>
        <c:auto val="1"/>
        <c:lblOffset val="100"/>
        <c:baseTimeUnit val="months"/>
        <c:majorUnit val="1"/>
        <c:majorTimeUnit val="years"/>
      </c:dateAx>
      <c:valAx>
        <c:axId val="426719680"/>
        <c:scaling>
          <c:orientation val="minMax"/>
          <c:max val="70"/>
          <c:min val="-30"/>
        </c:scaling>
        <c:delete val="0"/>
        <c:axPos val="l"/>
        <c:majorGridlines>
          <c:spPr>
            <a:ln w="6350" cap="flat" cmpd="sng" algn="ctr">
              <a:solidFill>
                <a:srgbClr val="6D6F6D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0000"/>
                    </a:solidFill>
                    <a:latin typeface="Nationalbank" panose="020B0503040000020004" pitchFamily="34" charset="0"/>
                    <a:ea typeface="+mn-ea"/>
                    <a:cs typeface="+mn-cs"/>
                  </a:defRPr>
                </a:pPr>
                <a:r>
                  <a:rPr lang="da-DK" i="1"/>
                  <a:t>Pct.,</a:t>
                </a:r>
                <a:r>
                  <a:rPr lang="da-DK" i="1" baseline="0"/>
                  <a:t> år-år</a:t>
                </a:r>
                <a:endParaRPr lang="da-DK" i="1"/>
              </a:p>
            </c:rich>
          </c:tx>
          <c:layout>
            <c:manualLayout>
              <c:xMode val="edge"/>
              <c:yMode val="edge"/>
              <c:x val="7.2845546362390245E-3"/>
              <c:y val="1.300812675036764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00" b="0" i="0" u="none" strike="noStrike" kern="1200" baseline="0">
                  <a:solidFill>
                    <a:srgbClr val="000000"/>
                  </a:solidFill>
                  <a:latin typeface="Nationalbank" panose="020B0503040000020004" pitchFamily="34" charset="0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FFFFFF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0000"/>
                </a:solidFill>
                <a:latin typeface="Nationalbank" panose="020B0503040000020004" pitchFamily="34" charset="0"/>
                <a:ea typeface="+mn-ea"/>
                <a:cs typeface="+mn-cs"/>
              </a:defRPr>
            </a:pPr>
            <a:endParaRPr lang="da-DK"/>
          </a:p>
        </c:txPr>
        <c:crossAx val="426703872"/>
        <c:crosses val="autoZero"/>
        <c:crossBetween val="between"/>
        <c:majorUnit val="10"/>
      </c:valAx>
      <c:valAx>
        <c:axId val="728126064"/>
        <c:scaling>
          <c:orientation val="minMax"/>
          <c:max val="70"/>
          <c:min val="-30"/>
        </c:scaling>
        <c:delete val="0"/>
        <c:axPos val="r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>
                <a:noFill/>
              </a14:hiddenLine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Nationalbank" panose="020B0503040000020004" pitchFamily="34" charset="0"/>
                <a:ea typeface="+mn-ea"/>
                <a:cs typeface="+mn-cs"/>
              </a:defRPr>
            </a:pPr>
            <a:endParaRPr lang="da-DK"/>
          </a:p>
        </c:txPr>
        <c:crossAx val="728140208"/>
        <c:crosses val="max"/>
        <c:crossBetween val="between"/>
        <c:majorUnit val="10"/>
      </c:valAx>
      <c:catAx>
        <c:axId val="728140208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noFill/>
          <a:ln w="6350" cap="flat" cmpd="sng" algn="ctr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Nationalbank" panose="020B0503040000020004" pitchFamily="34" charset="0"/>
                <a:ea typeface="+mn-ea"/>
                <a:cs typeface="+mn-cs"/>
              </a:defRPr>
            </a:pPr>
            <a:endParaRPr lang="da-DK"/>
          </a:p>
        </c:txPr>
        <c:crossAx val="728126064"/>
        <c:crossesAt val="1.7347234759768071E-18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100" b="0" i="0">
          <a:solidFill>
            <a:srgbClr val="000000"/>
          </a:solidFill>
          <a:latin typeface="Nationalbank" panose="020B0503040000020004" pitchFamily="34" charset="0"/>
        </a:defRPr>
      </a:pPr>
      <a:endParaRPr lang="da-DK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0.03225</cdr:x>
      <cdr:y>0.93646</cdr:y>
    </cdr:from>
    <cdr:to>
      <cdr:x>0.99512</cdr:x>
      <cdr:y>0.9683</cdr:y>
    </cdr:to>
    <cdr:grpSp>
      <cdr:nvGrpSpPr>
        <cdr:cNvPr id="172" name="X_akse_kategorier">
          <a:extLst xmlns:a="http://schemas.openxmlformats.org/drawingml/2006/main">
            <a:ext uri="{FF2B5EF4-FFF2-40B4-BE49-F238E27FC236}">
              <a16:creationId xmlns:a16="http://schemas.microsoft.com/office/drawing/2014/main" id="{B50B28A5-C577-B3CE-C5DA-D540BFFF5C48}"/>
            </a:ext>
          </a:extLst>
        </cdr:cNvPr>
        <cdr:cNvGrpSpPr/>
      </cdr:nvGrpSpPr>
      <cdr:grpSpPr>
        <a:xfrm xmlns:a="http://schemas.openxmlformats.org/drawingml/2006/main">
          <a:off x="363071" y="3708382"/>
          <a:ext cx="10840000" cy="126086"/>
          <a:chOff x="406400" y="3289300"/>
          <a:chExt cx="10922000" cy="139700"/>
        </a:xfrm>
      </cdr:grpSpPr>
      <cdr:sp macro="" textlink="">
        <cdr:nvSpPr>
          <cdr:cNvPr id="168" name="aar2020">
            <a:extLst xmlns:a="http://schemas.openxmlformats.org/drawingml/2006/main">
              <a:ext uri="{FF2B5EF4-FFF2-40B4-BE49-F238E27FC236}">
                <a16:creationId xmlns:a16="http://schemas.microsoft.com/office/drawing/2014/main" id="{F4418A8D-A67B-8443-261F-AA356BEE1185}"/>
              </a:ext>
            </a:extLst>
          </cdr:cNvPr>
          <cdr:cNvSpPr txBox="1"/>
        </cdr:nvSpPr>
        <cdr:spPr>
          <a:xfrm xmlns:a="http://schemas.openxmlformats.org/drawingml/2006/main">
            <a:off x="406400" y="3289300"/>
            <a:ext cx="2730500" cy="13970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overflow" horzOverflow="overflow" vert="horz" wrap="none" lIns="0" tIns="0" rIns="0" bIns="0" rtlCol="0"/>
          <a:lstStyle xmlns:a="http://schemas.openxmlformats.org/drawingml/2006/main"/>
          <a:p xmlns:a="http://schemas.openxmlformats.org/drawingml/2006/main">
            <a:pPr algn="ctr"/>
            <a:r>
              <a:rPr lang="da-DK" sz="1100" b="0" i="0">
                <a:solidFill>
                  <a:srgbClr val="000000"/>
                </a:solidFill>
                <a:latin typeface="Nationalbank" panose="020B0503040000020004" pitchFamily="34" charset="0"/>
              </a:rPr>
              <a:t>2020</a:t>
            </a:r>
          </a:p>
        </cdr:txBody>
      </cdr:sp>
      <cdr:sp macro="" textlink="">
        <cdr:nvSpPr>
          <cdr:cNvPr id="169" name="aar2021">
            <a:extLst xmlns:a="http://schemas.openxmlformats.org/drawingml/2006/main">
              <a:ext uri="{FF2B5EF4-FFF2-40B4-BE49-F238E27FC236}">
                <a16:creationId xmlns:a16="http://schemas.microsoft.com/office/drawing/2014/main" id="{C93CBDA5-AD8F-0E07-8E47-998F4625CB0F}"/>
              </a:ext>
            </a:extLst>
          </cdr:cNvPr>
          <cdr:cNvSpPr txBox="1"/>
        </cdr:nvSpPr>
        <cdr:spPr>
          <a:xfrm xmlns:a="http://schemas.openxmlformats.org/drawingml/2006/main">
            <a:off x="3136900" y="3289300"/>
            <a:ext cx="2730500" cy="13970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overflow" horzOverflow="overflow" vert="horz" wrap="none" lIns="0" tIns="0" rIns="0" bIns="0" rtlCol="0"/>
          <a:lstStyle xmlns:a="http://schemas.openxmlformats.org/drawingml/2006/main"/>
          <a:p xmlns:a="http://schemas.openxmlformats.org/drawingml/2006/main">
            <a:pPr algn="ctr"/>
            <a:r>
              <a:rPr lang="da-DK" sz="1100" b="0" i="0">
                <a:solidFill>
                  <a:srgbClr val="000000"/>
                </a:solidFill>
                <a:latin typeface="Nationalbank" panose="020B0503040000020004" pitchFamily="34" charset="0"/>
              </a:rPr>
              <a:t>2021</a:t>
            </a:r>
          </a:p>
        </cdr:txBody>
      </cdr:sp>
      <cdr:sp macro="" textlink="">
        <cdr:nvSpPr>
          <cdr:cNvPr id="170" name="aar2022">
            <a:extLst xmlns:a="http://schemas.openxmlformats.org/drawingml/2006/main">
              <a:ext uri="{FF2B5EF4-FFF2-40B4-BE49-F238E27FC236}">
                <a16:creationId xmlns:a16="http://schemas.microsoft.com/office/drawing/2014/main" id="{ECB389B6-8238-0666-0244-7B38FDF52F07}"/>
              </a:ext>
            </a:extLst>
          </cdr:cNvPr>
          <cdr:cNvSpPr txBox="1"/>
        </cdr:nvSpPr>
        <cdr:spPr>
          <a:xfrm xmlns:a="http://schemas.openxmlformats.org/drawingml/2006/main">
            <a:off x="5867400" y="3289300"/>
            <a:ext cx="2730500" cy="13970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overflow" horzOverflow="overflow" vert="horz" wrap="none" lIns="0" tIns="0" rIns="0" bIns="0" rtlCol="0"/>
          <a:lstStyle xmlns:a="http://schemas.openxmlformats.org/drawingml/2006/main"/>
          <a:p xmlns:a="http://schemas.openxmlformats.org/drawingml/2006/main">
            <a:pPr algn="ctr"/>
            <a:r>
              <a:rPr lang="da-DK" sz="1100" b="0" i="0">
                <a:solidFill>
                  <a:srgbClr val="000000"/>
                </a:solidFill>
                <a:latin typeface="Nationalbank" panose="020B0503040000020004" pitchFamily="34" charset="0"/>
              </a:rPr>
              <a:t>2022</a:t>
            </a:r>
          </a:p>
        </cdr:txBody>
      </cdr:sp>
      <cdr:sp macro="" textlink="">
        <cdr:nvSpPr>
          <cdr:cNvPr id="171" name="aar2023">
            <a:extLst xmlns:a="http://schemas.openxmlformats.org/drawingml/2006/main">
              <a:ext uri="{FF2B5EF4-FFF2-40B4-BE49-F238E27FC236}">
                <a16:creationId xmlns:a16="http://schemas.microsoft.com/office/drawing/2014/main" id="{E5288289-B8DC-176F-87A1-386B09A4D7B3}"/>
              </a:ext>
            </a:extLst>
          </cdr:cNvPr>
          <cdr:cNvSpPr txBox="1"/>
        </cdr:nvSpPr>
        <cdr:spPr>
          <a:xfrm xmlns:a="http://schemas.openxmlformats.org/drawingml/2006/main">
            <a:off x="8597900" y="3289300"/>
            <a:ext cx="2730500" cy="13970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overflow" horzOverflow="overflow" vert="horz" wrap="none" lIns="0" tIns="0" rIns="0" bIns="0" rtlCol="0"/>
          <a:lstStyle xmlns:a="http://schemas.openxmlformats.org/drawingml/2006/main"/>
          <a:p xmlns:a="http://schemas.openxmlformats.org/drawingml/2006/main">
            <a:pPr algn="ctr"/>
            <a:r>
              <a:rPr lang="da-DK" sz="1100" b="0" i="0">
                <a:solidFill>
                  <a:srgbClr val="000000"/>
                </a:solidFill>
                <a:latin typeface="Nationalbank" panose="020B0503040000020004" pitchFamily="34" charset="0"/>
              </a:rPr>
              <a:t>2023</a:t>
            </a:r>
          </a:p>
        </cdr:txBody>
      </cdr:sp>
    </cdr:grpSp>
  </cdr:relSizeAnchor>
  <cdr:relSizeAnchor xmlns:cdr="http://schemas.openxmlformats.org/drawingml/2006/chartDrawing">
    <cdr:from>
      <cdr:x>0.8544</cdr:x>
      <cdr:y>0.58701</cdr:y>
    </cdr:from>
    <cdr:to>
      <cdr:x>0.93382</cdr:x>
      <cdr:y>0.62912</cdr:y>
    </cdr:to>
    <cdr:sp macro="" textlink="">
      <cdr:nvSpPr>
        <cdr:cNvPr id="173" name="Label0">
          <a:extLst xmlns:a="http://schemas.openxmlformats.org/drawingml/2006/main">
            <a:ext uri="{FF2B5EF4-FFF2-40B4-BE49-F238E27FC236}">
              <a16:creationId xmlns:a16="http://schemas.microsoft.com/office/drawing/2014/main" id="{081ACC7A-3EB1-53A4-5D12-1C9E0461F225}"/>
            </a:ext>
          </a:extLst>
        </cdr:cNvPr>
        <cdr:cNvSpPr txBox="1"/>
      </cdr:nvSpPr>
      <cdr:spPr>
        <a:xfrm xmlns:a="http://schemas.openxmlformats.org/drawingml/2006/main">
          <a:off x="9735804" y="2324546"/>
          <a:ext cx="904991" cy="166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overflow" horzOverflow="overflow" vert="horz" wrap="none" lIns="0" tIns="0" rIns="0" bIns="0" rtlCol="0">
          <a:spAutoFit/>
        </a:bodyPr>
        <a:lstStyle xmlns:a="http://schemas.openxmlformats.org/drawingml/2006/main"/>
        <a:p xmlns:a="http://schemas.openxmlformats.org/drawingml/2006/main">
          <a:r>
            <a:rPr lang="da-DK" sz="1100" b="1">
              <a:solidFill>
                <a:srgbClr val="6D6F6D"/>
              </a:solidFill>
              <a:latin typeface="Nationalbank" panose="020B0503040000020004" pitchFamily="34" charset="0"/>
            </a:rPr>
            <a:t>Euroområdet</a:t>
          </a:r>
        </a:p>
      </cdr:txBody>
    </cdr:sp>
  </cdr:relSizeAnchor>
  <cdr:relSizeAnchor xmlns:cdr="http://schemas.openxmlformats.org/drawingml/2006/chartDrawing">
    <cdr:from>
      <cdr:x>0.70991</cdr:x>
      <cdr:y>0.5911</cdr:y>
    </cdr:from>
    <cdr:to>
      <cdr:x>0.73461</cdr:x>
      <cdr:y>0.63318</cdr:y>
    </cdr:to>
    <cdr:sp macro="" textlink="">
      <cdr:nvSpPr>
        <cdr:cNvPr id="174" name="Label1">
          <a:extLst xmlns:a="http://schemas.openxmlformats.org/drawingml/2006/main">
            <a:ext uri="{FF2B5EF4-FFF2-40B4-BE49-F238E27FC236}">
              <a16:creationId xmlns:a16="http://schemas.microsoft.com/office/drawing/2014/main" id="{5F147ACD-E02E-702E-D2F1-8534CD16E4A8}"/>
            </a:ext>
          </a:extLst>
        </cdr:cNvPr>
        <cdr:cNvSpPr txBox="1"/>
      </cdr:nvSpPr>
      <cdr:spPr>
        <a:xfrm xmlns:a="http://schemas.openxmlformats.org/drawingml/2006/main">
          <a:off x="8089340" y="2340752"/>
          <a:ext cx="281424" cy="1666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overflow" horzOverflow="overflow" vert="horz" wrap="none" lIns="0" tIns="0" rIns="0" bIns="0" rtlCol="0">
          <a:spAutoFit/>
        </a:bodyPr>
        <a:lstStyle xmlns:a="http://schemas.openxmlformats.org/drawingml/2006/main"/>
        <a:p xmlns:a="http://schemas.openxmlformats.org/drawingml/2006/main">
          <a:r>
            <a:rPr lang="da-DK" sz="1100" b="1">
              <a:solidFill>
                <a:srgbClr val="EEB2BB"/>
              </a:solidFill>
              <a:latin typeface="Nationalbank" panose="020B0503040000020004" pitchFamily="34" charset="0"/>
            </a:rPr>
            <a:t>USA</a:t>
          </a:r>
        </a:p>
      </cdr:txBody>
    </cdr:sp>
  </cdr:relSizeAnchor>
  <cdr:relSizeAnchor xmlns:cdr="http://schemas.openxmlformats.org/drawingml/2006/chartDrawing">
    <cdr:from>
      <cdr:x>0.93202</cdr:x>
      <cdr:y>0.74982</cdr:y>
    </cdr:from>
    <cdr:to>
      <cdr:x>0.98674</cdr:x>
      <cdr:y>0.7919</cdr:y>
    </cdr:to>
    <cdr:sp macro="" textlink="">
      <cdr:nvSpPr>
        <cdr:cNvPr id="175" name="Label2">
          <a:extLst xmlns:a="http://schemas.openxmlformats.org/drawingml/2006/main">
            <a:ext uri="{FF2B5EF4-FFF2-40B4-BE49-F238E27FC236}">
              <a16:creationId xmlns:a16="http://schemas.microsoft.com/office/drawing/2014/main" id="{8B7A9479-1EE4-9C44-DF65-0D749FC52FB0}"/>
            </a:ext>
          </a:extLst>
        </cdr:cNvPr>
        <cdr:cNvSpPr txBox="1"/>
      </cdr:nvSpPr>
      <cdr:spPr>
        <a:xfrm xmlns:a="http://schemas.openxmlformats.org/drawingml/2006/main">
          <a:off x="10620269" y="2969280"/>
          <a:ext cx="623504" cy="1666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overflow" horzOverflow="overflow" vert="horz" wrap="none" lIns="0" tIns="0" rIns="0" bIns="0" rtlCol="0">
          <a:spAutoFit/>
        </a:bodyPr>
        <a:lstStyle xmlns:a="http://schemas.openxmlformats.org/drawingml/2006/main"/>
        <a:p xmlns:a="http://schemas.openxmlformats.org/drawingml/2006/main">
          <a:r>
            <a:rPr lang="da-DK" sz="1100" b="1">
              <a:solidFill>
                <a:srgbClr val="D23757"/>
              </a:solidFill>
              <a:latin typeface="Nationalbank" panose="020B0503040000020004" pitchFamily="34" charset="0"/>
            </a:rPr>
            <a:t>Danmark</a:t>
          </a:r>
        </a:p>
      </cdr:txBody>
    </cdr:sp>
  </cdr:relSizeAnchor>
  <cdr:relSizeAnchor xmlns:cdr="http://schemas.openxmlformats.org/drawingml/2006/chartDrawing">
    <cdr:from>
      <cdr:x>0.40572</cdr:x>
      <cdr:y>0.088</cdr:y>
    </cdr:from>
    <cdr:to>
      <cdr:x>0.51707</cdr:x>
      <cdr:y>0.17349</cdr:y>
    </cdr:to>
    <cdr:sp macro="" textlink="">
      <cdr:nvSpPr>
        <cdr:cNvPr id="176" name="Tekstfelt 175">
          <a:extLst xmlns:a="http://schemas.openxmlformats.org/drawingml/2006/main">
            <a:ext uri="{FF2B5EF4-FFF2-40B4-BE49-F238E27FC236}">
              <a16:creationId xmlns:a16="http://schemas.microsoft.com/office/drawing/2014/main" id="{F6356061-740F-23CF-54F8-61C53B4CEE88}"/>
            </a:ext>
          </a:extLst>
        </cdr:cNvPr>
        <cdr:cNvSpPr txBox="1"/>
      </cdr:nvSpPr>
      <cdr:spPr>
        <a:xfrm xmlns:a="http://schemas.openxmlformats.org/drawingml/2006/main">
          <a:off x="4567631" y="348480"/>
          <a:ext cx="1253548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overflow" horzOverflow="overflow" vert="horz" wrap="none" lIns="0" tIns="0" rIns="0" bIns="0" rtlCol="0">
          <a:spAutoFit/>
        </a:bodyPr>
        <a:lstStyle xmlns:a="http://schemas.openxmlformats.org/drawingml/2006/main"/>
        <a:p xmlns:a="http://schemas.openxmlformats.org/drawingml/2006/main">
          <a:pPr algn="r"/>
          <a:r>
            <a:rPr lang="da-DK" sz="1100" b="1" dirty="0">
              <a:solidFill>
                <a:srgbClr val="000000"/>
              </a:solidFill>
              <a:latin typeface="Nationalbank" panose="020B0503040000020004" pitchFamily="34" charset="0"/>
            </a:rPr>
            <a:t>Rusland invaderer</a:t>
          </a:r>
          <a:br>
            <a:rPr lang="da-DK" sz="1100" b="1" dirty="0">
              <a:solidFill>
                <a:srgbClr val="000000"/>
              </a:solidFill>
              <a:latin typeface="Nationalbank" panose="020B0503040000020004" pitchFamily="34" charset="0"/>
            </a:rPr>
          </a:br>
          <a:r>
            <a:rPr lang="da-DK" sz="1100" b="1" dirty="0">
              <a:solidFill>
                <a:srgbClr val="000000"/>
              </a:solidFill>
              <a:latin typeface="Nationalbank" panose="020B0503040000020004" pitchFamily="34" charset="0"/>
            </a:rPr>
            <a:t>Ukraine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3FFB1A-3D03-4CAF-BD83-94BC0DD1D1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F78585ED-E09F-4544-9D28-61960CDC78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3BD75-AA93-4F77-AAFD-71EBF7C562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EB61B-E5FA-43FF-BB59-404821AB4319}" type="datetime1">
              <a:rPr lang="en-GB" smtClean="0"/>
              <a:t>01/11/2023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FA956-9989-4246-8A28-4D201CBFBA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1E504-7D2F-4226-9493-8292EE5D077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  <p:hf/>
  <p:extLst>
    <p:ext uri="{56416CCD-93CA-4268-BC5B-53C4BB910035}">
      <p15:sldGuideLst xmlns:p15="http://schemas.microsoft.com/office/powerpoint/2012/main">
        <p15:guide id="1" orient="horz" pos="2928" userDrawn="1">
          <p15:clr>
            <a:srgbClr val="F26B43"/>
          </p15:clr>
        </p15:guide>
        <p15:guide id="2" pos="2208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F185A3-66D2-4D10-89A9-2033FCB223F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C7B05EB1-0120-43C4-9E3F-C19C6476CD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45E5836E-8170-4804-9800-6AE5EBBE42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5AB016-25EA-425F-9A59-14BC385A1D1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00B73-84F4-41CE-B303-0764B0E55F0E}" type="datetime1">
              <a:rPr lang="en-GB" smtClean="0"/>
              <a:t>01/11/2023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41D9AB7-224F-42A1-8469-C71F2146F3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C28F7B-22D6-4FFA-899B-97B397D45F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A5A2F-ECD0-4A51-A9E7-D8DA645BD5C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928" userDrawn="1">
          <p15:clr>
            <a:srgbClr val="F26B43"/>
          </p15:clr>
        </p15:guide>
        <p15:guide id="2" pos="2208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hoved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6E00B73-84F4-41CE-B303-0764B0E55F0E}" type="datetime1">
              <a:rPr lang="da-DK" smtClean="0"/>
              <a:t>01-11-2023</a:t>
            </a:fld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A5A2F-ECD0-4A51-A9E7-D8DA645BD5CD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41642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idehoved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dato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6E00B73-84F4-41CE-B303-0764B0E55F0E}" type="datetime1">
              <a:rPr lang="en-GB" smtClean="0"/>
              <a:t>01/11/2023</a:t>
            </a:fld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A5A2F-ECD0-4A51-A9E7-D8DA645BD5C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223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00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hoved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6E00B73-84F4-41CE-B303-0764B0E55F0E}" type="datetime1">
              <a:rPr lang="da-DK" smtClean="0"/>
              <a:t>01-11-2023</a:t>
            </a:fld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A5A2F-ECD0-4A51-A9E7-D8DA645BD5CD}" type="slidenum">
              <a:rPr lang="da-DK" smtClean="0"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56027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00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hoved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6E00B73-84F4-41CE-B303-0764B0E55F0E}" type="datetime1">
              <a:rPr lang="da-DK" smtClean="0"/>
              <a:t>01-11-2023</a:t>
            </a:fld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A5A2F-ECD0-4A51-A9E7-D8DA645BD5CD}" type="slidenum">
              <a:rPr lang="da-DK" smtClean="0"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0046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hoved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6E00B73-84F4-41CE-B303-0764B0E55F0E}" type="datetime1">
              <a:rPr lang="da-DK" smtClean="0"/>
              <a:t>01-11-2023</a:t>
            </a:fld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A5A2F-ECD0-4A51-A9E7-D8DA645BD5CD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485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000" dirty="0">
              <a:latin typeface="+mj-lt"/>
            </a:endParaRPr>
          </a:p>
        </p:txBody>
      </p:sp>
      <p:sp>
        <p:nvSpPr>
          <p:cNvPr id="5" name="Pladsholder til sidehoved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6E00B73-84F4-41CE-B303-0764B0E55F0E}" type="datetime1">
              <a:rPr lang="da-DK" smtClean="0"/>
              <a:t>01-11-2023</a:t>
            </a:fld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A5A2F-ECD0-4A51-A9E7-D8DA645BD5CD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46453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00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hoved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6E00B73-84F4-41CE-B303-0764B0E55F0E}" type="datetime1">
              <a:rPr lang="da-DK" smtClean="0"/>
              <a:t>01-11-2023</a:t>
            </a:fld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A5A2F-ECD0-4A51-A9E7-D8DA645BD5CD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88142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da-DK" sz="1000" dirty="0">
              <a:latin typeface="+mj-lt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hoved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6E00B73-84F4-41CE-B303-0764B0E55F0E}" type="datetime1">
              <a:rPr lang="da-DK" smtClean="0"/>
              <a:t>01-11-2023</a:t>
            </a:fld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A5A2F-ECD0-4A51-A9E7-D8DA645BD5CD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787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000" b="1" dirty="0">
              <a:latin typeface="+mj-lt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hoved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6E00B73-84F4-41CE-B303-0764B0E55F0E}" type="datetime1">
              <a:rPr lang="da-DK" smtClean="0"/>
              <a:t>01-11-2023</a:t>
            </a:fld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A5A2F-ECD0-4A51-A9E7-D8DA645BD5CD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92177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000" dirty="0">
              <a:latin typeface="+mj-lt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hoved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6E00B73-84F4-41CE-B303-0764B0E55F0E}" type="datetime1">
              <a:rPr lang="da-DK" smtClean="0"/>
              <a:t>01-11-2023</a:t>
            </a:fld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A5A2F-ECD0-4A51-A9E7-D8DA645BD5CD}" type="slidenum">
              <a:rPr lang="da-DK" smtClean="0"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5751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000" dirty="0">
              <a:latin typeface="+mj-lt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hoved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6E00B73-84F4-41CE-B303-0764B0E55F0E}" type="datetime1">
              <a:rPr lang="da-DK" smtClean="0"/>
              <a:t>01-11-2023</a:t>
            </a:fld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A5A2F-ECD0-4A51-A9E7-D8DA645BD5CD}" type="slidenum">
              <a:rPr lang="da-DK" smtClean="0"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26358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hoved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6E00B73-84F4-41CE-B303-0764B0E55F0E}" type="datetime1">
              <a:rPr lang="da-DK" smtClean="0"/>
              <a:t>01-11-2023</a:t>
            </a:fld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A5A2F-ECD0-4A51-A9E7-D8DA645BD5CD}" type="slidenum">
              <a:rPr lang="da-DK" smtClean="0"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33173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 hidden="1">
            <a:extLst>
              <a:ext uri="{FF2B5EF4-FFF2-40B4-BE49-F238E27FC236}">
                <a16:creationId xmlns:a16="http://schemas.microsoft.com/office/drawing/2014/main" id="{4DBBF935-641B-7CAE-904A-E0376C2391B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21236F8-290E-4086-9E9A-BDF84908B285}" type="datetime2">
              <a:rPr lang="da-DK" smtClean="0"/>
              <a:t>1. november 2023</a:t>
            </a:fld>
            <a:endParaRPr lang="da-DK" dirty="0"/>
          </a:p>
        </p:txBody>
      </p:sp>
      <p:sp>
        <p:nvSpPr>
          <p:cNvPr id="6" name="Pladsholder til sidefod 5" hidden="1">
            <a:extLst>
              <a:ext uri="{FF2B5EF4-FFF2-40B4-BE49-F238E27FC236}">
                <a16:creationId xmlns:a16="http://schemas.microsoft.com/office/drawing/2014/main" id="{34375229-2AE1-CA00-16E0-2DFE95C9C48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 hidden="1">
            <a:extLst>
              <a:ext uri="{FF2B5EF4-FFF2-40B4-BE49-F238E27FC236}">
                <a16:creationId xmlns:a16="http://schemas.microsoft.com/office/drawing/2014/main" id="{120C27ED-7146-18D5-C1C2-E17FD8A7A34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Baggrund"/>
          <p:cNvSpPr/>
          <p:nvPr userDrawn="1"/>
        </p:nvSpPr>
        <p:spPr bwMode="white"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000" dirty="0" err="1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424855" y="2492895"/>
            <a:ext cx="11341476" cy="870117"/>
          </a:xfrm>
        </p:spPr>
        <p:txBody>
          <a:bodyPr rIns="2160000" anchor="t" anchorCtr="0"/>
          <a:lstStyle>
            <a:lvl1pPr>
              <a:defRPr sz="3200" cap="none" baseline="0"/>
            </a:lvl1pPr>
          </a:lstStyle>
          <a:p>
            <a:r>
              <a:rPr lang="da-DK" dirty="0"/>
              <a:t>Klik for at indsætte </a:t>
            </a:r>
            <a:br>
              <a:rPr lang="da-DK" dirty="0"/>
            </a:br>
            <a:r>
              <a:rPr lang="da-DK" dirty="0"/>
              <a:t>overskrift i en eller to linjer</a:t>
            </a:r>
            <a:endParaRPr lang="da-DK"/>
          </a:p>
        </p:txBody>
      </p:sp>
      <p:sp>
        <p:nvSpPr>
          <p:cNvPr id="20" name="Pladsholder til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24855" y="3822296"/>
            <a:ext cx="11341476" cy="470800"/>
          </a:xfrm>
        </p:spPr>
        <p:txBody>
          <a:bodyPr tIns="0" rIns="2160000" anchor="b"/>
          <a:lstStyle>
            <a:lvl1pPr marL="0" indent="0">
              <a:spcBef>
                <a:spcPts val="0"/>
              </a:spcBef>
              <a:buFontTx/>
              <a:buNone/>
              <a:defRPr sz="1400" b="0"/>
            </a:lvl1pPr>
          </a:lstStyle>
          <a:p>
            <a:pPr lvl="0"/>
            <a:r>
              <a:rPr lang="da-DK" dirty="0"/>
              <a:t>Klik her for at indsætte dato og evt. navn</a:t>
            </a:r>
            <a:endParaRPr lang="da-DK"/>
          </a:p>
        </p:txBody>
      </p:sp>
      <p:sp>
        <p:nvSpPr>
          <p:cNvPr id="14" name="Text Box 8"/>
          <p:cNvSpPr txBox="1">
            <a:spLocks noChangeArrowheads="1"/>
          </p:cNvSpPr>
          <p:nvPr userDrawn="1"/>
        </p:nvSpPr>
        <p:spPr bwMode="auto">
          <a:xfrm>
            <a:off x="424854" y="1268760"/>
            <a:ext cx="11341476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l">
              <a:lnSpc>
                <a:spcPts val="3000"/>
              </a:lnSpc>
            </a:pPr>
            <a:r>
              <a:rPr lang="da-DK" sz="3400" dirty="0">
                <a:latin typeface="Nationalbank" panose="020B0503040000020004" pitchFamily="2" charset="0"/>
              </a:rPr>
              <a:t>DANMARKS</a:t>
            </a:r>
            <a:br>
              <a:rPr lang="da-DK" sz="3400" dirty="0">
                <a:latin typeface="Nationalbank" panose="020B0503040000020004" pitchFamily="2" charset="0"/>
              </a:rPr>
            </a:br>
            <a:r>
              <a:rPr lang="da-DK" sz="3400" dirty="0">
                <a:latin typeface="Nationalbank" panose="020B0503040000020004" pitchFamily="2" charset="0"/>
              </a:rPr>
              <a:t>NATIONALBANK</a:t>
            </a:r>
            <a:endParaRPr lang="da-DK"/>
          </a:p>
        </p:txBody>
      </p:sp>
      <p:cxnSp>
        <p:nvCxnSpPr>
          <p:cNvPr id="18" name="Lige forbindelse 17"/>
          <p:cNvCxnSpPr/>
          <p:nvPr userDrawn="1"/>
        </p:nvCxnSpPr>
        <p:spPr>
          <a:xfrm>
            <a:off x="424854" y="2256400"/>
            <a:ext cx="11773533" cy="0"/>
          </a:xfrm>
          <a:prstGeom prst="line">
            <a:avLst/>
          </a:prstGeom>
          <a:ln w="19050">
            <a:solidFill>
              <a:srgbClr val="D23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Logo">
            <a:extLst>
              <a:ext uri="{FF2B5EF4-FFF2-40B4-BE49-F238E27FC236}">
                <a16:creationId xmlns:a16="http://schemas.microsoft.com/office/drawing/2014/main" id="{3A70D1E8-BC43-530F-4338-218275C17A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800" y="6109200"/>
            <a:ext cx="1522800" cy="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46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, 2 spalter,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 hidden="1">
            <a:extLst>
              <a:ext uri="{FF2B5EF4-FFF2-40B4-BE49-F238E27FC236}">
                <a16:creationId xmlns:a16="http://schemas.microsoft.com/office/drawing/2014/main" id="{9CC5CD46-8DE9-4962-9534-25DF296EE7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C93C218-7FF2-4F07-8780-EDA323FB52B1}" type="datetime2">
              <a:rPr lang="da-DK" smtClean="0"/>
              <a:t>1. november 2023</a:t>
            </a:fld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1935CCA-9918-2ABC-7ED3-A2B13ECBF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0" y="290513"/>
            <a:ext cx="9180000" cy="813600"/>
          </a:xfrm>
        </p:spPr>
        <p:txBody>
          <a:bodyPr/>
          <a:lstStyle/>
          <a:p>
            <a:r>
              <a:rPr lang="da-DK" dirty="0"/>
              <a:t>Klik for at indsætte overskrift i en eller to linjer</a:t>
            </a:r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E8AFA47C-A95A-7BCC-2897-DEBAB2FBD4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00" y="1352550"/>
            <a:ext cx="5544000" cy="360000"/>
          </a:xfrm>
        </p:spPr>
        <p:txBody>
          <a:bodyPr/>
          <a:lstStyle>
            <a:lvl1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None/>
              <a:defRPr sz="1200" b="1"/>
            </a:lvl1pPr>
            <a:lvl2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2pPr>
            <a:lvl3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3pPr>
            <a:lvl4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4pPr>
            <a:lvl5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5pPr>
            <a:lvl6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6pPr>
            <a:lvl7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7pPr>
            <a:lvl8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8pPr>
            <a:lvl9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9pPr>
          </a:lstStyle>
          <a:p>
            <a:pPr lvl="0"/>
            <a:r>
              <a:rPr lang="da-DK" dirty="0"/>
              <a:t>Klik for at indsætte figuroverskrift i en eller to linjer</a:t>
            </a:r>
            <a:endParaRPr lang="da-DK"/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1F246CC2-69F7-9E97-785B-545649AFB98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800" y="1846799"/>
            <a:ext cx="5544000" cy="38304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5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6000"/>
            </a:lvl9pPr>
          </a:lstStyle>
          <a:p>
            <a:pPr lvl="0"/>
            <a:r>
              <a:rPr lang="da-DK" dirty="0"/>
              <a:t>Indsæt figur eller indsæt tekst           Klik ENTER og derefter TAB for at se næste tekstformat                              Klik SHIFT+TAB for at se foregående tekstformat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  <a:p>
            <a:pPr lvl="6"/>
            <a:r>
              <a:rPr lang="da-DK" dirty="0"/>
              <a:t>7</a:t>
            </a:r>
            <a:endParaRPr lang="da-DK"/>
          </a:p>
          <a:p>
            <a:pPr lvl="7"/>
            <a:r>
              <a:rPr lang="da-DK" dirty="0"/>
              <a:t>8</a:t>
            </a:r>
            <a:endParaRPr lang="da-DK"/>
          </a:p>
          <a:p>
            <a:pPr lvl="8"/>
            <a:r>
              <a:rPr lang="da-DK" dirty="0"/>
              <a:t>9</a:t>
            </a:r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339B49F8-D51D-1CBF-4E82-9B4B5ABD6A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4800" y="5749200"/>
            <a:ext cx="5544000" cy="1260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indsætte </a:t>
            </a:r>
            <a:r>
              <a:rPr lang="da-DK" dirty="0" err="1"/>
              <a:t>Anm</a:t>
            </a:r>
            <a:r>
              <a:rPr lang="da-DK" dirty="0"/>
              <a:t>.:</a:t>
            </a:r>
            <a:endParaRPr lang="da-DK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15FAD40F-976F-3E89-50A0-E800B01B5F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800" y="5878800"/>
            <a:ext cx="5544000" cy="1260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tilføje Kilde:</a:t>
            </a:r>
            <a:endParaRPr lang="da-DK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ED8A172C-6CE4-EDE5-284E-00F9DA3CC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2252" y="1352550"/>
            <a:ext cx="5544000" cy="360000"/>
          </a:xfrm>
        </p:spPr>
        <p:txBody>
          <a:bodyPr/>
          <a:lstStyle>
            <a:lvl1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None/>
              <a:defRPr sz="1200" b="1"/>
            </a:lvl1pPr>
            <a:lvl2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2pPr>
            <a:lvl3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3pPr>
            <a:lvl4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4pPr>
            <a:lvl5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5pPr>
            <a:lvl6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6pPr>
            <a:lvl7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7pPr>
            <a:lvl8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8pPr>
            <a:lvl9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9pPr>
          </a:lstStyle>
          <a:p>
            <a:pPr lvl="0"/>
            <a:r>
              <a:rPr lang="da-DK" dirty="0"/>
              <a:t>Klik for at indsætte figuroverskrift i en eller to linjer</a:t>
            </a:r>
            <a:endParaRPr lang="da-DK"/>
          </a:p>
        </p:txBody>
      </p:sp>
      <p:sp>
        <p:nvSpPr>
          <p:cNvPr id="17" name="Pladsholder til indhold 16">
            <a:extLst>
              <a:ext uri="{FF2B5EF4-FFF2-40B4-BE49-F238E27FC236}">
                <a16:creationId xmlns:a16="http://schemas.microsoft.com/office/drawing/2014/main" id="{68683356-87BD-0DEF-D13C-03B7AF64C9A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22252" y="1846799"/>
            <a:ext cx="5544000" cy="38304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5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6000"/>
            </a:lvl9pPr>
          </a:lstStyle>
          <a:p>
            <a:pPr lvl="0"/>
            <a:r>
              <a:rPr lang="da-DK" dirty="0"/>
              <a:t>Indsæt figur eller indsæt tekst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  <a:p>
            <a:pPr lvl="6"/>
            <a:r>
              <a:rPr lang="da-DK" dirty="0"/>
              <a:t>7</a:t>
            </a:r>
            <a:endParaRPr lang="da-DK"/>
          </a:p>
          <a:p>
            <a:pPr lvl="7"/>
            <a:r>
              <a:rPr lang="da-DK" dirty="0"/>
              <a:t>8</a:t>
            </a:r>
            <a:endParaRPr lang="da-DK"/>
          </a:p>
          <a:p>
            <a:pPr lvl="8"/>
            <a:r>
              <a:rPr lang="da-DK" dirty="0"/>
              <a:t>9</a:t>
            </a:r>
            <a:endParaRPr lang="da-DK"/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63BDC003-9528-B6B7-7E35-0E2FB88C9D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22252" y="5749200"/>
            <a:ext cx="5544000" cy="1260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indsætte </a:t>
            </a:r>
            <a:r>
              <a:rPr lang="da-DK" dirty="0" err="1"/>
              <a:t>Anm</a:t>
            </a:r>
            <a:r>
              <a:rPr lang="da-DK" dirty="0"/>
              <a:t>.:</a:t>
            </a:r>
            <a:endParaRPr lang="da-DK"/>
          </a:p>
        </p:txBody>
      </p:sp>
      <p:sp>
        <p:nvSpPr>
          <p:cNvPr id="21" name="Pladsholder til tekst 20">
            <a:extLst>
              <a:ext uri="{FF2B5EF4-FFF2-40B4-BE49-F238E27FC236}">
                <a16:creationId xmlns:a16="http://schemas.microsoft.com/office/drawing/2014/main" id="{907A6E02-AF3C-BE99-3904-6F35E8FEBC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22252" y="5878800"/>
            <a:ext cx="5544000" cy="1260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indsætte Kilde:</a:t>
            </a:r>
            <a:endParaRPr lang="da-DK"/>
          </a:p>
        </p:txBody>
      </p:sp>
      <p:cxnSp>
        <p:nvCxnSpPr>
          <p:cNvPr id="30" name="Lige forbindelse 29">
            <a:extLst>
              <a:ext uri="{FF2B5EF4-FFF2-40B4-BE49-F238E27FC236}">
                <a16:creationId xmlns:a16="http://schemas.microsoft.com/office/drawing/2014/main" id="{9C3E12FA-EB48-3320-6383-D7001A453D18}"/>
              </a:ext>
            </a:extLst>
          </p:cNvPr>
          <p:cNvCxnSpPr/>
          <p:nvPr userDrawn="1"/>
        </p:nvCxnSpPr>
        <p:spPr>
          <a:xfrm>
            <a:off x="424799" y="1191600"/>
            <a:ext cx="117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65E97B7-7EDD-1923-CBB1-7524BA4F6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53735" y="6426000"/>
            <a:ext cx="711977" cy="180000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D08D439-2ED9-39B7-9036-5E0AF1FA10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60305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3">
          <p15:clr>
            <a:srgbClr val="A4A3A4"/>
          </p15:clr>
        </p15:guide>
        <p15:guide id="2" orient="horz" pos="3620" userDrawn="1">
          <p15:clr>
            <a:srgbClr val="A4A3A4"/>
          </p15:clr>
        </p15:guide>
        <p15:guide id="3" orient="horz" pos="3703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, 2 spalter, lys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 hidden="1">
            <a:extLst>
              <a:ext uri="{FF2B5EF4-FFF2-40B4-BE49-F238E27FC236}">
                <a16:creationId xmlns:a16="http://schemas.microsoft.com/office/drawing/2014/main" id="{9CC5CD46-8DE9-4962-9534-25DF296EE7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B902603-EAF6-42BD-9BF0-51D2D8FBA7EA}" type="datetime2">
              <a:rPr lang="da-DK" smtClean="0"/>
              <a:t>1. november 2023</a:t>
            </a:fld>
            <a:endParaRPr lang="da-DK" dirty="0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CA053A5B-7BE2-68E2-B7FE-8889F478459F}"/>
              </a:ext>
            </a:extLst>
          </p:cNvPr>
          <p:cNvGrpSpPr/>
          <p:nvPr userDrawn="1"/>
        </p:nvGrpSpPr>
        <p:grpSpPr>
          <a:xfrm>
            <a:off x="-1" y="0"/>
            <a:ext cx="12193200" cy="6861600"/>
            <a:chOff x="-1" y="0"/>
            <a:chExt cx="12193200" cy="6861600"/>
          </a:xfrm>
        </p:grpSpPr>
        <p:sp>
          <p:nvSpPr>
            <p:cNvPr id="8" name="Baggrund">
              <a:extLst>
                <a:ext uri="{FF2B5EF4-FFF2-40B4-BE49-F238E27FC236}">
                  <a16:creationId xmlns:a16="http://schemas.microsoft.com/office/drawing/2014/main" id="{27D0C241-7F62-7CC9-B156-EB903163D7BA}"/>
                </a:ext>
              </a:extLst>
            </p:cNvPr>
            <p:cNvSpPr/>
            <p:nvPr userDrawn="1"/>
          </p:nvSpPr>
          <p:spPr>
            <a:xfrm>
              <a:off x="-1" y="0"/>
              <a:ext cx="12193200" cy="6861600"/>
            </a:xfrm>
            <a:prstGeom prst="rect">
              <a:avLst/>
            </a:prstGeom>
            <a:solidFill>
              <a:srgbClr val="F9E1E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a-DK" sz="1000" dirty="0" err="1"/>
            </a:p>
          </p:txBody>
        </p:sp>
        <p:pic>
          <p:nvPicPr>
            <p:cNvPr id="10" name="Logo">
              <a:extLst>
                <a:ext uri="{FF2B5EF4-FFF2-40B4-BE49-F238E27FC236}">
                  <a16:creationId xmlns:a16="http://schemas.microsoft.com/office/drawing/2014/main" id="{D7369D96-0516-2367-FAAF-A81AF87401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42800" y="6109200"/>
              <a:ext cx="1522800" cy="562350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1935CCA-9918-2ABC-7ED3-A2B13ECBF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0" y="290513"/>
            <a:ext cx="9180000" cy="813600"/>
          </a:xfrm>
        </p:spPr>
        <p:txBody>
          <a:bodyPr/>
          <a:lstStyle/>
          <a:p>
            <a:r>
              <a:rPr lang="da-DK" dirty="0"/>
              <a:t>Klik for at indsætte overskrift i en eller to linjer</a:t>
            </a:r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E8AFA47C-A95A-7BCC-2897-DEBAB2FBD4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00" y="1352550"/>
            <a:ext cx="5544000" cy="360000"/>
          </a:xfrm>
        </p:spPr>
        <p:txBody>
          <a:bodyPr/>
          <a:lstStyle>
            <a:lvl1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None/>
              <a:defRPr sz="1200" b="1"/>
            </a:lvl1pPr>
            <a:lvl2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2pPr>
            <a:lvl3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3pPr>
            <a:lvl4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4pPr>
            <a:lvl5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5pPr>
            <a:lvl6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6pPr>
            <a:lvl7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7pPr>
            <a:lvl8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8pPr>
            <a:lvl9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9pPr>
          </a:lstStyle>
          <a:p>
            <a:pPr lvl="0"/>
            <a:r>
              <a:rPr lang="da-DK" dirty="0"/>
              <a:t>Klik for at indsætte figuroverskrift i en eller to linjer</a:t>
            </a:r>
            <a:endParaRPr lang="da-DK"/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1F246CC2-69F7-9E97-785B-545649AFB98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800" y="1846799"/>
            <a:ext cx="5544000" cy="38304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5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6000"/>
            </a:lvl9pPr>
          </a:lstStyle>
          <a:p>
            <a:pPr lvl="0"/>
            <a:r>
              <a:rPr lang="da-DK" dirty="0"/>
              <a:t>Indsæt figur eller indsæt tekst            Klik ENTER og derefter TAB for at se næste tekstformat                              Klik SHIFT+TAB for at se foregående tekstformat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  <a:p>
            <a:pPr lvl="6"/>
            <a:r>
              <a:rPr lang="da-DK" dirty="0"/>
              <a:t>7</a:t>
            </a:r>
            <a:endParaRPr lang="da-DK"/>
          </a:p>
          <a:p>
            <a:pPr lvl="7"/>
            <a:r>
              <a:rPr lang="da-DK" dirty="0"/>
              <a:t>8</a:t>
            </a:r>
            <a:endParaRPr lang="da-DK"/>
          </a:p>
          <a:p>
            <a:pPr lvl="8"/>
            <a:r>
              <a:rPr lang="da-DK" dirty="0"/>
              <a:t>9</a:t>
            </a:r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339B49F8-D51D-1CBF-4E82-9B4B5ABD6A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4800" y="5749200"/>
            <a:ext cx="5544000" cy="1260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indsætte </a:t>
            </a:r>
            <a:r>
              <a:rPr lang="da-DK" dirty="0" err="1"/>
              <a:t>Anm</a:t>
            </a:r>
            <a:r>
              <a:rPr lang="da-DK" dirty="0"/>
              <a:t>.:</a:t>
            </a:r>
            <a:endParaRPr lang="da-DK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15FAD40F-976F-3E89-50A0-E800B01B5F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800" y="5878800"/>
            <a:ext cx="5544000" cy="1260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tilføje Kilde:</a:t>
            </a:r>
            <a:endParaRPr lang="da-DK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ED8A172C-6CE4-EDE5-284E-00F9DA3CC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2252" y="1352550"/>
            <a:ext cx="5544000" cy="360000"/>
          </a:xfrm>
        </p:spPr>
        <p:txBody>
          <a:bodyPr/>
          <a:lstStyle>
            <a:lvl1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None/>
              <a:defRPr sz="1200" b="1"/>
            </a:lvl1pPr>
            <a:lvl2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2pPr>
            <a:lvl3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3pPr>
            <a:lvl4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4pPr>
            <a:lvl5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5pPr>
            <a:lvl6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6pPr>
            <a:lvl7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7pPr>
            <a:lvl8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8pPr>
            <a:lvl9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9pPr>
          </a:lstStyle>
          <a:p>
            <a:pPr lvl="0"/>
            <a:r>
              <a:rPr lang="da-DK" dirty="0"/>
              <a:t>Klik for at indsætte figuroverskrift i en eller to linjer</a:t>
            </a:r>
            <a:endParaRPr lang="da-DK"/>
          </a:p>
        </p:txBody>
      </p:sp>
      <p:sp>
        <p:nvSpPr>
          <p:cNvPr id="17" name="Pladsholder til indhold 16">
            <a:extLst>
              <a:ext uri="{FF2B5EF4-FFF2-40B4-BE49-F238E27FC236}">
                <a16:creationId xmlns:a16="http://schemas.microsoft.com/office/drawing/2014/main" id="{68683356-87BD-0DEF-D13C-03B7AF64C9A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22252" y="1846799"/>
            <a:ext cx="5544000" cy="38304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5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6000"/>
            </a:lvl9pPr>
          </a:lstStyle>
          <a:p>
            <a:pPr lvl="0"/>
            <a:r>
              <a:rPr lang="da-DK" dirty="0"/>
              <a:t>Indsæt figur eller indsæt tekst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  <a:p>
            <a:pPr lvl="6"/>
            <a:r>
              <a:rPr lang="da-DK" dirty="0"/>
              <a:t>7</a:t>
            </a:r>
            <a:endParaRPr lang="da-DK"/>
          </a:p>
          <a:p>
            <a:pPr lvl="7"/>
            <a:r>
              <a:rPr lang="da-DK" dirty="0"/>
              <a:t>8</a:t>
            </a:r>
            <a:endParaRPr lang="da-DK"/>
          </a:p>
          <a:p>
            <a:pPr lvl="8"/>
            <a:r>
              <a:rPr lang="da-DK" dirty="0"/>
              <a:t>9</a:t>
            </a:r>
            <a:endParaRPr lang="da-DK"/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63BDC003-9528-B6B7-7E35-0E2FB88C9D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22252" y="5749200"/>
            <a:ext cx="5544000" cy="1260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indsætte </a:t>
            </a:r>
            <a:r>
              <a:rPr lang="da-DK" dirty="0" err="1"/>
              <a:t>Anm</a:t>
            </a:r>
            <a:r>
              <a:rPr lang="da-DK" dirty="0"/>
              <a:t>.:</a:t>
            </a:r>
            <a:endParaRPr lang="da-DK"/>
          </a:p>
        </p:txBody>
      </p:sp>
      <p:sp>
        <p:nvSpPr>
          <p:cNvPr id="21" name="Pladsholder til tekst 20">
            <a:extLst>
              <a:ext uri="{FF2B5EF4-FFF2-40B4-BE49-F238E27FC236}">
                <a16:creationId xmlns:a16="http://schemas.microsoft.com/office/drawing/2014/main" id="{907A6E02-AF3C-BE99-3904-6F35E8FEBC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22252" y="5878800"/>
            <a:ext cx="5544000" cy="1260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indsætte Kilde:</a:t>
            </a:r>
            <a:endParaRPr lang="da-DK"/>
          </a:p>
        </p:txBody>
      </p:sp>
      <p:cxnSp>
        <p:nvCxnSpPr>
          <p:cNvPr id="30" name="Lige forbindelse 29">
            <a:extLst>
              <a:ext uri="{FF2B5EF4-FFF2-40B4-BE49-F238E27FC236}">
                <a16:creationId xmlns:a16="http://schemas.microsoft.com/office/drawing/2014/main" id="{9C3E12FA-EB48-3320-6383-D7001A453D18}"/>
              </a:ext>
            </a:extLst>
          </p:cNvPr>
          <p:cNvCxnSpPr/>
          <p:nvPr userDrawn="1"/>
        </p:nvCxnSpPr>
        <p:spPr>
          <a:xfrm>
            <a:off x="424799" y="1191600"/>
            <a:ext cx="117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65E97B7-7EDD-1923-CBB1-7524BA4F6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53735" y="6426000"/>
            <a:ext cx="711977" cy="180000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D08D439-2ED9-39B7-9036-5E0AF1FA10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Date" descr="{&quot;templafy&quot;:{&quot;id&quot;:&quot;ef6994c6-00b7-4421-84f0-f08fbbb6ef08&quot;}}">
            <a:extLst>
              <a:ext uri="{FF2B5EF4-FFF2-40B4-BE49-F238E27FC236}">
                <a16:creationId xmlns:a16="http://schemas.microsoft.com/office/drawing/2014/main" id="{4473CC7A-D808-549F-722D-0BA95490CC69}"/>
              </a:ext>
            </a:extLst>
          </p:cNvPr>
          <p:cNvSpPr txBox="1">
            <a:spLocks/>
          </p:cNvSpPr>
          <p:nvPr userDrawn="1"/>
        </p:nvSpPr>
        <p:spPr>
          <a:xfrm>
            <a:off x="9834563" y="6274800"/>
            <a:ext cx="1944136" cy="1584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da-DK" sz="1000" dirty="0">
              <a:solidFill>
                <a:srgbClr val="9797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46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3">
          <p15:clr>
            <a:srgbClr val="A4A3A4"/>
          </p15:clr>
        </p15:guide>
        <p15:guide id="2" orient="horz" pos="3620" userDrawn="1">
          <p15:clr>
            <a:srgbClr val="A4A3A4"/>
          </p15:clr>
        </p15:guide>
        <p15:guide id="3" orient="horz" pos="3703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, 2 spalter,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 hidden="1">
            <a:extLst>
              <a:ext uri="{FF2B5EF4-FFF2-40B4-BE49-F238E27FC236}">
                <a16:creationId xmlns:a16="http://schemas.microsoft.com/office/drawing/2014/main" id="{9CC5CD46-8DE9-4962-9534-25DF296EE7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73F4E1D-5C32-49E7-97CB-D57621232114}" type="datetime2">
              <a:rPr lang="da-DK" smtClean="0"/>
              <a:t>1. november 2023</a:t>
            </a:fld>
            <a:endParaRPr lang="da-DK" dirty="0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8675F5D2-DC03-73FD-57EA-0631CB0390EE}"/>
              </a:ext>
            </a:extLst>
          </p:cNvPr>
          <p:cNvGrpSpPr/>
          <p:nvPr userDrawn="1"/>
        </p:nvGrpSpPr>
        <p:grpSpPr>
          <a:xfrm>
            <a:off x="0" y="0"/>
            <a:ext cx="12190413" cy="6858000"/>
            <a:chOff x="0" y="0"/>
            <a:chExt cx="12190413" cy="6858000"/>
          </a:xfrm>
        </p:grpSpPr>
        <p:sp>
          <p:nvSpPr>
            <p:cNvPr id="8" name="Baggrund">
              <a:extLst>
                <a:ext uri="{FF2B5EF4-FFF2-40B4-BE49-F238E27FC236}">
                  <a16:creationId xmlns:a16="http://schemas.microsoft.com/office/drawing/2014/main" id="{5F0AEC1E-F916-D8C1-1A23-A3D896BA554F}"/>
                </a:ext>
              </a:extLst>
            </p:cNvPr>
            <p:cNvSpPr/>
            <p:nvPr userDrawn="1"/>
          </p:nvSpPr>
          <p:spPr>
            <a:xfrm>
              <a:off x="0" y="0"/>
              <a:ext cx="12190413" cy="6858000"/>
            </a:xfrm>
            <a:prstGeom prst="rect">
              <a:avLst/>
            </a:prstGeom>
            <a:solidFill>
              <a:srgbClr val="E1E1E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a-DK" sz="1000" dirty="0" err="1"/>
            </a:p>
          </p:txBody>
        </p:sp>
        <p:pic>
          <p:nvPicPr>
            <p:cNvPr id="10" name="Logo">
              <a:extLst>
                <a:ext uri="{FF2B5EF4-FFF2-40B4-BE49-F238E27FC236}">
                  <a16:creationId xmlns:a16="http://schemas.microsoft.com/office/drawing/2014/main" id="{B1BF75A9-69FE-FD86-A35F-01D9664FB6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42800" y="6109200"/>
              <a:ext cx="1522800" cy="562350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1935CCA-9918-2ABC-7ED3-A2B13ECBF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0" y="290513"/>
            <a:ext cx="9183600" cy="813600"/>
          </a:xfrm>
        </p:spPr>
        <p:txBody>
          <a:bodyPr/>
          <a:lstStyle/>
          <a:p>
            <a:r>
              <a:rPr lang="da-DK" dirty="0"/>
              <a:t>Klik for at indsætte overskrift i en eller to linjer</a:t>
            </a:r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E8AFA47C-A95A-7BCC-2897-DEBAB2FBD4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00" y="1352550"/>
            <a:ext cx="5544000" cy="360000"/>
          </a:xfrm>
        </p:spPr>
        <p:txBody>
          <a:bodyPr/>
          <a:lstStyle>
            <a:lvl1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None/>
              <a:defRPr sz="1200" b="1"/>
            </a:lvl1pPr>
            <a:lvl2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2pPr>
            <a:lvl3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3pPr>
            <a:lvl4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4pPr>
            <a:lvl5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5pPr>
            <a:lvl6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6pPr>
            <a:lvl7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7pPr>
            <a:lvl8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8pPr>
            <a:lvl9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9pPr>
          </a:lstStyle>
          <a:p>
            <a:pPr lvl="0"/>
            <a:r>
              <a:rPr lang="da-DK" dirty="0"/>
              <a:t>Klik for at indsætte figuroverskrift i en eller to linjer</a:t>
            </a:r>
            <a:endParaRPr lang="da-DK"/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1F246CC2-69F7-9E97-785B-545649AFB98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800" y="1846799"/>
            <a:ext cx="5544000" cy="38304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5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6000"/>
            </a:lvl9pPr>
          </a:lstStyle>
          <a:p>
            <a:pPr lvl="0"/>
            <a:r>
              <a:rPr lang="da-DK" dirty="0"/>
              <a:t>Indsæt figur eller indsæt tekst           Klik ENTER og derefter TAB for at se næste tekstformat                              Klik SHIFT+TAB for at se foregående tekstformat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  <a:p>
            <a:pPr lvl="6"/>
            <a:r>
              <a:rPr lang="da-DK" dirty="0"/>
              <a:t>7</a:t>
            </a:r>
            <a:endParaRPr lang="da-DK"/>
          </a:p>
          <a:p>
            <a:pPr lvl="7"/>
            <a:r>
              <a:rPr lang="da-DK" dirty="0"/>
              <a:t>8</a:t>
            </a:r>
            <a:endParaRPr lang="da-DK"/>
          </a:p>
          <a:p>
            <a:pPr lvl="8"/>
            <a:r>
              <a:rPr lang="da-DK" dirty="0"/>
              <a:t>9</a:t>
            </a:r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339B49F8-D51D-1CBF-4E82-9B4B5ABD6A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4800" y="5749200"/>
            <a:ext cx="5544000" cy="1260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indsætte </a:t>
            </a:r>
            <a:r>
              <a:rPr lang="da-DK" dirty="0" err="1"/>
              <a:t>Anm</a:t>
            </a:r>
            <a:r>
              <a:rPr lang="da-DK" dirty="0"/>
              <a:t>.:</a:t>
            </a:r>
            <a:endParaRPr lang="da-DK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15FAD40F-976F-3E89-50A0-E800B01B5F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800" y="5878800"/>
            <a:ext cx="5544000" cy="1260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tilføje Kilde:</a:t>
            </a:r>
            <a:endParaRPr lang="da-DK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ED8A172C-6CE4-EDE5-284E-00F9DA3CC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2252" y="1352550"/>
            <a:ext cx="5544000" cy="360000"/>
          </a:xfrm>
        </p:spPr>
        <p:txBody>
          <a:bodyPr/>
          <a:lstStyle>
            <a:lvl1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None/>
              <a:defRPr sz="1200" b="1"/>
            </a:lvl1pPr>
            <a:lvl2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2pPr>
            <a:lvl3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3pPr>
            <a:lvl4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4pPr>
            <a:lvl5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5pPr>
            <a:lvl6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6pPr>
            <a:lvl7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7pPr>
            <a:lvl8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8pPr>
            <a:lvl9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9pPr>
          </a:lstStyle>
          <a:p>
            <a:pPr lvl="0"/>
            <a:r>
              <a:rPr lang="da-DK" dirty="0"/>
              <a:t>Klik for at indsætte figuroverskrift i en eller to linjer</a:t>
            </a:r>
            <a:endParaRPr lang="da-DK"/>
          </a:p>
        </p:txBody>
      </p:sp>
      <p:sp>
        <p:nvSpPr>
          <p:cNvPr id="17" name="Pladsholder til indhold 16">
            <a:extLst>
              <a:ext uri="{FF2B5EF4-FFF2-40B4-BE49-F238E27FC236}">
                <a16:creationId xmlns:a16="http://schemas.microsoft.com/office/drawing/2014/main" id="{68683356-87BD-0DEF-D13C-03B7AF64C9A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22252" y="1846799"/>
            <a:ext cx="5544000" cy="38304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5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6000"/>
            </a:lvl9pPr>
          </a:lstStyle>
          <a:p>
            <a:pPr lvl="0"/>
            <a:r>
              <a:rPr lang="da-DK" dirty="0"/>
              <a:t>Indsæt figur eller indsæt tekst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  <a:p>
            <a:pPr lvl="6"/>
            <a:r>
              <a:rPr lang="da-DK" dirty="0"/>
              <a:t>7</a:t>
            </a:r>
            <a:endParaRPr lang="da-DK"/>
          </a:p>
          <a:p>
            <a:pPr lvl="7"/>
            <a:r>
              <a:rPr lang="da-DK" dirty="0"/>
              <a:t>8</a:t>
            </a:r>
            <a:endParaRPr lang="da-DK"/>
          </a:p>
          <a:p>
            <a:pPr lvl="8"/>
            <a:r>
              <a:rPr lang="da-DK" dirty="0"/>
              <a:t>9</a:t>
            </a:r>
            <a:endParaRPr lang="da-DK"/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63BDC003-9528-B6B7-7E35-0E2FB88C9D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22252" y="5749200"/>
            <a:ext cx="5544000" cy="1260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indsætte </a:t>
            </a:r>
            <a:r>
              <a:rPr lang="da-DK" dirty="0" err="1"/>
              <a:t>Anm</a:t>
            </a:r>
            <a:r>
              <a:rPr lang="da-DK" dirty="0"/>
              <a:t>.:</a:t>
            </a:r>
            <a:endParaRPr lang="da-DK"/>
          </a:p>
        </p:txBody>
      </p:sp>
      <p:sp>
        <p:nvSpPr>
          <p:cNvPr id="21" name="Pladsholder til tekst 20">
            <a:extLst>
              <a:ext uri="{FF2B5EF4-FFF2-40B4-BE49-F238E27FC236}">
                <a16:creationId xmlns:a16="http://schemas.microsoft.com/office/drawing/2014/main" id="{907A6E02-AF3C-BE99-3904-6F35E8FEBC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22252" y="5878800"/>
            <a:ext cx="5544000" cy="1260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indsætte Kilde:</a:t>
            </a:r>
            <a:endParaRPr lang="da-DK"/>
          </a:p>
        </p:txBody>
      </p:sp>
      <p:cxnSp>
        <p:nvCxnSpPr>
          <p:cNvPr id="30" name="Lige forbindelse 29">
            <a:extLst>
              <a:ext uri="{FF2B5EF4-FFF2-40B4-BE49-F238E27FC236}">
                <a16:creationId xmlns:a16="http://schemas.microsoft.com/office/drawing/2014/main" id="{9C3E12FA-EB48-3320-6383-D7001A453D18}"/>
              </a:ext>
            </a:extLst>
          </p:cNvPr>
          <p:cNvCxnSpPr/>
          <p:nvPr userDrawn="1"/>
        </p:nvCxnSpPr>
        <p:spPr>
          <a:xfrm>
            <a:off x="424799" y="1191600"/>
            <a:ext cx="117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65E97B7-7EDD-1923-CBB1-7524BA4F6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53735" y="6426000"/>
            <a:ext cx="711977" cy="180000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D08D439-2ED9-39B7-9036-5E0AF1FA10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Date" descr="{&quot;templafy&quot;:{&quot;id&quot;:&quot;ce221d00-a7b1-4bea-8734-c75d186d7b66&quot;}}">
            <a:extLst>
              <a:ext uri="{FF2B5EF4-FFF2-40B4-BE49-F238E27FC236}">
                <a16:creationId xmlns:a16="http://schemas.microsoft.com/office/drawing/2014/main" id="{63A728E3-D1FE-81F3-36A1-EDB263C3CE81}"/>
              </a:ext>
            </a:extLst>
          </p:cNvPr>
          <p:cNvSpPr txBox="1">
            <a:spLocks/>
          </p:cNvSpPr>
          <p:nvPr userDrawn="1"/>
        </p:nvSpPr>
        <p:spPr>
          <a:xfrm>
            <a:off x="9834563" y="6274800"/>
            <a:ext cx="1944136" cy="1584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da-DK" sz="1000" dirty="0">
              <a:solidFill>
                <a:srgbClr val="9797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368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3">
          <p15:clr>
            <a:srgbClr val="A4A3A4"/>
          </p15:clr>
        </p15:guide>
        <p15:guide id="2" orient="horz" pos="3621" userDrawn="1">
          <p15:clr>
            <a:srgbClr val="A4A3A4"/>
          </p15:clr>
        </p15:guide>
        <p15:guide id="3" orient="horz" pos="3703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, 3 spalter,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 hidden="1">
            <a:extLst>
              <a:ext uri="{FF2B5EF4-FFF2-40B4-BE49-F238E27FC236}">
                <a16:creationId xmlns:a16="http://schemas.microsoft.com/office/drawing/2014/main" id="{9CC5CD46-8DE9-4962-9534-25DF296EE7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326B517-3B52-42D3-ACB9-392D6CA663F5}" type="datetime2">
              <a:rPr lang="da-DK" smtClean="0"/>
              <a:t>1. november 2023</a:t>
            </a:fld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1935CCA-9918-2ABC-7ED3-A2B13ECBF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0" y="290513"/>
            <a:ext cx="9180000" cy="813600"/>
          </a:xfrm>
        </p:spPr>
        <p:txBody>
          <a:bodyPr/>
          <a:lstStyle/>
          <a:p>
            <a:r>
              <a:rPr lang="da-DK" dirty="0"/>
              <a:t>Klik for at indsætte overskrift i en eller to linjer</a:t>
            </a:r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E8AFA47C-A95A-7BCC-2897-DEBAB2FBD4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00" y="1352550"/>
            <a:ext cx="3610800" cy="360000"/>
          </a:xfrm>
        </p:spPr>
        <p:txBody>
          <a:bodyPr/>
          <a:lstStyle>
            <a:lvl1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None/>
              <a:defRPr sz="1200" b="1"/>
            </a:lvl1pPr>
            <a:lvl2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2pPr>
            <a:lvl3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3pPr>
            <a:lvl4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4pPr>
            <a:lvl5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5pPr>
            <a:lvl6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6pPr>
            <a:lvl7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7pPr>
            <a:lvl8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8pPr>
            <a:lvl9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9pPr>
          </a:lstStyle>
          <a:p>
            <a:pPr lvl="0"/>
            <a:r>
              <a:rPr lang="da-DK" dirty="0"/>
              <a:t>Klik for at indsætte figuroverskrift i en eller to linjer</a:t>
            </a:r>
            <a:endParaRPr lang="da-DK"/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1F246CC2-69F7-9E97-785B-545649AFB98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800" y="1846799"/>
            <a:ext cx="3610800" cy="3830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6000"/>
            </a:lvl9pPr>
          </a:lstStyle>
          <a:p>
            <a:pPr lvl="0"/>
            <a:r>
              <a:rPr lang="da-DK" dirty="0"/>
              <a:t>Indsæt figur eller indsæt tekst Klik ENTER og derefter TAB for at se næste tekstformat           Klik SHIFT+TAB for at se foregående tekstformat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  <a:p>
            <a:pPr lvl="6"/>
            <a:r>
              <a:rPr lang="da-DK" dirty="0"/>
              <a:t>7</a:t>
            </a:r>
            <a:endParaRPr lang="da-DK"/>
          </a:p>
          <a:p>
            <a:pPr lvl="7"/>
            <a:r>
              <a:rPr lang="da-DK" dirty="0"/>
              <a:t>8</a:t>
            </a:r>
            <a:endParaRPr lang="da-DK"/>
          </a:p>
          <a:p>
            <a:pPr lvl="8"/>
            <a:r>
              <a:rPr lang="da-DK" dirty="0"/>
              <a:t>9</a:t>
            </a:r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339B49F8-D51D-1CBF-4E82-9B4B5ABD6A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4800" y="5749200"/>
            <a:ext cx="3610800" cy="1296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indsætte </a:t>
            </a:r>
            <a:r>
              <a:rPr lang="da-DK" dirty="0" err="1"/>
              <a:t>Anm</a:t>
            </a:r>
            <a:r>
              <a:rPr lang="da-DK" dirty="0"/>
              <a:t>.:</a:t>
            </a:r>
            <a:endParaRPr lang="da-DK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15FAD40F-976F-3E89-50A0-E800B01B5F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800" y="5878800"/>
            <a:ext cx="3610800" cy="1296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tilføje Kilde:</a:t>
            </a:r>
            <a:endParaRPr lang="da-DK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ED8A172C-6CE4-EDE5-284E-00F9DA3CC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91200" y="1352550"/>
            <a:ext cx="3610800" cy="360000"/>
          </a:xfrm>
        </p:spPr>
        <p:txBody>
          <a:bodyPr/>
          <a:lstStyle>
            <a:lvl1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None/>
              <a:defRPr sz="1200" b="1"/>
            </a:lvl1pPr>
            <a:lvl2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2pPr>
            <a:lvl3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3pPr>
            <a:lvl4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4pPr>
            <a:lvl5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5pPr>
            <a:lvl6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6pPr>
            <a:lvl7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7pPr>
            <a:lvl8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8pPr>
            <a:lvl9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9pPr>
          </a:lstStyle>
          <a:p>
            <a:pPr lvl="0"/>
            <a:r>
              <a:rPr lang="da-DK" dirty="0"/>
              <a:t>Klik for at indsætte figuroverskrift i en eller to linjer</a:t>
            </a:r>
            <a:endParaRPr lang="da-DK"/>
          </a:p>
        </p:txBody>
      </p:sp>
      <p:sp>
        <p:nvSpPr>
          <p:cNvPr id="17" name="Pladsholder til indhold 16">
            <a:extLst>
              <a:ext uri="{FF2B5EF4-FFF2-40B4-BE49-F238E27FC236}">
                <a16:creationId xmlns:a16="http://schemas.microsoft.com/office/drawing/2014/main" id="{68683356-87BD-0DEF-D13C-03B7AF64C9A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291200" y="1846799"/>
            <a:ext cx="3610800" cy="3830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6000"/>
            </a:lvl9pPr>
          </a:lstStyle>
          <a:p>
            <a:pPr lvl="0"/>
            <a:r>
              <a:rPr lang="da-DK" dirty="0"/>
              <a:t>Indsæt figur eller indsæt tekst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  <a:p>
            <a:pPr lvl="6"/>
            <a:r>
              <a:rPr lang="da-DK" dirty="0"/>
              <a:t>7</a:t>
            </a:r>
            <a:endParaRPr lang="da-DK"/>
          </a:p>
          <a:p>
            <a:pPr lvl="7"/>
            <a:r>
              <a:rPr lang="da-DK" dirty="0"/>
              <a:t>8</a:t>
            </a:r>
            <a:endParaRPr lang="da-DK"/>
          </a:p>
          <a:p>
            <a:pPr lvl="8"/>
            <a:r>
              <a:rPr lang="da-DK" dirty="0"/>
              <a:t>9</a:t>
            </a:r>
            <a:endParaRPr lang="da-DK"/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63BDC003-9528-B6B7-7E35-0E2FB88C9D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91200" y="5749200"/>
            <a:ext cx="3610800" cy="1296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indsætte </a:t>
            </a:r>
            <a:r>
              <a:rPr lang="da-DK" dirty="0" err="1"/>
              <a:t>Anm</a:t>
            </a:r>
            <a:r>
              <a:rPr lang="da-DK" dirty="0"/>
              <a:t>.:</a:t>
            </a:r>
            <a:endParaRPr lang="da-DK"/>
          </a:p>
        </p:txBody>
      </p:sp>
      <p:sp>
        <p:nvSpPr>
          <p:cNvPr id="21" name="Pladsholder til tekst 20">
            <a:extLst>
              <a:ext uri="{FF2B5EF4-FFF2-40B4-BE49-F238E27FC236}">
                <a16:creationId xmlns:a16="http://schemas.microsoft.com/office/drawing/2014/main" id="{907A6E02-AF3C-BE99-3904-6F35E8FEBC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91200" y="5878800"/>
            <a:ext cx="3610800" cy="1296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tilføje Kilde:</a:t>
            </a:r>
            <a:endParaRPr lang="da-DK"/>
          </a:p>
        </p:txBody>
      </p:sp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id="{CD9EABE3-31E8-CD1B-E725-89DCA3E7FC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55751" y="1352550"/>
            <a:ext cx="3610800" cy="360000"/>
          </a:xfrm>
        </p:spPr>
        <p:txBody>
          <a:bodyPr/>
          <a:lstStyle>
            <a:lvl1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None/>
              <a:defRPr sz="1200" b="1"/>
            </a:lvl1pPr>
            <a:lvl2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2pPr>
            <a:lvl3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3pPr>
            <a:lvl4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4pPr>
            <a:lvl5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5pPr>
            <a:lvl6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6pPr>
            <a:lvl7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7pPr>
            <a:lvl8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8pPr>
            <a:lvl9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9pPr>
          </a:lstStyle>
          <a:p>
            <a:pPr lvl="0"/>
            <a:r>
              <a:rPr lang="da-DK" dirty="0"/>
              <a:t>Klik for at indsætte figuroverskrift i en eller to linjer</a:t>
            </a:r>
            <a:endParaRPr lang="da-DK"/>
          </a:p>
        </p:txBody>
      </p:sp>
      <p:sp>
        <p:nvSpPr>
          <p:cNvPr id="25" name="Pladsholder til indhold 24">
            <a:extLst>
              <a:ext uri="{FF2B5EF4-FFF2-40B4-BE49-F238E27FC236}">
                <a16:creationId xmlns:a16="http://schemas.microsoft.com/office/drawing/2014/main" id="{53193176-4FFD-804D-7C13-6B32E573BE9F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155751" y="1846799"/>
            <a:ext cx="3610800" cy="3830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6000"/>
            </a:lvl9pPr>
          </a:lstStyle>
          <a:p>
            <a:pPr lvl="0"/>
            <a:r>
              <a:rPr lang="da-DK" dirty="0"/>
              <a:t>Indsæt figur eller indsæt tekst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  <a:p>
            <a:pPr lvl="6"/>
            <a:r>
              <a:rPr lang="da-DK" dirty="0"/>
              <a:t>7</a:t>
            </a:r>
            <a:endParaRPr lang="da-DK"/>
          </a:p>
          <a:p>
            <a:pPr lvl="7"/>
            <a:r>
              <a:rPr lang="da-DK" dirty="0"/>
              <a:t>8</a:t>
            </a:r>
            <a:endParaRPr lang="da-DK"/>
          </a:p>
          <a:p>
            <a:pPr lvl="8"/>
            <a:r>
              <a:rPr lang="da-DK" dirty="0"/>
              <a:t>9</a:t>
            </a:r>
            <a:endParaRPr lang="da-DK"/>
          </a:p>
        </p:txBody>
      </p:sp>
      <p:sp>
        <p:nvSpPr>
          <p:cNvPr id="27" name="Pladsholder til tekst 26">
            <a:extLst>
              <a:ext uri="{FF2B5EF4-FFF2-40B4-BE49-F238E27FC236}">
                <a16:creationId xmlns:a16="http://schemas.microsoft.com/office/drawing/2014/main" id="{368C3C53-446B-EBB8-02BE-55C82429C79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55751" y="5749200"/>
            <a:ext cx="3610800" cy="1296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indsætte </a:t>
            </a:r>
            <a:r>
              <a:rPr lang="da-DK" dirty="0" err="1"/>
              <a:t>Anm</a:t>
            </a:r>
            <a:r>
              <a:rPr lang="da-DK" dirty="0"/>
              <a:t>.:</a:t>
            </a:r>
            <a:endParaRPr lang="da-DK"/>
          </a:p>
        </p:txBody>
      </p:sp>
      <p:sp>
        <p:nvSpPr>
          <p:cNvPr id="29" name="Pladsholder til tekst 28">
            <a:extLst>
              <a:ext uri="{FF2B5EF4-FFF2-40B4-BE49-F238E27FC236}">
                <a16:creationId xmlns:a16="http://schemas.microsoft.com/office/drawing/2014/main" id="{6A5AA487-F3BB-7A85-1BFB-0503CA5CA12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55751" y="5878800"/>
            <a:ext cx="3610800" cy="1296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indsætte Kilde:</a:t>
            </a:r>
            <a:endParaRPr lang="da-DK"/>
          </a:p>
        </p:txBody>
      </p:sp>
      <p:cxnSp>
        <p:nvCxnSpPr>
          <p:cNvPr id="30" name="Lige forbindelse 29">
            <a:extLst>
              <a:ext uri="{FF2B5EF4-FFF2-40B4-BE49-F238E27FC236}">
                <a16:creationId xmlns:a16="http://schemas.microsoft.com/office/drawing/2014/main" id="{9C3E12FA-EB48-3320-6383-D7001A453D18}"/>
              </a:ext>
            </a:extLst>
          </p:cNvPr>
          <p:cNvCxnSpPr/>
          <p:nvPr userDrawn="1"/>
        </p:nvCxnSpPr>
        <p:spPr>
          <a:xfrm>
            <a:off x="424799" y="1191600"/>
            <a:ext cx="117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65E97B7-7EDD-1923-CBB1-7524BA4F6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D08D439-2ED9-39B7-9036-5E0AF1FA10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67367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3">
          <p15:clr>
            <a:srgbClr val="A4A3A4"/>
          </p15:clr>
        </p15:guide>
        <p15:guide id="2" orient="horz" pos="3620" userDrawn="1">
          <p15:clr>
            <a:srgbClr val="A4A3A4"/>
          </p15:clr>
        </p15:guide>
        <p15:guide id="3" orient="horz" pos="3703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, 3 spalter, lys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 hidden="1">
            <a:extLst>
              <a:ext uri="{FF2B5EF4-FFF2-40B4-BE49-F238E27FC236}">
                <a16:creationId xmlns:a16="http://schemas.microsoft.com/office/drawing/2014/main" id="{9CC5CD46-8DE9-4962-9534-25DF296EE7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508D419-FD63-426C-A810-ABE1451036F9}" type="datetime2">
              <a:rPr lang="da-DK" smtClean="0"/>
              <a:t>1. november 2023</a:t>
            </a:fld>
            <a:endParaRPr lang="da-DK" dirty="0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01BA9263-E6A0-583C-1024-86C7DE6E50DA}"/>
              </a:ext>
            </a:extLst>
          </p:cNvPr>
          <p:cNvGrpSpPr/>
          <p:nvPr userDrawn="1"/>
        </p:nvGrpSpPr>
        <p:grpSpPr>
          <a:xfrm>
            <a:off x="-1" y="0"/>
            <a:ext cx="12193200" cy="6861600"/>
            <a:chOff x="-1" y="0"/>
            <a:chExt cx="12193200" cy="6861600"/>
          </a:xfrm>
        </p:grpSpPr>
        <p:sp>
          <p:nvSpPr>
            <p:cNvPr id="8" name="Baggrund">
              <a:extLst>
                <a:ext uri="{FF2B5EF4-FFF2-40B4-BE49-F238E27FC236}">
                  <a16:creationId xmlns:a16="http://schemas.microsoft.com/office/drawing/2014/main" id="{B6F5CE89-0896-BE5A-F8D0-EAC40C59701E}"/>
                </a:ext>
              </a:extLst>
            </p:cNvPr>
            <p:cNvSpPr/>
            <p:nvPr userDrawn="1"/>
          </p:nvSpPr>
          <p:spPr>
            <a:xfrm>
              <a:off x="-1" y="0"/>
              <a:ext cx="12193200" cy="6861600"/>
            </a:xfrm>
            <a:prstGeom prst="rect">
              <a:avLst/>
            </a:prstGeom>
            <a:solidFill>
              <a:srgbClr val="F9E1E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a-DK" sz="1000" dirty="0" err="1"/>
            </a:p>
          </p:txBody>
        </p:sp>
        <p:pic>
          <p:nvPicPr>
            <p:cNvPr id="10" name="Logo">
              <a:extLst>
                <a:ext uri="{FF2B5EF4-FFF2-40B4-BE49-F238E27FC236}">
                  <a16:creationId xmlns:a16="http://schemas.microsoft.com/office/drawing/2014/main" id="{9377A36B-E2AE-F575-0C7C-49FF1EED9D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42800" y="6109200"/>
              <a:ext cx="1522800" cy="562350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1935CCA-9918-2ABC-7ED3-A2B13ECBF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0" y="290513"/>
            <a:ext cx="9180000" cy="813600"/>
          </a:xfrm>
        </p:spPr>
        <p:txBody>
          <a:bodyPr/>
          <a:lstStyle/>
          <a:p>
            <a:r>
              <a:rPr lang="da-DK" dirty="0"/>
              <a:t>Klik for at indsætte overskrift i en eller to linjer</a:t>
            </a:r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E8AFA47C-A95A-7BCC-2897-DEBAB2FBD4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00" y="1352550"/>
            <a:ext cx="3610800" cy="360000"/>
          </a:xfrm>
        </p:spPr>
        <p:txBody>
          <a:bodyPr/>
          <a:lstStyle>
            <a:lvl1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None/>
              <a:defRPr sz="1200" b="1"/>
            </a:lvl1pPr>
            <a:lvl2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2pPr>
            <a:lvl3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3pPr>
            <a:lvl4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4pPr>
            <a:lvl5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5pPr>
            <a:lvl6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6pPr>
            <a:lvl7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7pPr>
            <a:lvl8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8pPr>
            <a:lvl9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9pPr>
          </a:lstStyle>
          <a:p>
            <a:pPr lvl="0"/>
            <a:r>
              <a:rPr lang="da-DK" dirty="0"/>
              <a:t>Klik for at indsætte figuroverskrift i en eller to linjer</a:t>
            </a:r>
            <a:endParaRPr lang="da-DK"/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1F246CC2-69F7-9E97-785B-545649AFB98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800" y="1846799"/>
            <a:ext cx="3610800" cy="3830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6000"/>
            </a:lvl9pPr>
          </a:lstStyle>
          <a:p>
            <a:pPr lvl="0"/>
            <a:r>
              <a:rPr lang="da-DK" dirty="0"/>
              <a:t>Indsæt figur eller indsæt tekst Klik ENTER og derefter TAB for at se næste tekstformat           Klik SHIFT+TAB for at se foregående tekstformat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  <a:p>
            <a:pPr lvl="6"/>
            <a:r>
              <a:rPr lang="da-DK" dirty="0"/>
              <a:t>7</a:t>
            </a:r>
            <a:endParaRPr lang="da-DK"/>
          </a:p>
          <a:p>
            <a:pPr lvl="7"/>
            <a:r>
              <a:rPr lang="da-DK" dirty="0"/>
              <a:t>8</a:t>
            </a:r>
            <a:endParaRPr lang="da-DK"/>
          </a:p>
          <a:p>
            <a:pPr lvl="8"/>
            <a:r>
              <a:rPr lang="da-DK" dirty="0"/>
              <a:t>9</a:t>
            </a:r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339B49F8-D51D-1CBF-4E82-9B4B5ABD6A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4800" y="5749200"/>
            <a:ext cx="3610800" cy="1296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indsætte </a:t>
            </a:r>
            <a:r>
              <a:rPr lang="da-DK" dirty="0" err="1"/>
              <a:t>Anm</a:t>
            </a:r>
            <a:r>
              <a:rPr lang="da-DK" dirty="0"/>
              <a:t>.:</a:t>
            </a:r>
            <a:endParaRPr lang="da-DK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15FAD40F-976F-3E89-50A0-E800B01B5F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800" y="5878800"/>
            <a:ext cx="3610800" cy="1296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tilføje Kilde:</a:t>
            </a:r>
            <a:endParaRPr lang="da-DK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ED8A172C-6CE4-EDE5-284E-00F9DA3CC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91200" y="1352550"/>
            <a:ext cx="3610800" cy="360000"/>
          </a:xfrm>
        </p:spPr>
        <p:txBody>
          <a:bodyPr/>
          <a:lstStyle>
            <a:lvl1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None/>
              <a:defRPr sz="1200" b="1"/>
            </a:lvl1pPr>
            <a:lvl2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2pPr>
            <a:lvl3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3pPr>
            <a:lvl4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4pPr>
            <a:lvl5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5pPr>
            <a:lvl6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6pPr>
            <a:lvl7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7pPr>
            <a:lvl8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8pPr>
            <a:lvl9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9pPr>
          </a:lstStyle>
          <a:p>
            <a:pPr lvl="0"/>
            <a:r>
              <a:rPr lang="da-DK" dirty="0"/>
              <a:t>Klik for at indsætte figuroverskrift i en eller to linjer</a:t>
            </a:r>
            <a:endParaRPr lang="da-DK"/>
          </a:p>
        </p:txBody>
      </p:sp>
      <p:sp>
        <p:nvSpPr>
          <p:cNvPr id="17" name="Pladsholder til indhold 16">
            <a:extLst>
              <a:ext uri="{FF2B5EF4-FFF2-40B4-BE49-F238E27FC236}">
                <a16:creationId xmlns:a16="http://schemas.microsoft.com/office/drawing/2014/main" id="{68683356-87BD-0DEF-D13C-03B7AF64C9A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291200" y="1846799"/>
            <a:ext cx="3610800" cy="3830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6000"/>
            </a:lvl9pPr>
          </a:lstStyle>
          <a:p>
            <a:pPr lvl="0"/>
            <a:r>
              <a:rPr lang="da-DK" dirty="0"/>
              <a:t>Indsæt figur eller indsæt tekst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  <a:p>
            <a:pPr lvl="6"/>
            <a:r>
              <a:rPr lang="da-DK" dirty="0"/>
              <a:t>7</a:t>
            </a:r>
            <a:endParaRPr lang="da-DK"/>
          </a:p>
          <a:p>
            <a:pPr lvl="7"/>
            <a:r>
              <a:rPr lang="da-DK" dirty="0"/>
              <a:t>8</a:t>
            </a:r>
            <a:endParaRPr lang="da-DK"/>
          </a:p>
          <a:p>
            <a:pPr lvl="8"/>
            <a:r>
              <a:rPr lang="da-DK" dirty="0"/>
              <a:t>9</a:t>
            </a:r>
            <a:endParaRPr lang="da-DK"/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63BDC003-9528-B6B7-7E35-0E2FB88C9D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91200" y="5749200"/>
            <a:ext cx="3610800" cy="1296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indsætte </a:t>
            </a:r>
            <a:r>
              <a:rPr lang="da-DK" dirty="0" err="1"/>
              <a:t>Anm</a:t>
            </a:r>
            <a:r>
              <a:rPr lang="da-DK" dirty="0"/>
              <a:t>.:</a:t>
            </a:r>
            <a:endParaRPr lang="da-DK"/>
          </a:p>
        </p:txBody>
      </p:sp>
      <p:sp>
        <p:nvSpPr>
          <p:cNvPr id="21" name="Pladsholder til tekst 20">
            <a:extLst>
              <a:ext uri="{FF2B5EF4-FFF2-40B4-BE49-F238E27FC236}">
                <a16:creationId xmlns:a16="http://schemas.microsoft.com/office/drawing/2014/main" id="{907A6E02-AF3C-BE99-3904-6F35E8FEBC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91200" y="5878800"/>
            <a:ext cx="3610800" cy="1296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tilføje Kilde:</a:t>
            </a:r>
            <a:endParaRPr lang="da-DK"/>
          </a:p>
        </p:txBody>
      </p:sp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id="{CD9EABE3-31E8-CD1B-E725-89DCA3E7FC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55751" y="1352550"/>
            <a:ext cx="3610800" cy="360000"/>
          </a:xfrm>
        </p:spPr>
        <p:txBody>
          <a:bodyPr/>
          <a:lstStyle>
            <a:lvl1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None/>
              <a:defRPr sz="1200" b="1"/>
            </a:lvl1pPr>
            <a:lvl2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2pPr>
            <a:lvl3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3pPr>
            <a:lvl4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4pPr>
            <a:lvl5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5pPr>
            <a:lvl6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6pPr>
            <a:lvl7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7pPr>
            <a:lvl8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8pPr>
            <a:lvl9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9pPr>
          </a:lstStyle>
          <a:p>
            <a:pPr lvl="0"/>
            <a:r>
              <a:rPr lang="da-DK" dirty="0"/>
              <a:t>Klik for at indsætte figuroverskrift i en eller to linjer</a:t>
            </a:r>
            <a:endParaRPr lang="da-DK"/>
          </a:p>
        </p:txBody>
      </p:sp>
      <p:sp>
        <p:nvSpPr>
          <p:cNvPr id="25" name="Pladsholder til indhold 24">
            <a:extLst>
              <a:ext uri="{FF2B5EF4-FFF2-40B4-BE49-F238E27FC236}">
                <a16:creationId xmlns:a16="http://schemas.microsoft.com/office/drawing/2014/main" id="{53193176-4FFD-804D-7C13-6B32E573BE9F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155751" y="1846799"/>
            <a:ext cx="3610800" cy="3830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6000"/>
            </a:lvl9pPr>
          </a:lstStyle>
          <a:p>
            <a:pPr lvl="0"/>
            <a:r>
              <a:rPr lang="da-DK" dirty="0"/>
              <a:t>Indsæt figur eller indsæt tekst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  <a:p>
            <a:pPr lvl="6"/>
            <a:r>
              <a:rPr lang="da-DK" dirty="0"/>
              <a:t>7</a:t>
            </a:r>
            <a:endParaRPr lang="da-DK"/>
          </a:p>
          <a:p>
            <a:pPr lvl="7"/>
            <a:r>
              <a:rPr lang="da-DK" dirty="0"/>
              <a:t>8</a:t>
            </a:r>
            <a:endParaRPr lang="da-DK"/>
          </a:p>
          <a:p>
            <a:pPr lvl="8"/>
            <a:r>
              <a:rPr lang="da-DK" dirty="0"/>
              <a:t>9</a:t>
            </a:r>
            <a:endParaRPr lang="da-DK"/>
          </a:p>
        </p:txBody>
      </p:sp>
      <p:sp>
        <p:nvSpPr>
          <p:cNvPr id="27" name="Pladsholder til tekst 26">
            <a:extLst>
              <a:ext uri="{FF2B5EF4-FFF2-40B4-BE49-F238E27FC236}">
                <a16:creationId xmlns:a16="http://schemas.microsoft.com/office/drawing/2014/main" id="{368C3C53-446B-EBB8-02BE-55C82429C79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55751" y="5749200"/>
            <a:ext cx="3610800" cy="1296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indsætte </a:t>
            </a:r>
            <a:r>
              <a:rPr lang="da-DK" dirty="0" err="1"/>
              <a:t>Anm</a:t>
            </a:r>
            <a:r>
              <a:rPr lang="da-DK" dirty="0"/>
              <a:t>.:</a:t>
            </a:r>
            <a:endParaRPr lang="da-DK"/>
          </a:p>
        </p:txBody>
      </p:sp>
      <p:sp>
        <p:nvSpPr>
          <p:cNvPr id="29" name="Pladsholder til tekst 28">
            <a:extLst>
              <a:ext uri="{FF2B5EF4-FFF2-40B4-BE49-F238E27FC236}">
                <a16:creationId xmlns:a16="http://schemas.microsoft.com/office/drawing/2014/main" id="{6A5AA487-F3BB-7A85-1BFB-0503CA5CA12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55751" y="5878800"/>
            <a:ext cx="3610800" cy="1296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indsætte Kilde:</a:t>
            </a:r>
            <a:endParaRPr lang="da-DK"/>
          </a:p>
        </p:txBody>
      </p:sp>
      <p:cxnSp>
        <p:nvCxnSpPr>
          <p:cNvPr id="30" name="Lige forbindelse 29">
            <a:extLst>
              <a:ext uri="{FF2B5EF4-FFF2-40B4-BE49-F238E27FC236}">
                <a16:creationId xmlns:a16="http://schemas.microsoft.com/office/drawing/2014/main" id="{9C3E12FA-EB48-3320-6383-D7001A453D18}"/>
              </a:ext>
            </a:extLst>
          </p:cNvPr>
          <p:cNvCxnSpPr/>
          <p:nvPr userDrawn="1"/>
        </p:nvCxnSpPr>
        <p:spPr>
          <a:xfrm>
            <a:off x="424799" y="1191600"/>
            <a:ext cx="117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65E97B7-7EDD-1923-CBB1-7524BA4F6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D08D439-2ED9-39B7-9036-5E0AF1FA10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Date" descr="{&quot;templafy&quot;:{&quot;id&quot;:&quot;c0b9ea99-e46f-4c2c-9d43-3fe8fd5a9cf2&quot;}}">
            <a:extLst>
              <a:ext uri="{FF2B5EF4-FFF2-40B4-BE49-F238E27FC236}">
                <a16:creationId xmlns:a16="http://schemas.microsoft.com/office/drawing/2014/main" id="{92510BFB-3800-C065-FF12-352475C7ECB3}"/>
              </a:ext>
            </a:extLst>
          </p:cNvPr>
          <p:cNvSpPr txBox="1">
            <a:spLocks/>
          </p:cNvSpPr>
          <p:nvPr userDrawn="1"/>
        </p:nvSpPr>
        <p:spPr>
          <a:xfrm>
            <a:off x="9834563" y="6274800"/>
            <a:ext cx="1944136" cy="1584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da-DK" sz="1000" dirty="0">
              <a:solidFill>
                <a:srgbClr val="9797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773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3">
          <p15:clr>
            <a:srgbClr val="A4A3A4"/>
          </p15:clr>
        </p15:guide>
        <p15:guide id="2" orient="horz" pos="3621" userDrawn="1">
          <p15:clr>
            <a:srgbClr val="A4A3A4"/>
          </p15:clr>
        </p15:guide>
        <p15:guide id="3" orient="horz" pos="3703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, 3 spalter,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 hidden="1">
            <a:extLst>
              <a:ext uri="{FF2B5EF4-FFF2-40B4-BE49-F238E27FC236}">
                <a16:creationId xmlns:a16="http://schemas.microsoft.com/office/drawing/2014/main" id="{9CC5CD46-8DE9-4962-9534-25DF296EE7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A276B8E-E2A0-42EA-BD8F-0BDC2C46FF55}" type="datetime2">
              <a:rPr lang="da-DK" smtClean="0"/>
              <a:t>1. november 2023</a:t>
            </a:fld>
            <a:endParaRPr lang="da-DK" dirty="0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A516E237-BAAB-00D2-8DA6-EDAD73D8D766}"/>
              </a:ext>
            </a:extLst>
          </p:cNvPr>
          <p:cNvGrpSpPr/>
          <p:nvPr userDrawn="1"/>
        </p:nvGrpSpPr>
        <p:grpSpPr>
          <a:xfrm>
            <a:off x="0" y="0"/>
            <a:ext cx="12190413" cy="6858000"/>
            <a:chOff x="0" y="0"/>
            <a:chExt cx="12190413" cy="6858000"/>
          </a:xfrm>
        </p:grpSpPr>
        <p:sp>
          <p:nvSpPr>
            <p:cNvPr id="8" name="Baggrund">
              <a:extLst>
                <a:ext uri="{FF2B5EF4-FFF2-40B4-BE49-F238E27FC236}">
                  <a16:creationId xmlns:a16="http://schemas.microsoft.com/office/drawing/2014/main" id="{2F80CED2-C571-EF6C-585A-5E5E2E81E324}"/>
                </a:ext>
              </a:extLst>
            </p:cNvPr>
            <p:cNvSpPr/>
            <p:nvPr userDrawn="1"/>
          </p:nvSpPr>
          <p:spPr>
            <a:xfrm>
              <a:off x="0" y="0"/>
              <a:ext cx="12190413" cy="6858000"/>
            </a:xfrm>
            <a:prstGeom prst="rect">
              <a:avLst/>
            </a:prstGeom>
            <a:solidFill>
              <a:srgbClr val="E1E1E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a-DK" sz="1000" dirty="0" err="1"/>
            </a:p>
          </p:txBody>
        </p:sp>
        <p:pic>
          <p:nvPicPr>
            <p:cNvPr id="10" name="Logo">
              <a:extLst>
                <a:ext uri="{FF2B5EF4-FFF2-40B4-BE49-F238E27FC236}">
                  <a16:creationId xmlns:a16="http://schemas.microsoft.com/office/drawing/2014/main" id="{0E3DB923-4F6C-F6DD-9C8E-2FAA0DE0A7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42800" y="6109200"/>
              <a:ext cx="1522800" cy="562350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1935CCA-9918-2ABC-7ED3-A2B13ECBF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0" y="290513"/>
            <a:ext cx="9180000" cy="8136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indsætte overskrift i en eller to linjer</a:t>
            </a:r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E8AFA47C-A95A-7BCC-2897-DEBAB2FBD4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00" y="1352550"/>
            <a:ext cx="3610800" cy="360000"/>
          </a:xfrm>
        </p:spPr>
        <p:txBody>
          <a:bodyPr/>
          <a:lstStyle>
            <a:lvl1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None/>
              <a:defRPr sz="1200" b="1"/>
            </a:lvl1pPr>
            <a:lvl2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2pPr>
            <a:lvl3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3pPr>
            <a:lvl4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4pPr>
            <a:lvl5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5pPr>
            <a:lvl6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6pPr>
            <a:lvl7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7pPr>
            <a:lvl8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8pPr>
            <a:lvl9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9pPr>
          </a:lstStyle>
          <a:p>
            <a:pPr lvl="0"/>
            <a:r>
              <a:rPr lang="da-DK" dirty="0"/>
              <a:t>Klik for at indsætte figuroverskrift i en eller to linjer</a:t>
            </a:r>
            <a:endParaRPr lang="da-DK"/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1F246CC2-69F7-9E97-785B-545649AFB98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800" y="1846799"/>
            <a:ext cx="3610800" cy="3830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6000"/>
            </a:lvl9pPr>
          </a:lstStyle>
          <a:p>
            <a:pPr lvl="0"/>
            <a:r>
              <a:rPr lang="da-DK" dirty="0"/>
              <a:t>Indsæt figur eller indsæt tekst Klik ENTER og derefter TAB for at se næste tekstformat           Klik SHIFT+TAB for at se foregående tekstformat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  <a:p>
            <a:pPr lvl="6"/>
            <a:r>
              <a:rPr lang="da-DK" dirty="0"/>
              <a:t>7</a:t>
            </a:r>
            <a:endParaRPr lang="da-DK"/>
          </a:p>
          <a:p>
            <a:pPr lvl="7"/>
            <a:r>
              <a:rPr lang="da-DK" dirty="0"/>
              <a:t>8</a:t>
            </a:r>
            <a:endParaRPr lang="da-DK"/>
          </a:p>
          <a:p>
            <a:pPr lvl="8"/>
            <a:r>
              <a:rPr lang="da-DK" dirty="0"/>
              <a:t>9</a:t>
            </a:r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339B49F8-D51D-1CBF-4E82-9B4B5ABD6A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4800" y="5749200"/>
            <a:ext cx="3610800" cy="1296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indsætte </a:t>
            </a:r>
            <a:r>
              <a:rPr lang="da-DK" dirty="0" err="1"/>
              <a:t>Anm</a:t>
            </a:r>
            <a:r>
              <a:rPr lang="da-DK" dirty="0"/>
              <a:t>.:</a:t>
            </a:r>
            <a:endParaRPr lang="da-DK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15FAD40F-976F-3E89-50A0-E800B01B5F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800" y="5878800"/>
            <a:ext cx="3610800" cy="1296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tilføje Kilde:</a:t>
            </a:r>
            <a:endParaRPr lang="da-DK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ED8A172C-6CE4-EDE5-284E-00F9DA3CC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91200" y="1352550"/>
            <a:ext cx="3610800" cy="360000"/>
          </a:xfrm>
        </p:spPr>
        <p:txBody>
          <a:bodyPr/>
          <a:lstStyle>
            <a:lvl1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None/>
              <a:defRPr sz="1200" b="1"/>
            </a:lvl1pPr>
            <a:lvl2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2pPr>
            <a:lvl3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3pPr>
            <a:lvl4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4pPr>
            <a:lvl5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5pPr>
            <a:lvl6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6pPr>
            <a:lvl7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7pPr>
            <a:lvl8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8pPr>
            <a:lvl9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9pPr>
          </a:lstStyle>
          <a:p>
            <a:pPr lvl="0"/>
            <a:r>
              <a:rPr lang="da-DK" dirty="0"/>
              <a:t>Klik for at indsætte figuroverskrift i en eller to linjer</a:t>
            </a:r>
            <a:endParaRPr lang="da-DK"/>
          </a:p>
        </p:txBody>
      </p:sp>
      <p:sp>
        <p:nvSpPr>
          <p:cNvPr id="17" name="Pladsholder til indhold 16">
            <a:extLst>
              <a:ext uri="{FF2B5EF4-FFF2-40B4-BE49-F238E27FC236}">
                <a16:creationId xmlns:a16="http://schemas.microsoft.com/office/drawing/2014/main" id="{68683356-87BD-0DEF-D13C-03B7AF64C9A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291200" y="1846799"/>
            <a:ext cx="3610800" cy="3830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6000"/>
            </a:lvl9pPr>
          </a:lstStyle>
          <a:p>
            <a:pPr lvl="0"/>
            <a:r>
              <a:rPr lang="da-DK" dirty="0"/>
              <a:t>Indsæt figur eller indsæt tekst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  <a:p>
            <a:pPr lvl="6"/>
            <a:r>
              <a:rPr lang="da-DK" dirty="0"/>
              <a:t>7</a:t>
            </a:r>
            <a:endParaRPr lang="da-DK"/>
          </a:p>
          <a:p>
            <a:pPr lvl="7"/>
            <a:r>
              <a:rPr lang="da-DK" dirty="0"/>
              <a:t>8</a:t>
            </a:r>
            <a:endParaRPr lang="da-DK"/>
          </a:p>
          <a:p>
            <a:pPr lvl="8"/>
            <a:r>
              <a:rPr lang="da-DK" dirty="0"/>
              <a:t>9</a:t>
            </a:r>
            <a:endParaRPr lang="da-DK"/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63BDC003-9528-B6B7-7E35-0E2FB88C9D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91200" y="5749200"/>
            <a:ext cx="3610800" cy="1296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indsætte </a:t>
            </a:r>
            <a:r>
              <a:rPr lang="da-DK" dirty="0" err="1"/>
              <a:t>Anm</a:t>
            </a:r>
            <a:r>
              <a:rPr lang="da-DK" dirty="0"/>
              <a:t>.:</a:t>
            </a:r>
            <a:endParaRPr lang="da-DK"/>
          </a:p>
        </p:txBody>
      </p:sp>
      <p:sp>
        <p:nvSpPr>
          <p:cNvPr id="21" name="Pladsholder til tekst 20">
            <a:extLst>
              <a:ext uri="{FF2B5EF4-FFF2-40B4-BE49-F238E27FC236}">
                <a16:creationId xmlns:a16="http://schemas.microsoft.com/office/drawing/2014/main" id="{907A6E02-AF3C-BE99-3904-6F35E8FEBC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91200" y="5878800"/>
            <a:ext cx="3610800" cy="1296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tilføje Kilde:</a:t>
            </a:r>
            <a:endParaRPr lang="da-DK"/>
          </a:p>
        </p:txBody>
      </p:sp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id="{CD9EABE3-31E8-CD1B-E725-89DCA3E7FC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55751" y="1352550"/>
            <a:ext cx="3610800" cy="360000"/>
          </a:xfrm>
        </p:spPr>
        <p:txBody>
          <a:bodyPr/>
          <a:lstStyle>
            <a:lvl1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None/>
              <a:defRPr sz="1200" b="1"/>
            </a:lvl1pPr>
            <a:lvl2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2pPr>
            <a:lvl3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3pPr>
            <a:lvl4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4pPr>
            <a:lvl5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5pPr>
            <a:lvl6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6pPr>
            <a:lvl7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7pPr>
            <a:lvl8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8pPr>
            <a:lvl9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9pPr>
          </a:lstStyle>
          <a:p>
            <a:pPr lvl="0"/>
            <a:r>
              <a:rPr lang="da-DK" dirty="0"/>
              <a:t>Klik for at indsætte figuroverskrift i en eller to linjer</a:t>
            </a:r>
            <a:endParaRPr lang="da-DK"/>
          </a:p>
        </p:txBody>
      </p:sp>
      <p:sp>
        <p:nvSpPr>
          <p:cNvPr id="25" name="Pladsholder til indhold 24">
            <a:extLst>
              <a:ext uri="{FF2B5EF4-FFF2-40B4-BE49-F238E27FC236}">
                <a16:creationId xmlns:a16="http://schemas.microsoft.com/office/drawing/2014/main" id="{53193176-4FFD-804D-7C13-6B32E573BE9F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155751" y="1846799"/>
            <a:ext cx="3610800" cy="3830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6000"/>
            </a:lvl9pPr>
          </a:lstStyle>
          <a:p>
            <a:pPr lvl="0"/>
            <a:r>
              <a:rPr lang="da-DK" dirty="0"/>
              <a:t>Indsæt figur eller indsæt tekst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  <a:p>
            <a:pPr lvl="6"/>
            <a:r>
              <a:rPr lang="da-DK" dirty="0"/>
              <a:t>7</a:t>
            </a:r>
            <a:endParaRPr lang="da-DK"/>
          </a:p>
          <a:p>
            <a:pPr lvl="7"/>
            <a:r>
              <a:rPr lang="da-DK" dirty="0"/>
              <a:t>8</a:t>
            </a:r>
            <a:endParaRPr lang="da-DK"/>
          </a:p>
          <a:p>
            <a:pPr lvl="8"/>
            <a:r>
              <a:rPr lang="da-DK" dirty="0"/>
              <a:t>9</a:t>
            </a:r>
            <a:endParaRPr lang="da-DK"/>
          </a:p>
        </p:txBody>
      </p:sp>
      <p:sp>
        <p:nvSpPr>
          <p:cNvPr id="27" name="Pladsholder til tekst 26">
            <a:extLst>
              <a:ext uri="{FF2B5EF4-FFF2-40B4-BE49-F238E27FC236}">
                <a16:creationId xmlns:a16="http://schemas.microsoft.com/office/drawing/2014/main" id="{368C3C53-446B-EBB8-02BE-55C82429C79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55751" y="5749200"/>
            <a:ext cx="3610800" cy="1296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indsætte </a:t>
            </a:r>
            <a:r>
              <a:rPr lang="da-DK" dirty="0" err="1"/>
              <a:t>Anm</a:t>
            </a:r>
            <a:r>
              <a:rPr lang="da-DK" dirty="0"/>
              <a:t>.:</a:t>
            </a:r>
            <a:endParaRPr lang="da-DK"/>
          </a:p>
        </p:txBody>
      </p:sp>
      <p:sp>
        <p:nvSpPr>
          <p:cNvPr id="29" name="Pladsholder til tekst 28">
            <a:extLst>
              <a:ext uri="{FF2B5EF4-FFF2-40B4-BE49-F238E27FC236}">
                <a16:creationId xmlns:a16="http://schemas.microsoft.com/office/drawing/2014/main" id="{6A5AA487-F3BB-7A85-1BFB-0503CA5CA12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55751" y="5878800"/>
            <a:ext cx="3610800" cy="1296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indsætte Kilde:</a:t>
            </a:r>
            <a:endParaRPr lang="da-DK"/>
          </a:p>
        </p:txBody>
      </p:sp>
      <p:cxnSp>
        <p:nvCxnSpPr>
          <p:cNvPr id="30" name="Lige forbindelse 29">
            <a:extLst>
              <a:ext uri="{FF2B5EF4-FFF2-40B4-BE49-F238E27FC236}">
                <a16:creationId xmlns:a16="http://schemas.microsoft.com/office/drawing/2014/main" id="{9C3E12FA-EB48-3320-6383-D7001A453D18}"/>
              </a:ext>
            </a:extLst>
          </p:cNvPr>
          <p:cNvCxnSpPr/>
          <p:nvPr userDrawn="1"/>
        </p:nvCxnSpPr>
        <p:spPr>
          <a:xfrm>
            <a:off x="424799" y="1191600"/>
            <a:ext cx="117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65E97B7-7EDD-1923-CBB1-7524BA4F6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D08D439-2ED9-39B7-9036-5E0AF1FA10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Date" descr="{&quot;templafy&quot;:{&quot;id&quot;:&quot;4954b4dd-978b-4926-937d-930154b20880&quot;}}">
            <a:extLst>
              <a:ext uri="{FF2B5EF4-FFF2-40B4-BE49-F238E27FC236}">
                <a16:creationId xmlns:a16="http://schemas.microsoft.com/office/drawing/2014/main" id="{A57A193D-9F9F-B308-68FA-33567529EAC6}"/>
              </a:ext>
            </a:extLst>
          </p:cNvPr>
          <p:cNvSpPr txBox="1">
            <a:spLocks/>
          </p:cNvSpPr>
          <p:nvPr userDrawn="1"/>
        </p:nvSpPr>
        <p:spPr>
          <a:xfrm>
            <a:off x="9834563" y="6274800"/>
            <a:ext cx="1944136" cy="1584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da-DK" sz="1000" dirty="0">
              <a:solidFill>
                <a:srgbClr val="9797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259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3">
          <p15:clr>
            <a:srgbClr val="A4A3A4"/>
          </p15:clr>
        </p15:guide>
        <p15:guide id="2" orient="horz" pos="3621" userDrawn="1">
          <p15:clr>
            <a:srgbClr val="A4A3A4"/>
          </p15:clr>
        </p15:guide>
        <p15:guide id="3" orient="horz" pos="3703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blad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ggrund"/>
          <p:cNvSpPr/>
          <p:nvPr userDrawn="1"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2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white">
          <a:xfrm>
            <a:off x="424800" y="1354138"/>
            <a:ext cx="9180000" cy="1357200"/>
          </a:xfrm>
        </p:spPr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indsætte overskrift i en, to eller tre linjer</a:t>
            </a:r>
            <a:endParaRPr lang="da-DK"/>
          </a:p>
        </p:txBody>
      </p:sp>
      <p:sp>
        <p:nvSpPr>
          <p:cNvPr id="17" name="Pladsholder til tekst 16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428400" y="3240000"/>
            <a:ext cx="9180000" cy="2102400"/>
          </a:xfrm>
        </p:spPr>
        <p:txBody>
          <a:bodyPr tIns="0" rIns="0"/>
          <a:lstStyle>
            <a:lvl1pPr marL="0" indent="0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bg1"/>
                </a:solidFill>
              </a:defRPr>
            </a:lvl1pPr>
            <a:lvl2pPr marL="0" indent="0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Nationalbank" panose="020B0503040000020004" pitchFamily="34" charset="0"/>
              <a:buNone/>
              <a:defRPr sz="2200" b="0">
                <a:solidFill>
                  <a:schemeClr val="bg1"/>
                </a:solidFill>
              </a:defRPr>
            </a:lvl2pPr>
            <a:lvl3pPr marL="0" indent="0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Nationalbank" panose="020B0503040000020004" pitchFamily="34" charset="0"/>
              <a:buNone/>
              <a:defRPr sz="2200" b="0">
                <a:solidFill>
                  <a:schemeClr val="bg1"/>
                </a:solidFill>
              </a:defRPr>
            </a:lvl3pPr>
            <a:lvl4pPr marL="0" indent="0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Nationalbank" panose="020B0503040000020004" pitchFamily="34" charset="0"/>
              <a:buNone/>
              <a:defRPr sz="2200" b="0">
                <a:solidFill>
                  <a:schemeClr val="bg1"/>
                </a:solidFill>
              </a:defRPr>
            </a:lvl4pPr>
            <a:lvl5pPr marL="0" indent="0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Nationalbank" panose="020B0503040000020004" pitchFamily="34" charset="0"/>
              <a:buNone/>
              <a:defRPr sz="2200" b="0">
                <a:solidFill>
                  <a:schemeClr val="bg1"/>
                </a:solidFill>
              </a:defRPr>
            </a:lvl5pPr>
            <a:lvl6pPr marL="0" indent="0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Nationalbank" panose="020B0503040000020004" pitchFamily="34" charset="0"/>
              <a:buNone/>
              <a:defRPr sz="2200" b="0">
                <a:solidFill>
                  <a:schemeClr val="bg1"/>
                </a:solidFill>
              </a:defRPr>
            </a:lvl6pPr>
            <a:lvl7pPr marL="0" indent="0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Nationalbank" panose="020B0503040000020004" pitchFamily="34" charset="0"/>
              <a:buNone/>
              <a:defRPr sz="2200" b="0">
                <a:solidFill>
                  <a:schemeClr val="bg1"/>
                </a:solidFill>
              </a:defRPr>
            </a:lvl7pPr>
            <a:lvl8pPr marL="0" indent="0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Nationalbank" panose="020B0503040000020004" pitchFamily="34" charset="0"/>
              <a:buNone/>
              <a:defRPr sz="2200" b="0">
                <a:solidFill>
                  <a:schemeClr val="bg1"/>
                </a:solidFill>
              </a:defRPr>
            </a:lvl8pPr>
            <a:lvl9pPr marL="0" indent="0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Nationalbank" panose="020B0503040000020004" pitchFamily="34" charset="0"/>
              <a:buNone/>
              <a:defRPr sz="2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indsætte tekst</a:t>
            </a:r>
            <a:endParaRPr lang="da-DK"/>
          </a:p>
        </p:txBody>
      </p:sp>
      <p:pic>
        <p:nvPicPr>
          <p:cNvPr id="8" name="LogoNeg">
            <a:extLst>
              <a:ext uri="{FF2B5EF4-FFF2-40B4-BE49-F238E27FC236}">
                <a16:creationId xmlns:a16="http://schemas.microsoft.com/office/drawing/2014/main" id="{FF1BD0F0-38A1-18C1-5651-CD22444958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42800" y="6109200"/>
            <a:ext cx="1522799" cy="562350"/>
          </a:xfrm>
          <a:prstGeom prst="rect">
            <a:avLst/>
          </a:prstGeom>
        </p:spPr>
      </p:pic>
      <p:sp>
        <p:nvSpPr>
          <p:cNvPr id="11" name="Pladsholder til dato 10">
            <a:extLst>
              <a:ext uri="{FF2B5EF4-FFF2-40B4-BE49-F238E27FC236}">
                <a16:creationId xmlns:a16="http://schemas.microsoft.com/office/drawing/2014/main" id="{59DBCF50-6E69-4DC0-E5E6-FBB6AE8811D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40D992D-30AB-4172-B2B1-51E5D34255DD}" type="datetime2">
              <a:rPr lang="da-DK" smtClean="0"/>
              <a:t>1. november 2023</a:t>
            </a:fld>
            <a:endParaRPr lang="da-DK" dirty="0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8A034D88-DCE1-E228-D431-DF367302366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DD152D9C-07B4-65F4-DA4A-7A7690FF0EF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Date" descr="{&quot;templafy&quot;:{&quot;id&quot;:&quot;eac4ade6-4955-4808-91c9-5819f872f199&quot;}}">
            <a:extLst>
              <a:ext uri="{FF2B5EF4-FFF2-40B4-BE49-F238E27FC236}">
                <a16:creationId xmlns:a16="http://schemas.microsoft.com/office/drawing/2014/main" id="{0C006F02-5C1B-FF90-90A0-466D2D5BB54E}"/>
              </a:ext>
            </a:extLst>
          </p:cNvPr>
          <p:cNvSpPr txBox="1">
            <a:spLocks/>
          </p:cNvSpPr>
          <p:nvPr userDrawn="1"/>
        </p:nvSpPr>
        <p:spPr>
          <a:xfrm>
            <a:off x="9834563" y="6274800"/>
            <a:ext cx="1944136" cy="1584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da-DK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564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bla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dato 12" hidden="1">
            <a:extLst>
              <a:ext uri="{FF2B5EF4-FFF2-40B4-BE49-F238E27FC236}">
                <a16:creationId xmlns:a16="http://schemas.microsoft.com/office/drawing/2014/main" id="{C1BA4B5B-8DEB-AF2D-7DAE-8E53751A6C8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40D992D-30AB-4172-B2B1-51E5D34255DD}" type="datetime2">
              <a:rPr lang="da-DK" smtClean="0"/>
              <a:t>1. november 2023</a:t>
            </a:fld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24800" y="1354138"/>
            <a:ext cx="9180000" cy="1357200"/>
          </a:xfrm>
        </p:spPr>
        <p:txBody>
          <a:bodyPr rIns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for at indsætte overskrift i en, to eller tre linjer</a:t>
            </a:r>
            <a:endParaRPr lang="da-DK"/>
          </a:p>
        </p:txBody>
      </p:sp>
      <p:sp>
        <p:nvSpPr>
          <p:cNvPr id="17" name="Pladsholder til tekst 16"/>
          <p:cNvSpPr>
            <a:spLocks noGrp="1"/>
          </p:cNvSpPr>
          <p:nvPr>
            <p:ph type="body" sz="quarter" idx="14" hasCustomPrompt="1"/>
          </p:nvPr>
        </p:nvSpPr>
        <p:spPr>
          <a:xfrm>
            <a:off x="428400" y="3240000"/>
            <a:ext cx="9180000" cy="2102400"/>
          </a:xfrm>
        </p:spPr>
        <p:txBody>
          <a:bodyPr tIns="0" rIns="0"/>
          <a:lstStyle>
            <a:lvl1pPr marL="0" indent="0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Nationalbank" panose="020B0503040000020004" pitchFamily="34" charset="0"/>
              <a:buNone/>
              <a:defRPr sz="2200" b="0">
                <a:solidFill>
                  <a:schemeClr val="accent2"/>
                </a:solidFill>
              </a:defRPr>
            </a:lvl1pPr>
            <a:lvl2pPr marL="0" indent="0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2200" b="0">
                <a:solidFill>
                  <a:schemeClr val="bg1"/>
                </a:solidFill>
              </a:defRPr>
            </a:lvl2pPr>
            <a:lvl3pPr marL="0" indent="0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2200" b="0">
                <a:solidFill>
                  <a:schemeClr val="bg1"/>
                </a:solidFill>
              </a:defRPr>
            </a:lvl3pPr>
            <a:lvl4pPr marL="0" indent="0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2200" b="0">
                <a:solidFill>
                  <a:schemeClr val="bg1"/>
                </a:solidFill>
              </a:defRPr>
            </a:lvl4pPr>
            <a:lvl5pPr marL="0" indent="0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2200" b="0">
                <a:solidFill>
                  <a:schemeClr val="bg1"/>
                </a:solidFill>
              </a:defRPr>
            </a:lvl5pPr>
            <a:lvl6pPr marL="0" indent="0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2200" b="0">
                <a:solidFill>
                  <a:schemeClr val="bg1"/>
                </a:solidFill>
              </a:defRPr>
            </a:lvl6pPr>
            <a:lvl7pPr marL="0" indent="0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2200" b="0">
                <a:solidFill>
                  <a:schemeClr val="bg1"/>
                </a:solidFill>
              </a:defRPr>
            </a:lvl7pPr>
            <a:lvl8pPr marL="0" indent="0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2200" b="0">
                <a:solidFill>
                  <a:schemeClr val="bg1"/>
                </a:solidFill>
              </a:defRPr>
            </a:lvl8pPr>
            <a:lvl9pPr marL="0" indent="0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2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indsætte tekst</a:t>
            </a:r>
            <a:endParaRPr lang="da-DK"/>
          </a:p>
        </p:txBody>
      </p:sp>
      <p:sp>
        <p:nvSpPr>
          <p:cNvPr id="14" name="Pladsholder til sidefod 13">
            <a:extLst>
              <a:ext uri="{FF2B5EF4-FFF2-40B4-BE49-F238E27FC236}">
                <a16:creationId xmlns:a16="http://schemas.microsoft.com/office/drawing/2014/main" id="{AFE7C8A7-CE6B-9618-54D0-B6C74424A3D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5" name="Pladsholder til slidenummer 14">
            <a:extLst>
              <a:ext uri="{FF2B5EF4-FFF2-40B4-BE49-F238E27FC236}">
                <a16:creationId xmlns:a16="http://schemas.microsoft.com/office/drawing/2014/main" id="{352F7897-F1E4-63E8-DD1E-ADC38E3C3E0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Date" descr="{&quot;templafy&quot;:{&quot;id&quot;:&quot;eb0af023-2188-40ca-8728-14f587b2455d&quot;}}">
            <a:extLst>
              <a:ext uri="{FF2B5EF4-FFF2-40B4-BE49-F238E27FC236}">
                <a16:creationId xmlns:a16="http://schemas.microsoft.com/office/drawing/2014/main" id="{05055FB6-676A-467D-BD53-C1DAB82D9CD9}"/>
              </a:ext>
            </a:extLst>
          </p:cNvPr>
          <p:cNvSpPr txBox="1">
            <a:spLocks/>
          </p:cNvSpPr>
          <p:nvPr userDrawn="1"/>
        </p:nvSpPr>
        <p:spPr>
          <a:xfrm>
            <a:off x="9834563" y="6274800"/>
            <a:ext cx="1944136" cy="1584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da-DK" sz="1000" dirty="0">
              <a:solidFill>
                <a:srgbClr val="9797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6535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86F8E326-C08F-4A91-AC39-AC597CF03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8699-8BBB-435B-9977-AD9205762614}" type="datetime2">
              <a:rPr lang="da-DK" smtClean="0"/>
              <a:t>1. november 2023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1E843-D1B7-4A1B-88E0-600F68E23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FD6CF0-63E8-4640-A2FA-617A92A15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 hidden="1">
            <a:extLst>
              <a:ext uri="{FF2B5EF4-FFF2-40B4-BE49-F238E27FC236}">
                <a16:creationId xmlns:a16="http://schemas.microsoft.com/office/drawing/2014/main" id="{AED2B4DF-878F-FF9A-809E-C8E305377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14D71-1D5C-4DBB-9DF3-E84041097B91}" type="datetime2">
              <a:rPr lang="da-DK" smtClean="0"/>
              <a:t>1. november 2023</a:t>
            </a:fld>
            <a:endParaRPr lang="da-DK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424855" y="1124744"/>
            <a:ext cx="11341476" cy="995280"/>
          </a:xfrm>
        </p:spPr>
        <p:txBody>
          <a:bodyPr rIns="0" anchor="b" anchorCtr="0"/>
          <a:lstStyle>
            <a:lvl1pPr algn="ctr">
              <a:defRPr sz="3200" cap="none" baseline="0"/>
            </a:lvl1pPr>
          </a:lstStyle>
          <a:p>
            <a:r>
              <a:rPr lang="da-DK" dirty="0"/>
              <a:t>Klik for at indsætte overskrift i en eller to linjer</a:t>
            </a:r>
            <a:endParaRPr lang="da-DK"/>
          </a:p>
        </p:txBody>
      </p:sp>
      <p:cxnSp>
        <p:nvCxnSpPr>
          <p:cNvPr id="11" name="Lige forbindelse 10"/>
          <p:cNvCxnSpPr/>
          <p:nvPr userDrawn="1"/>
        </p:nvCxnSpPr>
        <p:spPr>
          <a:xfrm>
            <a:off x="424854" y="2256400"/>
            <a:ext cx="1177353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A4AF53A-C66B-DC8B-4B53-FF003F396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9F248BF-18A1-AA30-2171-CACD4C0DD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782984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emningsfoto, hvid tekst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B97C4516-588C-403E-B742-5FE6AD05CE4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77E83011-5AF9-4949-A20B-633CF9806B0B}" type="datetime2">
              <a:rPr lang="da-DK" smtClean="0"/>
              <a:t>1. november 2023</a:t>
            </a:fld>
            <a:endParaRPr lang="da-DK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44DE875E-CE70-411F-B255-D516DBDF49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17C46E79-ABB1-4BD8-AB72-6E0E6DE2D73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tx2"/>
          </a:solidFill>
        </p:spPr>
        <p:txBody>
          <a:bodyPr lIns="144000" tIns="108000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rammen for at indsætte et mørkt billede via Templafy Images/Billede</a:t>
            </a:r>
            <a:endParaRPr lang="da-DK"/>
          </a:p>
        </p:txBody>
      </p:sp>
      <p:sp>
        <p:nvSpPr>
          <p:cNvPr id="10" name="Placeholder Logo"/>
          <p:cNvSpPr>
            <a:spLocks noGrp="1"/>
          </p:cNvSpPr>
          <p:nvPr>
            <p:ph type="body" sz="quarter" idx="14" hasCustomPrompt="1"/>
          </p:nvPr>
        </p:nvSpPr>
        <p:spPr>
          <a:xfrm>
            <a:off x="442800" y="6109200"/>
            <a:ext cx="1522800" cy="562350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23863" y="1353600"/>
            <a:ext cx="5545137" cy="135720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indsætte overskrift i en, to eller tre linjer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42800" y="3240000"/>
            <a:ext cx="5526200" cy="1656000"/>
          </a:xfrm>
        </p:spPr>
        <p:txBody>
          <a:bodyPr/>
          <a:lstStyle>
            <a:lvl1pPr marL="0" indent="0" algn="l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00">
                <a:solidFill>
                  <a:schemeClr val="bg1"/>
                </a:solidFill>
              </a:defRPr>
            </a:lvl1pPr>
            <a:lvl2pPr marL="0" indent="0" algn="l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00" b="0"/>
            </a:lvl2pPr>
            <a:lvl3pPr marL="0" indent="0" algn="l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00" b="0"/>
            </a:lvl3pPr>
            <a:lvl4pPr marL="0" indent="0" algn="l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00" b="0"/>
            </a:lvl4pPr>
            <a:lvl5pPr marL="0" indent="0" algn="l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00" b="0"/>
            </a:lvl5pPr>
            <a:lvl6pPr marL="0" indent="0" algn="l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00" b="0"/>
            </a:lvl6pPr>
            <a:lvl7pPr marL="0" indent="0" algn="l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00" b="0"/>
            </a:lvl7pPr>
            <a:lvl8pPr marL="0" indent="0" algn="l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00" b="0"/>
            </a:lvl8pPr>
            <a:lvl9pPr marL="0" indent="0" algn="l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00" b="0"/>
            </a:lvl9pPr>
          </a:lstStyle>
          <a:p>
            <a:r>
              <a:rPr lang="da-DK" dirty="0"/>
              <a:t>Klik for at indsætte underoverskrift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5713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 H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86940190-31B3-4285-B172-A74BDBF7AF5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89425" y="1127096"/>
            <a:ext cx="2772000" cy="544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BILLEDER</a:t>
            </a:r>
            <a:br>
              <a:rPr lang="da-DK" sz="1600" dirty="0">
                <a:latin typeface="+mn-lt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 fra Templafy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den blå </a:t>
            </a: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Templafy 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knap for at se vinduet til højre på skærmen, hvis det ikke allerede er der</a:t>
            </a:r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898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Vælg billedepladsholder, ved at klikke på rammen (helt ude i kanten)</a:t>
            </a:r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</a:t>
            </a:r>
            <a:r>
              <a:rPr lang="da-DK" altLang="da-DK" sz="900" b="0" i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Templafy vinduet i højre side af skærmen og vælg billede</a:t>
            </a:r>
            <a:b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9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 billede fra andre steder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På slides med billedpladsholder, 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for at søge efter billede</a:t>
            </a:r>
            <a:endParaRPr lang="da-DK"/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Beskær billede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billedets fokus/størrelse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Ønsker du at skalere billedet, så hold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-knappen nede, mens du trækker i billedets hjørner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TIP: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Hvis du sletter billedet og indsætter et nyt, kan billedet lægge sig foran tekst og grafik. Hvis dette sker, højreklik på billedet og 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Placer bagest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HJÆLPELINJER</a:t>
            </a:r>
            <a:endParaRPr lang="da-DK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Hjælpelinjer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TIP: Alt + F9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hurtig visning af hjælpelinjer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Mac: </a:t>
            </a:r>
            <a:r>
              <a:rPr lang="da-DK" sz="900" b="0" i="0" dirty="0">
                <a:solidFill>
                  <a:srgbClr val="333333"/>
                </a:solidFill>
                <a:effectLst/>
                <a:latin typeface="Arial"/>
              </a:rPr>
              <a:t>⌘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+ option + ctrl + G</a:t>
            </a:r>
            <a:endParaRPr lang="da-DK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id="{16A5B6A0-03E8-41F0-86AC-378C5C3FB6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54986" y="1127096"/>
            <a:ext cx="2772000" cy="46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3600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SIDEHOVED &amp; -FOD</a:t>
            </a:r>
            <a:endParaRPr lang="da-DK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det sidste i din præsentation, så ændringerne slår igennem på alle slides</a:t>
            </a:r>
            <a:endParaRPr 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Sidehoved og Sidefod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(indtast evt. tekst i sidefod)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hvis det kun skal være på et enkelt slide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16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COPY/PASTE INDHOLD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har 2 muligheder, når du kopierer gammelt indhold over i din nye præsentation: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Opret et slide i din nye præsentation og kopier ét indholdselement ad gangen (fx kopier al tekst fra én tekstboks)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kopier et helt slide over i din nye præsentation og vælg derefter et passende layout. </a:t>
            </a:r>
            <a:r>
              <a:rPr lang="da-DK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Når din præsentation er klar, åbner du en tom præsentation (tryk Ctrl+N). Kopier alle dias fra den nye præsentation, indsæt dem i den tomme præsentation. Dette vil sikre, at der ikke er ekstra layouts</a:t>
            </a:r>
            <a:br>
              <a:rPr lang="da-DK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SLIDES &amp; SLIDE ELEMENTS</a:t>
            </a:r>
            <a:endParaRPr lang="da-DK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 prædefineret slides og elemENTER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Templafy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knappen. 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Slides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og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 elements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dropdown menuen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knapperne i Templafy vinduet i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side af skærmen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51D73D8C-1A2D-434D-8578-06D3B043BE4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3864" y="1127096"/>
            <a:ext cx="2772000" cy="468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TYPOGRAFIER</a:t>
            </a:r>
            <a:endParaRPr lang="da-DK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skifte fra et niveau til et næste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tilbage i tekst-niveauer, brug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Alternativt kan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listeniveau bruges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+mn-lt"/>
                <a:cs typeface="Arial" panose="020B0604020202020204" pitchFamily="34" charset="0"/>
              </a:rPr>
              <a:t>TIP: Brug</a:t>
            </a:r>
            <a:r>
              <a:rPr lang="da-DK" sz="900" b="1" baseline="0" noProof="1">
                <a:latin typeface="+mn-lt"/>
                <a:cs typeface="Arial" panose="020B0604020202020204" pitchFamily="34" charset="0"/>
              </a:rPr>
              <a:t> bullet knappen</a:t>
            </a:r>
            <a:endParaRPr lang="da-DK" sz="900" b="1" noProof="1"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Fjern bullet for almindelig tekst.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bullet knappen for at sætte korrekt bullet igen.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1600" dirty="0">
                <a:latin typeface="+mn-lt"/>
                <a:cs typeface="Arial" panose="020B0604020202020204" pitchFamily="34" charset="0"/>
              </a:rPr>
              <a:t>SLIDES &amp; LAYOUTS</a:t>
            </a:r>
            <a:b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 for at indsætte nyt slide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Ændre layout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 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få vist en dropdown menu af mulige slides layout</a:t>
            </a:r>
            <a:b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 slide</a:t>
            </a:r>
            <a:endParaRPr lang="da-DK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knappen</a:t>
            </a:r>
            <a:endParaRPr lang="da-DK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nulstille placering, størrelse og formatering af pladsholdere til layoutets oprindelige design i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</a:t>
            </a:r>
            <a:endParaRPr 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67CFEA91-5609-48D9-BC31-25A4F25022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16333" y="2886030"/>
            <a:ext cx="257143" cy="285714"/>
          </a:xfrm>
          <a:prstGeom prst="rect">
            <a:avLst/>
          </a:prstGeom>
        </p:spPr>
      </p:pic>
      <p:pic>
        <p:nvPicPr>
          <p:cNvPr id="32" name="Picture 29">
            <a:extLst>
              <a:ext uri="{FF2B5EF4-FFF2-40B4-BE49-F238E27FC236}">
                <a16:creationId xmlns:a16="http://schemas.microsoft.com/office/drawing/2014/main" id="{336B7D6F-306E-4198-B5D8-8300D5EEC9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16333" y="2149622"/>
            <a:ext cx="457143" cy="257143"/>
          </a:xfrm>
          <a:prstGeom prst="rect">
            <a:avLst/>
          </a:prstGeom>
        </p:spPr>
      </p:pic>
      <p:pic>
        <p:nvPicPr>
          <p:cNvPr id="34" name="Billede 33">
            <a:extLst>
              <a:ext uri="{FF2B5EF4-FFF2-40B4-BE49-F238E27FC236}">
                <a16:creationId xmlns:a16="http://schemas.microsoft.com/office/drawing/2014/main" id="{8B7D4B5D-5105-4B08-9F8D-29962C5C24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16333" y="3651009"/>
            <a:ext cx="308589" cy="528030"/>
          </a:xfrm>
          <a:prstGeom prst="rect">
            <a:avLst/>
          </a:prstGeom>
        </p:spPr>
      </p:pic>
      <p:pic>
        <p:nvPicPr>
          <p:cNvPr id="36" name="Billede 35">
            <a:extLst>
              <a:ext uri="{FF2B5EF4-FFF2-40B4-BE49-F238E27FC236}">
                <a16:creationId xmlns:a16="http://schemas.microsoft.com/office/drawing/2014/main" id="{10574EF6-7E2E-460C-A32A-3DDD4B75BC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031"/>
          <a:stretch/>
        </p:blipFill>
        <p:spPr>
          <a:xfrm>
            <a:off x="3116333" y="5336862"/>
            <a:ext cx="496606" cy="172842"/>
          </a:xfrm>
          <a:prstGeom prst="rect">
            <a:avLst/>
          </a:prstGeom>
        </p:spPr>
      </p:pic>
      <p:pic>
        <p:nvPicPr>
          <p:cNvPr id="38" name="Picture 33">
            <a:extLst>
              <a:ext uri="{FF2B5EF4-FFF2-40B4-BE49-F238E27FC236}">
                <a16:creationId xmlns:a16="http://schemas.microsoft.com/office/drawing/2014/main" id="{26F154F3-5A17-41F1-9B46-FCA4D9945F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901" t="45142" r="62601" b="9046"/>
          <a:stretch/>
        </p:blipFill>
        <p:spPr>
          <a:xfrm>
            <a:off x="7095113" y="2985903"/>
            <a:ext cx="341204" cy="321707"/>
          </a:xfrm>
          <a:prstGeom prst="rect">
            <a:avLst/>
          </a:prstGeom>
        </p:spPr>
      </p:pic>
      <p:pic>
        <p:nvPicPr>
          <p:cNvPr id="39" name="Billede 38">
            <a:extLst>
              <a:ext uri="{FF2B5EF4-FFF2-40B4-BE49-F238E27FC236}">
                <a16:creationId xmlns:a16="http://schemas.microsoft.com/office/drawing/2014/main" id="{9BB80CE2-5590-41B1-90B8-FB96BC0E66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136614" y="4066798"/>
            <a:ext cx="366043" cy="480431"/>
          </a:xfrm>
          <a:prstGeom prst="rect">
            <a:avLst/>
          </a:prstGeom>
        </p:spPr>
      </p:pic>
      <p:sp>
        <p:nvSpPr>
          <p:cNvPr id="44" name="Fast overskrift">
            <a:extLst>
              <a:ext uri="{FF2B5EF4-FFF2-40B4-BE49-F238E27FC236}">
                <a16:creationId xmlns:a16="http://schemas.microsoft.com/office/drawing/2014/main" id="{7AE3BB46-77B5-4BE0-A557-B2DBAB09F17D}"/>
              </a:ext>
            </a:extLst>
          </p:cNvPr>
          <p:cNvSpPr txBox="1"/>
          <p:nvPr userDrawn="1"/>
        </p:nvSpPr>
        <p:spPr>
          <a:xfrm>
            <a:off x="423864" y="311200"/>
            <a:ext cx="11342686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DIN BRUGERGUIDE</a:t>
            </a:r>
            <a:endParaRPr lang="da-DK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96A17E0-59D7-48F4-8A7B-898B5B7B336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16333" y="4427206"/>
            <a:ext cx="475428" cy="176762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9D257D03-9779-4535-98A8-F6E165A0B27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824334" y="1685258"/>
            <a:ext cx="440195" cy="543366"/>
          </a:xfrm>
          <a:prstGeom prst="rect">
            <a:avLst/>
          </a:prstGeom>
        </p:spPr>
      </p:pic>
      <p:sp>
        <p:nvSpPr>
          <p:cNvPr id="26" name="Date Placeholder 6" hidden="1">
            <a:extLst>
              <a:ext uri="{FF2B5EF4-FFF2-40B4-BE49-F238E27FC236}">
                <a16:creationId xmlns:a16="http://schemas.microsoft.com/office/drawing/2014/main" id="{77A12538-135F-4FF2-A008-DD8778997A8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CF4554D5-0EAD-40BF-98B1-4B4FACDAD75E}" type="datetime2">
              <a:rPr lang="da-DK" smtClean="0"/>
              <a:t>1. november 2023</a:t>
            </a:fld>
            <a:endParaRPr lang="da-DK" dirty="0"/>
          </a:p>
        </p:txBody>
      </p:sp>
      <p:sp>
        <p:nvSpPr>
          <p:cNvPr id="30" name="Footer Placeholder 8" hidden="1">
            <a:extLst>
              <a:ext uri="{FF2B5EF4-FFF2-40B4-BE49-F238E27FC236}">
                <a16:creationId xmlns:a16="http://schemas.microsoft.com/office/drawing/2014/main" id="{A42D56E7-CDF6-4E80-AFF3-D415EB0F22A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31" name="Slide Number Placeholder 10" hidden="1">
            <a:extLst>
              <a:ext uri="{FF2B5EF4-FFF2-40B4-BE49-F238E27FC236}">
                <a16:creationId xmlns:a16="http://schemas.microsoft.com/office/drawing/2014/main" id="{42EB6738-FD94-43D4-9716-64D106B23C6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5" name="Billede 26">
            <a:extLst>
              <a:ext uri="{FF2B5EF4-FFF2-40B4-BE49-F238E27FC236}">
                <a16:creationId xmlns:a16="http://schemas.microsoft.com/office/drawing/2014/main" id="{9792A83C-2258-48A0-932F-70B2FEA4C10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094852" y="1510428"/>
            <a:ext cx="305786" cy="36585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9E26A3C-CAB2-4B09-9A1C-44C2BC07DE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l="50000" t="50000" b="4554"/>
          <a:stretch/>
        </p:blipFill>
        <p:spPr>
          <a:xfrm>
            <a:off x="7028991" y="2236720"/>
            <a:ext cx="437508" cy="365851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0AC19EB-0876-4AD2-A993-BF4251CF88A7}"/>
              </a:ext>
            </a:extLst>
          </p:cNvPr>
          <p:cNvGrpSpPr/>
          <p:nvPr userDrawn="1"/>
        </p:nvGrpSpPr>
        <p:grpSpPr>
          <a:xfrm>
            <a:off x="10363234" y="5348021"/>
            <a:ext cx="991746" cy="384654"/>
            <a:chOff x="10992821" y="4404000"/>
            <a:chExt cx="1588357" cy="616052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9B144DF-43C1-4F2A-846E-CE1C7215633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2"/>
            <a:srcRect l="1" t="29690" r="1315"/>
            <a:stretch/>
          </p:blipFill>
          <p:spPr>
            <a:xfrm>
              <a:off x="10992821" y="4404000"/>
              <a:ext cx="1588357" cy="616052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2FD2B8FD-2C72-40D1-A37C-6C49B7D2B8F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2"/>
            <a:srcRect l="21641" t="72894" r="72046" b="1834"/>
            <a:stretch/>
          </p:blipFill>
          <p:spPr>
            <a:xfrm>
              <a:off x="12479578" y="4785230"/>
              <a:ext cx="101600" cy="2214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5837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Brug ikke layouts efter dette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da-DK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4400" b="0" noProof="1">
                <a:solidFill>
                  <a:schemeClr val="bg1"/>
                </a:solidFill>
              </a:rPr>
              <a:t>Hvis du ser andre </a:t>
            </a:r>
            <a:r>
              <a:rPr lang="da-DK" sz="4400" b="1" i="1" noProof="1">
                <a:solidFill>
                  <a:schemeClr val="bg1"/>
                </a:solidFill>
              </a:rPr>
              <a:t>layouts efter dette,</a:t>
            </a:r>
            <a:br>
              <a:rPr lang="da-DK" sz="4400" b="0" i="0" noProof="1">
                <a:solidFill>
                  <a:schemeClr val="bg1"/>
                </a:solidFill>
              </a:rPr>
            </a:br>
            <a:r>
              <a:rPr lang="da-DK" sz="4400" b="0" noProof="1">
                <a:solidFill>
                  <a:schemeClr val="bg1"/>
                </a:solidFill>
              </a:rPr>
              <a:t>brug dem ikke. Disse layouts </a:t>
            </a:r>
            <a:r>
              <a:rPr lang="da-DK" sz="4400" b="1" i="1" u="none" noProof="1">
                <a:solidFill>
                  <a:schemeClr val="bg1"/>
                </a:solidFill>
              </a:rPr>
              <a:t>tilhører ikke </a:t>
            </a:r>
            <a:r>
              <a:rPr lang="da-DK" sz="4400" b="0" i="0" u="none" noProof="1">
                <a:solidFill>
                  <a:schemeClr val="bg1"/>
                </a:solidFill>
              </a:rPr>
              <a:t>vores corporate </a:t>
            </a:r>
            <a:r>
              <a:rPr lang="da-DK" sz="4400" b="0" noProof="1">
                <a:solidFill>
                  <a:schemeClr val="bg1"/>
                </a:solidFill>
              </a:rPr>
              <a:t>skabelon.</a:t>
            </a:r>
            <a:br>
              <a:rPr lang="da-DK" sz="2800" b="0" noProof="1">
                <a:solidFill>
                  <a:schemeClr val="bg1"/>
                </a:solidFill>
              </a:rPr>
            </a:br>
            <a:br>
              <a:rPr lang="da-DK" sz="2800" b="0" noProof="1">
                <a:solidFill>
                  <a:schemeClr val="bg1"/>
                </a:solidFill>
              </a:rPr>
            </a:br>
            <a:endParaRPr lang="da-DK" sz="2800" b="0" noProof="1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72536" y="2986685"/>
            <a:ext cx="101523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0000" b="1" i="1" noProof="1">
                <a:solidFill>
                  <a:schemeClr val="bg1"/>
                </a:solidFill>
              </a:rPr>
              <a:t>Brug dem ikke </a:t>
            </a:r>
            <a:endParaRPr lang="da-DK" sz="10000" b="1" i="1" noProof="1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12772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1">
                <a:solidFill>
                  <a:schemeClr val="bg1"/>
                </a:solidFill>
              </a:rPr>
              <a:t>Pga. PowerPoints standard Kopier/Indsæt funktionalitet kan ekstra uønskede layouts forekomme.</a:t>
            </a:r>
            <a:endParaRPr lang="da-DK"/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1">
                <a:solidFill>
                  <a:schemeClr val="bg1"/>
                </a:solidFill>
              </a:rPr>
              <a:t>OBS! Layouts efter dette kan indeholde potentiel fortrolig information.</a:t>
            </a:r>
            <a:br>
              <a:rPr lang="da-DK" sz="1800" b="0" noProof="1">
                <a:solidFill>
                  <a:schemeClr val="bg1"/>
                </a:solidFill>
              </a:rPr>
            </a:br>
            <a:endParaRPr lang="da-DK" sz="1800" b="0" noProof="1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64CEB7DD-E8FE-47C7-8823-750A10754EB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1CE23B-B84B-4486-83AC-A2D839CB69E9}" type="datetime2">
              <a:rPr lang="da-DK" smtClean="0"/>
              <a:t>1. november 2023</a:t>
            </a:fld>
            <a:endParaRPr lang="da-DK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06739825-D1B6-4F3A-8216-BA5B32BD19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A2244AC4-18E1-41D9-B6D4-4D2415BE8C3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88662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emningsfoto, sort tekst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B97C4516-588C-403E-B742-5FE6AD05CE4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35C298C-1B80-41BE-ACFE-0FFB678C561A}" type="datetime2">
              <a:rPr lang="da-DK" smtClean="0"/>
              <a:t>1. november 2023</a:t>
            </a:fld>
            <a:endParaRPr lang="da-DK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44DE875E-CE70-411F-B255-D516DBDF49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17C46E79-ABB1-4BD8-AB72-6E0E6DE2D73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bg2"/>
          </a:solidFill>
        </p:spPr>
        <p:txBody>
          <a:bodyPr lIns="144000" tIns="108000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/>
            </a:lvl1pPr>
          </a:lstStyle>
          <a:p>
            <a:r>
              <a:rPr lang="da-DK" dirty="0"/>
              <a:t>Klik på rammen for at indsætte et lyst billede via Templafy Images/Billede</a:t>
            </a:r>
            <a:endParaRPr lang="da-DK"/>
          </a:p>
        </p:txBody>
      </p:sp>
      <p:sp>
        <p:nvSpPr>
          <p:cNvPr id="10" name="Placeholder Logo"/>
          <p:cNvSpPr>
            <a:spLocks noGrp="1"/>
          </p:cNvSpPr>
          <p:nvPr>
            <p:ph type="body" sz="quarter" idx="14" hasCustomPrompt="1"/>
          </p:nvPr>
        </p:nvSpPr>
        <p:spPr>
          <a:xfrm>
            <a:off x="442800" y="6109200"/>
            <a:ext cx="1522800" cy="562350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3863" y="1353600"/>
            <a:ext cx="5545137" cy="1357200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da-DK" dirty="0"/>
              <a:t>Klik for at indsætte overskrift i en, to eller tre linjer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800" y="3240000"/>
            <a:ext cx="5526200" cy="1655762"/>
          </a:xfrm>
        </p:spPr>
        <p:txBody>
          <a:bodyPr/>
          <a:lstStyle>
            <a:lvl1pPr marL="0" indent="0" algn="l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00"/>
            </a:lvl1pPr>
            <a:lvl2pPr marL="0" indent="0" algn="l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00" b="0"/>
            </a:lvl2pPr>
            <a:lvl3pPr marL="0" indent="0" algn="l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00" b="0"/>
            </a:lvl3pPr>
            <a:lvl4pPr marL="0" indent="0" algn="l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00" b="0"/>
            </a:lvl4pPr>
            <a:lvl5pPr marL="0" indent="0" algn="l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00" b="0"/>
            </a:lvl5pPr>
            <a:lvl6pPr marL="0" indent="0" algn="l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00" b="0"/>
            </a:lvl6pPr>
            <a:lvl7pPr marL="0" indent="0" algn="l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00" b="0"/>
            </a:lvl7pPr>
            <a:lvl8pPr marL="0" indent="0" algn="l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00" b="0"/>
            </a:lvl8pPr>
            <a:lvl9pPr marL="0" indent="0" algn="l">
              <a:lnSpc>
                <a:spcPct val="99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200" b="0"/>
            </a:lvl9pPr>
          </a:lstStyle>
          <a:p>
            <a:r>
              <a:rPr lang="da-DK" dirty="0"/>
              <a:t>Klik for at indsætte underoverskrift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584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A8D7B535-415A-41F4-AFE0-6FFBBBD76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C9F3-8B9D-4744-9DBC-A4C825EC3C10}" type="datetime2">
              <a:rPr lang="da-DK" smtClean="0"/>
              <a:t>1. november 2023</a:t>
            </a:fld>
            <a:endParaRPr lang="da-DK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D6E4538-3753-5192-B86F-20560C95FF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indsætte overskrift i en eller to linjer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3863" y="1352550"/>
            <a:ext cx="9180000" cy="4320000"/>
          </a:xfrm>
        </p:spPr>
        <p:txBody>
          <a:bodyPr r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a-DK" noProof="0" dirty="0"/>
              <a:t>Klik for at indsætte tekst                                                                   Klik ENTER og derefter TAB for at se næste tekstformat                      Klik SHIFT+TAB for at se foregående tekstformat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 Niveau</a:t>
            </a:r>
            <a:endParaRPr lang="da-DK"/>
          </a:p>
          <a:p>
            <a:pPr lvl="6"/>
            <a:r>
              <a:rPr lang="da-DK" noProof="0" dirty="0"/>
              <a:t>7 Niveau</a:t>
            </a:r>
            <a:endParaRPr lang="da-DK"/>
          </a:p>
          <a:p>
            <a:pPr lvl="7"/>
            <a:r>
              <a:rPr lang="da-DK" noProof="0" dirty="0"/>
              <a:t>8 Niveau</a:t>
            </a:r>
            <a:endParaRPr lang="da-DK"/>
          </a:p>
          <a:p>
            <a:pPr lvl="8"/>
            <a:r>
              <a:rPr lang="da-DK" noProof="0" dirty="0"/>
              <a:t>9 Niveau</a:t>
            </a:r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FB2E6-561D-40B3-AC0C-DD0BE409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510CB-1580-43BE-BB77-910FF9E7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65065AAE-FEED-2B26-BB0E-C37D516725F1}"/>
              </a:ext>
            </a:extLst>
          </p:cNvPr>
          <p:cNvCxnSpPr/>
          <p:nvPr userDrawn="1"/>
        </p:nvCxnSpPr>
        <p:spPr>
          <a:xfrm>
            <a:off x="424799" y="1191600"/>
            <a:ext cx="11772000" cy="0"/>
          </a:xfrm>
          <a:prstGeom prst="line">
            <a:avLst/>
          </a:prstGeom>
          <a:ln w="19050">
            <a:solidFill>
              <a:srgbClr val="D23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A8D7B535-415A-41F4-AFE0-6FFBBBD76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C9F3-8B9D-4744-9DBC-A4C825EC3C10}" type="datetime2">
              <a:rPr lang="da-DK" smtClean="0"/>
              <a:t>1. november 2023</a:t>
            </a:fld>
            <a:endParaRPr lang="da-DK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D6E4538-3753-5192-B86F-20560C95FF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indsætte overskrift i en eller to linjer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3863" y="1352550"/>
            <a:ext cx="11342687" cy="4320000"/>
          </a:xfrm>
        </p:spPr>
        <p:txBody>
          <a:bodyPr r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a-DK" noProof="0" dirty="0"/>
              <a:t>Klik på rammen for at indsætte billede via Templafy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 Niveau</a:t>
            </a:r>
            <a:endParaRPr lang="da-DK"/>
          </a:p>
          <a:p>
            <a:pPr lvl="6"/>
            <a:r>
              <a:rPr lang="da-DK" noProof="0" dirty="0"/>
              <a:t>7 Niveau</a:t>
            </a:r>
            <a:endParaRPr lang="da-DK"/>
          </a:p>
          <a:p>
            <a:pPr lvl="7"/>
            <a:r>
              <a:rPr lang="da-DK" noProof="0" dirty="0"/>
              <a:t>8 Niveau</a:t>
            </a:r>
            <a:endParaRPr lang="da-DK"/>
          </a:p>
          <a:p>
            <a:pPr lvl="8"/>
            <a:r>
              <a:rPr lang="da-DK" noProof="0" dirty="0"/>
              <a:t>9 Niveau</a:t>
            </a:r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FB2E6-561D-40B3-AC0C-DD0BE409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510CB-1580-43BE-BB77-910FF9E7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65065AAE-FEED-2B26-BB0E-C37D516725F1}"/>
              </a:ext>
            </a:extLst>
          </p:cNvPr>
          <p:cNvCxnSpPr/>
          <p:nvPr userDrawn="1"/>
        </p:nvCxnSpPr>
        <p:spPr>
          <a:xfrm>
            <a:off x="424799" y="1191600"/>
            <a:ext cx="11772000" cy="0"/>
          </a:xfrm>
          <a:prstGeom prst="line">
            <a:avLst/>
          </a:prstGeom>
          <a:ln w="19050">
            <a:solidFill>
              <a:srgbClr val="D23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702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/billede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6FEB6DD9-734A-4FA8-A1CB-C1C36D645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F5F64-2DA4-475A-A8E9-D5C53A3EF46F}" type="datetime2">
              <a:rPr lang="da-DK" smtClean="0"/>
              <a:t>1. november 2023</a:t>
            </a:fld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F50754-C2CE-4CB8-A5E2-AD2A724C0A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863" y="290513"/>
            <a:ext cx="9180000" cy="813600"/>
          </a:xfrm>
        </p:spPr>
        <p:txBody>
          <a:bodyPr/>
          <a:lstStyle/>
          <a:p>
            <a:r>
              <a:rPr lang="da-DK" dirty="0"/>
              <a:t>Klik for at indsætte overskrift i en eller to linjer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4801" y="1353600"/>
            <a:ext cx="5544200" cy="43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på rammen for at indsætte billede via Templafy eller                                Klik for at indsætte tekst                     Klik ENTER og derefter TAB for at se næste tekstformat                                 Klik SHIFT+TAB for at se foregående tekstformat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 Niveau</a:t>
            </a:r>
            <a:endParaRPr lang="da-DK"/>
          </a:p>
          <a:p>
            <a:pPr lvl="6"/>
            <a:r>
              <a:rPr lang="da-DK" noProof="0" dirty="0"/>
              <a:t>7 Niveau</a:t>
            </a:r>
            <a:endParaRPr lang="da-DK"/>
          </a:p>
          <a:p>
            <a:pPr lvl="7"/>
            <a:r>
              <a:rPr lang="da-DK" noProof="0" dirty="0"/>
              <a:t>8 Niveau</a:t>
            </a:r>
            <a:endParaRPr lang="da-DK"/>
          </a:p>
          <a:p>
            <a:pPr lvl="8"/>
            <a:r>
              <a:rPr lang="da-DK" noProof="0" dirty="0"/>
              <a:t>9 Niveau</a:t>
            </a:r>
            <a:endParaRPr lang="da-DK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22350" y="1353600"/>
            <a:ext cx="5544200" cy="43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på rammen for at indsætte billede via Templafy eller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 Niveau</a:t>
            </a:r>
            <a:endParaRPr lang="da-DK"/>
          </a:p>
          <a:p>
            <a:pPr lvl="6"/>
            <a:r>
              <a:rPr lang="da-DK" noProof="0" dirty="0"/>
              <a:t>7 Niveau</a:t>
            </a:r>
            <a:endParaRPr lang="da-DK"/>
          </a:p>
          <a:p>
            <a:pPr lvl="7"/>
            <a:r>
              <a:rPr lang="da-DK" noProof="0" dirty="0"/>
              <a:t>8 Niveau</a:t>
            </a:r>
            <a:endParaRPr lang="da-DK"/>
          </a:p>
          <a:p>
            <a:pPr lvl="8"/>
            <a:r>
              <a:rPr lang="da-DK" noProof="0" dirty="0"/>
              <a:t>9 Niveau</a:t>
            </a:r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15D48-4ED7-45AA-998F-4E4EAC08E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0DB9D-F098-4650-9BA3-F7CF306A2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FC87C363-C194-1652-B944-F4F491B63BA1}"/>
              </a:ext>
            </a:extLst>
          </p:cNvPr>
          <p:cNvCxnSpPr/>
          <p:nvPr userDrawn="1"/>
        </p:nvCxnSpPr>
        <p:spPr>
          <a:xfrm>
            <a:off x="424799" y="1191600"/>
            <a:ext cx="11772000" cy="0"/>
          </a:xfrm>
          <a:prstGeom prst="line">
            <a:avLst/>
          </a:prstGeom>
          <a:ln w="19050">
            <a:solidFill>
              <a:srgbClr val="D23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926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, 1 spalte,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 hidden="1">
            <a:extLst>
              <a:ext uri="{FF2B5EF4-FFF2-40B4-BE49-F238E27FC236}">
                <a16:creationId xmlns:a16="http://schemas.microsoft.com/office/drawing/2014/main" id="{9CC5CD46-8DE9-4962-9534-25DF296EE7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2FCB603-C396-4B00-8583-A911AF0410C5}" type="datetime2">
              <a:rPr lang="da-DK" smtClean="0"/>
              <a:t>1. november 2023</a:t>
            </a:fld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1935CCA-9918-2ABC-7ED3-A2B13ECBF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0" y="290513"/>
            <a:ext cx="9180000" cy="813600"/>
          </a:xfrm>
        </p:spPr>
        <p:txBody>
          <a:bodyPr/>
          <a:lstStyle/>
          <a:p>
            <a:r>
              <a:rPr lang="da-DK" dirty="0"/>
              <a:t>Klik for at indsætte overskrift i en eller to linjer</a:t>
            </a:r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E8AFA47C-A95A-7BCC-2897-DEBAB2FBD4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00" y="1352550"/>
            <a:ext cx="11341751" cy="360000"/>
          </a:xfrm>
        </p:spPr>
        <p:txBody>
          <a:bodyPr/>
          <a:lstStyle>
            <a:lvl1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None/>
              <a:defRPr sz="1200" b="1"/>
            </a:lvl1pPr>
            <a:lvl2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2pPr>
            <a:lvl3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3pPr>
            <a:lvl4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4pPr>
            <a:lvl5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5pPr>
            <a:lvl6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6pPr>
            <a:lvl7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7pPr>
            <a:lvl8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8pPr>
            <a:lvl9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9pPr>
          </a:lstStyle>
          <a:p>
            <a:pPr lvl="0"/>
            <a:r>
              <a:rPr lang="da-DK" dirty="0"/>
              <a:t>Klik for at indsætte figuroverskrift i en eller to linjer</a:t>
            </a:r>
            <a:endParaRPr lang="da-DK"/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1F246CC2-69F7-9E97-785B-545649AFB98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800" y="1846799"/>
            <a:ext cx="11341751" cy="38304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5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6000"/>
            </a:lvl9pPr>
          </a:lstStyle>
          <a:p>
            <a:pPr lvl="0"/>
            <a:r>
              <a:rPr lang="da-DK" dirty="0"/>
              <a:t>Klik for at indsætte figur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  <a:p>
            <a:pPr lvl="6"/>
            <a:r>
              <a:rPr lang="da-DK" dirty="0"/>
              <a:t>7</a:t>
            </a:r>
            <a:endParaRPr lang="da-DK"/>
          </a:p>
          <a:p>
            <a:pPr lvl="7"/>
            <a:r>
              <a:rPr lang="da-DK" dirty="0"/>
              <a:t>8</a:t>
            </a:r>
            <a:endParaRPr lang="da-DK"/>
          </a:p>
          <a:p>
            <a:pPr lvl="8"/>
            <a:r>
              <a:rPr lang="da-DK" dirty="0"/>
              <a:t>9</a:t>
            </a:r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339B49F8-D51D-1CBF-4E82-9B4B5ABD6A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4800" y="5749200"/>
            <a:ext cx="11340000" cy="1260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indsætte </a:t>
            </a:r>
            <a:r>
              <a:rPr lang="da-DK" dirty="0" err="1"/>
              <a:t>Anm</a:t>
            </a:r>
            <a:r>
              <a:rPr lang="da-DK" dirty="0"/>
              <a:t>.:</a:t>
            </a:r>
            <a:endParaRPr lang="da-DK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15FAD40F-976F-3E89-50A0-E800B01B5F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800" y="5878800"/>
            <a:ext cx="11340000" cy="1260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indsætte Kilde:</a:t>
            </a:r>
            <a:endParaRPr lang="da-DK"/>
          </a:p>
        </p:txBody>
      </p:sp>
      <p:cxnSp>
        <p:nvCxnSpPr>
          <p:cNvPr id="30" name="Lige forbindelse 29">
            <a:extLst>
              <a:ext uri="{FF2B5EF4-FFF2-40B4-BE49-F238E27FC236}">
                <a16:creationId xmlns:a16="http://schemas.microsoft.com/office/drawing/2014/main" id="{9C3E12FA-EB48-3320-6383-D7001A453D18}"/>
              </a:ext>
            </a:extLst>
          </p:cNvPr>
          <p:cNvCxnSpPr/>
          <p:nvPr userDrawn="1"/>
        </p:nvCxnSpPr>
        <p:spPr>
          <a:xfrm>
            <a:off x="424799" y="1191600"/>
            <a:ext cx="117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65E97B7-7EDD-1923-CBB1-7524BA4F6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D08D439-2ED9-39B7-9036-5E0AF1FA10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29133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3">
          <p15:clr>
            <a:srgbClr val="A4A3A4"/>
          </p15:clr>
        </p15:guide>
        <p15:guide id="2" orient="horz" pos="3621" userDrawn="1">
          <p15:clr>
            <a:srgbClr val="A4A3A4"/>
          </p15:clr>
        </p15:guide>
        <p15:guide id="3" orient="horz" pos="3703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, 1 spalte, lys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 hidden="1">
            <a:extLst>
              <a:ext uri="{FF2B5EF4-FFF2-40B4-BE49-F238E27FC236}">
                <a16:creationId xmlns:a16="http://schemas.microsoft.com/office/drawing/2014/main" id="{9CC5CD46-8DE9-4962-9534-25DF296EE7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3CC9B0B-9B49-4785-B00F-166EC2D03963}" type="datetime2">
              <a:rPr lang="da-DK" smtClean="0"/>
              <a:t>1. november 2023</a:t>
            </a:fld>
            <a:endParaRPr lang="da-DK" dirty="0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1AADD589-CB0C-78DB-D991-EE3E2DB6410F}"/>
              </a:ext>
            </a:extLst>
          </p:cNvPr>
          <p:cNvGrpSpPr/>
          <p:nvPr userDrawn="1"/>
        </p:nvGrpSpPr>
        <p:grpSpPr>
          <a:xfrm>
            <a:off x="-1" y="0"/>
            <a:ext cx="12193200" cy="6861600"/>
            <a:chOff x="-1" y="0"/>
            <a:chExt cx="12193200" cy="6861600"/>
          </a:xfrm>
        </p:grpSpPr>
        <p:sp>
          <p:nvSpPr>
            <p:cNvPr id="8" name="Baggrund">
              <a:extLst>
                <a:ext uri="{FF2B5EF4-FFF2-40B4-BE49-F238E27FC236}">
                  <a16:creationId xmlns:a16="http://schemas.microsoft.com/office/drawing/2014/main" id="{ED9A6D80-9063-542E-BF9B-68DDE730D1F6}"/>
                </a:ext>
              </a:extLst>
            </p:cNvPr>
            <p:cNvSpPr/>
            <p:nvPr userDrawn="1"/>
          </p:nvSpPr>
          <p:spPr>
            <a:xfrm>
              <a:off x="-1" y="0"/>
              <a:ext cx="12193200" cy="6861600"/>
            </a:xfrm>
            <a:prstGeom prst="rect">
              <a:avLst/>
            </a:prstGeom>
            <a:solidFill>
              <a:srgbClr val="F9E1E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a-DK" sz="1000" dirty="0" err="1"/>
            </a:p>
          </p:txBody>
        </p:sp>
        <p:pic>
          <p:nvPicPr>
            <p:cNvPr id="10" name="Logo">
              <a:extLst>
                <a:ext uri="{FF2B5EF4-FFF2-40B4-BE49-F238E27FC236}">
                  <a16:creationId xmlns:a16="http://schemas.microsoft.com/office/drawing/2014/main" id="{CBB335BF-CC2D-F3A3-35F3-1F8C86C944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42800" y="6109200"/>
              <a:ext cx="1522800" cy="562350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1935CCA-9918-2ABC-7ED3-A2B13ECBF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0" y="290513"/>
            <a:ext cx="9180000" cy="813600"/>
          </a:xfrm>
        </p:spPr>
        <p:txBody>
          <a:bodyPr/>
          <a:lstStyle/>
          <a:p>
            <a:r>
              <a:rPr lang="da-DK" dirty="0"/>
              <a:t>Klik for at indsætte overskrift i en eller to linjer</a:t>
            </a:r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E8AFA47C-A95A-7BCC-2897-DEBAB2FBD4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00" y="1352550"/>
            <a:ext cx="11341751" cy="360000"/>
          </a:xfrm>
        </p:spPr>
        <p:txBody>
          <a:bodyPr/>
          <a:lstStyle>
            <a:lvl1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None/>
              <a:defRPr sz="1200" b="1"/>
            </a:lvl1pPr>
            <a:lvl2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2pPr>
            <a:lvl3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3pPr>
            <a:lvl4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4pPr>
            <a:lvl5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5pPr>
            <a:lvl6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6pPr>
            <a:lvl7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7pPr>
            <a:lvl8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8pPr>
            <a:lvl9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9pPr>
          </a:lstStyle>
          <a:p>
            <a:pPr lvl="0"/>
            <a:r>
              <a:rPr lang="da-DK" dirty="0"/>
              <a:t>Klik for at indsætte figuroverskrift i en eller to linjer</a:t>
            </a:r>
            <a:endParaRPr lang="da-DK"/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1F246CC2-69F7-9E97-785B-545649AFB98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800" y="1846799"/>
            <a:ext cx="11341751" cy="38304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5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6000"/>
            </a:lvl9pPr>
          </a:lstStyle>
          <a:p>
            <a:pPr lvl="0"/>
            <a:r>
              <a:rPr lang="da-DK" dirty="0"/>
              <a:t>Klik for at indsætte figur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  <a:p>
            <a:pPr lvl="6"/>
            <a:r>
              <a:rPr lang="da-DK" dirty="0"/>
              <a:t>7</a:t>
            </a:r>
            <a:endParaRPr lang="da-DK"/>
          </a:p>
          <a:p>
            <a:pPr lvl="7"/>
            <a:r>
              <a:rPr lang="da-DK" dirty="0"/>
              <a:t>8</a:t>
            </a:r>
            <a:endParaRPr lang="da-DK"/>
          </a:p>
          <a:p>
            <a:pPr lvl="8"/>
            <a:r>
              <a:rPr lang="da-DK" dirty="0"/>
              <a:t>9</a:t>
            </a:r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339B49F8-D51D-1CBF-4E82-9B4B5ABD6A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4800" y="5749200"/>
            <a:ext cx="11340000" cy="1260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indsætte </a:t>
            </a:r>
            <a:r>
              <a:rPr lang="da-DK" dirty="0" err="1"/>
              <a:t>Anm</a:t>
            </a:r>
            <a:r>
              <a:rPr lang="da-DK" dirty="0"/>
              <a:t>.:</a:t>
            </a:r>
            <a:endParaRPr lang="da-DK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15FAD40F-976F-3E89-50A0-E800B01B5F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800" y="5878800"/>
            <a:ext cx="11340000" cy="1260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indsætte Kilde:</a:t>
            </a:r>
            <a:endParaRPr lang="da-DK"/>
          </a:p>
        </p:txBody>
      </p:sp>
      <p:cxnSp>
        <p:nvCxnSpPr>
          <p:cNvPr id="30" name="Lige forbindelse 29">
            <a:extLst>
              <a:ext uri="{FF2B5EF4-FFF2-40B4-BE49-F238E27FC236}">
                <a16:creationId xmlns:a16="http://schemas.microsoft.com/office/drawing/2014/main" id="{9C3E12FA-EB48-3320-6383-D7001A453D18}"/>
              </a:ext>
            </a:extLst>
          </p:cNvPr>
          <p:cNvCxnSpPr/>
          <p:nvPr userDrawn="1"/>
        </p:nvCxnSpPr>
        <p:spPr>
          <a:xfrm>
            <a:off x="424799" y="1191600"/>
            <a:ext cx="117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65E97B7-7EDD-1923-CBB1-7524BA4F6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D08D439-2ED9-39B7-9036-5E0AF1FA10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Date" descr="{&quot;templafy&quot;:{&quot;id&quot;:&quot;05b893bf-9b2f-4340-974a-71f5cc96a8c0&quot;}}">
            <a:extLst>
              <a:ext uri="{FF2B5EF4-FFF2-40B4-BE49-F238E27FC236}">
                <a16:creationId xmlns:a16="http://schemas.microsoft.com/office/drawing/2014/main" id="{C49C20D4-295A-EA91-DE6D-587E02D1B854}"/>
              </a:ext>
            </a:extLst>
          </p:cNvPr>
          <p:cNvSpPr txBox="1">
            <a:spLocks/>
          </p:cNvSpPr>
          <p:nvPr userDrawn="1"/>
        </p:nvSpPr>
        <p:spPr>
          <a:xfrm>
            <a:off x="9834563" y="6274800"/>
            <a:ext cx="1944136" cy="1584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da-DK" sz="1000" dirty="0">
              <a:solidFill>
                <a:srgbClr val="9797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525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3">
          <p15:clr>
            <a:srgbClr val="A4A3A4"/>
          </p15:clr>
        </p15:guide>
        <p15:guide id="2" orient="horz" pos="3620" userDrawn="1">
          <p15:clr>
            <a:srgbClr val="A4A3A4"/>
          </p15:clr>
        </p15:guide>
        <p15:guide id="3" orient="horz" pos="3703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, 1 spalte,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 hidden="1">
            <a:extLst>
              <a:ext uri="{FF2B5EF4-FFF2-40B4-BE49-F238E27FC236}">
                <a16:creationId xmlns:a16="http://schemas.microsoft.com/office/drawing/2014/main" id="{9CC5CD46-8DE9-4962-9534-25DF296EE7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3548D0F-FD05-4B2A-835F-986DAA1C5630}" type="datetime2">
              <a:rPr lang="da-DK" smtClean="0"/>
              <a:t>1. november 2023</a:t>
            </a:fld>
            <a:endParaRPr lang="da-DK" dirty="0"/>
          </a:p>
        </p:txBody>
      </p: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D6A4C236-4AAC-3A38-146D-B9CE8040A63D}"/>
              </a:ext>
            </a:extLst>
          </p:cNvPr>
          <p:cNvGrpSpPr/>
          <p:nvPr userDrawn="1"/>
        </p:nvGrpSpPr>
        <p:grpSpPr>
          <a:xfrm>
            <a:off x="0" y="0"/>
            <a:ext cx="12190413" cy="6858000"/>
            <a:chOff x="0" y="0"/>
            <a:chExt cx="12190413" cy="6858000"/>
          </a:xfrm>
        </p:grpSpPr>
        <p:sp>
          <p:nvSpPr>
            <p:cNvPr id="17" name="Baggrund">
              <a:extLst>
                <a:ext uri="{FF2B5EF4-FFF2-40B4-BE49-F238E27FC236}">
                  <a16:creationId xmlns:a16="http://schemas.microsoft.com/office/drawing/2014/main" id="{8C363A4A-DFE8-8E36-4408-6E078F28AB48}"/>
                </a:ext>
              </a:extLst>
            </p:cNvPr>
            <p:cNvSpPr/>
            <p:nvPr userDrawn="1"/>
          </p:nvSpPr>
          <p:spPr>
            <a:xfrm>
              <a:off x="0" y="0"/>
              <a:ext cx="12190413" cy="6858000"/>
            </a:xfrm>
            <a:prstGeom prst="rect">
              <a:avLst/>
            </a:prstGeom>
            <a:solidFill>
              <a:srgbClr val="E1E1E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a-DK" sz="1000" dirty="0" err="1"/>
            </a:p>
          </p:txBody>
        </p:sp>
        <p:pic>
          <p:nvPicPr>
            <p:cNvPr id="18" name="Logo">
              <a:extLst>
                <a:ext uri="{FF2B5EF4-FFF2-40B4-BE49-F238E27FC236}">
                  <a16:creationId xmlns:a16="http://schemas.microsoft.com/office/drawing/2014/main" id="{EE6AF6A3-4C9E-B092-13F4-524F0FD41B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42800" y="6109200"/>
              <a:ext cx="1522800" cy="562350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1935CCA-9918-2ABC-7ED3-A2B13ECBF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0" y="290513"/>
            <a:ext cx="9180000" cy="813600"/>
          </a:xfrm>
        </p:spPr>
        <p:txBody>
          <a:bodyPr/>
          <a:lstStyle/>
          <a:p>
            <a:r>
              <a:rPr lang="da-DK" dirty="0"/>
              <a:t>Klik for at indsætte overskrift i en eller to linjer</a:t>
            </a:r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E8AFA47C-A95A-7BCC-2897-DEBAB2FBD4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00" y="1352550"/>
            <a:ext cx="11341751" cy="360000"/>
          </a:xfrm>
        </p:spPr>
        <p:txBody>
          <a:bodyPr/>
          <a:lstStyle>
            <a:lvl1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None/>
              <a:defRPr sz="1200" b="1"/>
            </a:lvl1pPr>
            <a:lvl2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2pPr>
            <a:lvl3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3pPr>
            <a:lvl4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4pPr>
            <a:lvl5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5pPr>
            <a:lvl6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6pPr>
            <a:lvl7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7pPr>
            <a:lvl8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8pPr>
            <a:lvl9pPr marL="0" indent="0">
              <a:lnSpc>
                <a:spcPct val="97000"/>
              </a:lnSpc>
              <a:spcAft>
                <a:spcPts val="0"/>
              </a:spcAft>
              <a:buFont typeface="Nationalbank" panose="020B0503040000020004" pitchFamily="34" charset="0"/>
              <a:buChar char=" "/>
              <a:defRPr sz="1200" b="1"/>
            </a:lvl9pPr>
          </a:lstStyle>
          <a:p>
            <a:pPr lvl="0"/>
            <a:r>
              <a:rPr lang="da-DK" dirty="0"/>
              <a:t>Klik for at indsætte figuroverskrift i en eller to linjer</a:t>
            </a:r>
            <a:endParaRPr lang="da-DK"/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1F246CC2-69F7-9E97-785B-545649AFB98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800" y="1846799"/>
            <a:ext cx="11341751" cy="38304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5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6000"/>
            </a:lvl9pPr>
          </a:lstStyle>
          <a:p>
            <a:pPr lvl="0"/>
            <a:r>
              <a:rPr lang="da-DK" dirty="0"/>
              <a:t>Klik for at indsætte figur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  <a:p>
            <a:pPr lvl="6"/>
            <a:r>
              <a:rPr lang="da-DK" dirty="0"/>
              <a:t>7</a:t>
            </a:r>
            <a:endParaRPr lang="da-DK"/>
          </a:p>
          <a:p>
            <a:pPr lvl="7"/>
            <a:r>
              <a:rPr lang="da-DK" dirty="0"/>
              <a:t>8</a:t>
            </a:r>
            <a:endParaRPr lang="da-DK"/>
          </a:p>
          <a:p>
            <a:pPr lvl="8"/>
            <a:r>
              <a:rPr lang="da-DK" dirty="0"/>
              <a:t>9</a:t>
            </a:r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339B49F8-D51D-1CBF-4E82-9B4B5ABD6A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4800" y="5749200"/>
            <a:ext cx="11340000" cy="1260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indsætte </a:t>
            </a:r>
            <a:r>
              <a:rPr lang="da-DK" dirty="0" err="1"/>
              <a:t>Anm</a:t>
            </a:r>
            <a:r>
              <a:rPr lang="da-DK" dirty="0"/>
              <a:t>.:</a:t>
            </a:r>
            <a:endParaRPr lang="da-DK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15FAD40F-976F-3E89-50A0-E800B01B5F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800" y="5878800"/>
            <a:ext cx="11340000" cy="1260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Nationalbank" panose="020B0503040000020004" pitchFamily="34" charset="0"/>
              <a:buChar char=" "/>
              <a:defRPr sz="800" b="0"/>
            </a:lvl9pPr>
          </a:lstStyle>
          <a:p>
            <a:pPr lvl="0"/>
            <a:r>
              <a:rPr lang="da-DK" dirty="0"/>
              <a:t>Klik for at indsætte Kilde:</a:t>
            </a:r>
            <a:endParaRPr lang="da-DK"/>
          </a:p>
        </p:txBody>
      </p:sp>
      <p:cxnSp>
        <p:nvCxnSpPr>
          <p:cNvPr id="30" name="Lige forbindelse 29">
            <a:extLst>
              <a:ext uri="{FF2B5EF4-FFF2-40B4-BE49-F238E27FC236}">
                <a16:creationId xmlns:a16="http://schemas.microsoft.com/office/drawing/2014/main" id="{9C3E12FA-EB48-3320-6383-D7001A453D18}"/>
              </a:ext>
            </a:extLst>
          </p:cNvPr>
          <p:cNvCxnSpPr/>
          <p:nvPr userDrawn="1"/>
        </p:nvCxnSpPr>
        <p:spPr>
          <a:xfrm>
            <a:off x="424799" y="1191600"/>
            <a:ext cx="117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65E97B7-7EDD-1923-CBB1-7524BA4F6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D08D439-2ED9-39B7-9036-5E0AF1FA10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9" name="Date" descr="{&quot;templafy&quot;:{&quot;id&quot;:&quot;a5d7fe77-66d8-4680-8044-a129aa64949f&quot;}}">
            <a:extLst>
              <a:ext uri="{FF2B5EF4-FFF2-40B4-BE49-F238E27FC236}">
                <a16:creationId xmlns:a16="http://schemas.microsoft.com/office/drawing/2014/main" id="{6B0B0D26-32E1-2AA2-36DB-1D3244EA5366}"/>
              </a:ext>
            </a:extLst>
          </p:cNvPr>
          <p:cNvSpPr txBox="1">
            <a:spLocks/>
          </p:cNvSpPr>
          <p:nvPr userDrawn="1"/>
        </p:nvSpPr>
        <p:spPr>
          <a:xfrm>
            <a:off x="9834563" y="6274800"/>
            <a:ext cx="1944136" cy="1584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da-DK" sz="1000" dirty="0">
              <a:solidFill>
                <a:srgbClr val="9797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908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3">
          <p15:clr>
            <a:srgbClr val="A4A3A4"/>
          </p15:clr>
        </p15:guide>
        <p15:guide id="2" orient="horz" pos="3620" userDrawn="1">
          <p15:clr>
            <a:srgbClr val="A4A3A4"/>
          </p15:clr>
        </p15:guide>
        <p15:guide id="3" orient="horz" pos="3703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799" y="290513"/>
            <a:ext cx="9180000" cy="813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Klik for at tilføje titel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800" y="1353600"/>
            <a:ext cx="11342688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Niveau 1                                                                                                                                          Klik ENTER og derefter TAB for at se næste tekstformat                                                                    Klik SHIFT+TAB for at se foregående tekstformat</a:t>
            </a:r>
            <a:endParaRPr lang="da-DK"/>
          </a:p>
          <a:p>
            <a:pPr lvl="1"/>
            <a:r>
              <a:rPr lang="da-DK" noProof="0" dirty="0"/>
              <a:t>Niveau 2</a:t>
            </a:r>
            <a:endParaRPr lang="da-DK"/>
          </a:p>
          <a:p>
            <a:pPr lvl="2"/>
            <a:r>
              <a:rPr lang="da-DK" noProof="0" dirty="0"/>
              <a:t>Niveau 3</a:t>
            </a:r>
            <a:endParaRPr lang="da-DK"/>
          </a:p>
          <a:p>
            <a:pPr lvl="3"/>
            <a:r>
              <a:rPr lang="da-DK" noProof="0" dirty="0"/>
              <a:t>Niveau 4, Overskrift</a:t>
            </a:r>
            <a:endParaRPr lang="da-DK"/>
          </a:p>
          <a:p>
            <a:pPr lvl="4"/>
            <a:r>
              <a:rPr lang="da-DK" noProof="0" dirty="0"/>
              <a:t>Niveau 5, Brødtekst</a:t>
            </a:r>
            <a:endParaRPr lang="da-DK"/>
          </a:p>
          <a:p>
            <a:pPr lvl="5"/>
            <a:r>
              <a:rPr lang="da-DK" noProof="0" dirty="0"/>
              <a:t>Niveau 6</a:t>
            </a:r>
            <a:endParaRPr lang="da-DK"/>
          </a:p>
          <a:p>
            <a:pPr lvl="6"/>
            <a:r>
              <a:rPr lang="da-DK" noProof="0" dirty="0"/>
              <a:t>Niveau 7, lille overskrift</a:t>
            </a:r>
            <a:endParaRPr lang="da-DK"/>
          </a:p>
          <a:p>
            <a:pPr lvl="7"/>
            <a:r>
              <a:rPr lang="da-DK" noProof="0" dirty="0"/>
              <a:t>Niveau 8, lille brødtekst</a:t>
            </a:r>
            <a:endParaRPr lang="da-DK"/>
          </a:p>
          <a:p>
            <a:pPr lvl="8"/>
            <a:r>
              <a:rPr lang="da-DK" noProof="0" dirty="0"/>
              <a:t>Niveau 9, Infografik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55510" y="6426000"/>
            <a:ext cx="711977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9000"/>
              </a:lnSpc>
              <a:defRPr sz="1000">
                <a:solidFill>
                  <a:srgbClr val="979797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AF2562-DFA4-49A4-9C2A-FBAD02376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99000"/>
              </a:lnSpc>
              <a:defRPr sz="1000">
                <a:noFill/>
              </a:defRPr>
            </a:lvl1pPr>
          </a:lstStyle>
          <a:p>
            <a:fld id="{140D992D-30AB-4172-B2B1-51E5D34255DD}" type="datetime2">
              <a:rPr lang="da-DK" smtClean="0"/>
              <a:t>1. november 2023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397FDF-4480-4092-8EF3-23AF214F4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21413" y="6426000"/>
            <a:ext cx="4834097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9000"/>
              </a:lnSpc>
              <a:defRPr sz="1000">
                <a:solidFill>
                  <a:srgbClr val="979797"/>
                </a:solidFill>
              </a:defRPr>
            </a:lvl1pPr>
          </a:lstStyle>
          <a:p>
            <a:endParaRPr lang="da-DK" dirty="0"/>
          </a:p>
        </p:txBody>
      </p:sp>
      <p:pic>
        <p:nvPicPr>
          <p:cNvPr id="31" name="Logo">
            <a:extLst>
              <a:ext uri="{FF2B5EF4-FFF2-40B4-BE49-F238E27FC236}">
                <a16:creationId xmlns:a16="http://schemas.microsoft.com/office/drawing/2014/main" id="{CC5E06D4-5E02-EE87-0012-3E83875F41E7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42800" y="6109200"/>
            <a:ext cx="1522800" cy="562350"/>
          </a:xfrm>
          <a:prstGeom prst="rect">
            <a:avLst/>
          </a:prstGeom>
        </p:spPr>
      </p:pic>
      <p:sp>
        <p:nvSpPr>
          <p:cNvPr id="10" name="Date" descr="{&quot;templafy&quot;:{&quot;id&quot;:&quot;2c4c7d2d-e2ef-4548-827a-0815fd11e285&quot;}}">
            <a:extLst>
              <a:ext uri="{FF2B5EF4-FFF2-40B4-BE49-F238E27FC236}">
                <a16:creationId xmlns:a16="http://schemas.microsoft.com/office/drawing/2014/main" id="{42943DDB-F3BE-8E24-F5FB-DBD274E0359D}"/>
              </a:ext>
            </a:extLst>
          </p:cNvPr>
          <p:cNvSpPr txBox="1">
            <a:spLocks/>
          </p:cNvSpPr>
          <p:nvPr userDrawn="1"/>
        </p:nvSpPr>
        <p:spPr>
          <a:xfrm>
            <a:off x="9834563" y="6274800"/>
            <a:ext cx="1944136" cy="1584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da-DK" sz="1000" dirty="0">
              <a:solidFill>
                <a:srgbClr val="9797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30" r:id="rId2"/>
    <p:sldLayoutId id="2147483791" r:id="rId3"/>
    <p:sldLayoutId id="2147483732" r:id="rId4"/>
    <p:sldLayoutId id="2147483811" r:id="rId5"/>
    <p:sldLayoutId id="2147483755" r:id="rId6"/>
    <p:sldLayoutId id="2147483805" r:id="rId7"/>
    <p:sldLayoutId id="2147483806" r:id="rId8"/>
    <p:sldLayoutId id="2147483807" r:id="rId9"/>
    <p:sldLayoutId id="2147483800" r:id="rId10"/>
    <p:sldLayoutId id="2147483803" r:id="rId11"/>
    <p:sldLayoutId id="2147483804" r:id="rId12"/>
    <p:sldLayoutId id="2147483798" r:id="rId13"/>
    <p:sldLayoutId id="2147483801" r:id="rId14"/>
    <p:sldLayoutId id="2147483802" r:id="rId15"/>
    <p:sldLayoutId id="2147483808" r:id="rId16"/>
    <p:sldLayoutId id="2147483809" r:id="rId17"/>
    <p:sldLayoutId id="2147483744" r:id="rId18"/>
    <p:sldLayoutId id="2147483810" r:id="rId19"/>
    <p:sldLayoutId id="2147483780" r:id="rId20"/>
    <p:sldLayoutId id="2147483753" r:id="rId21"/>
  </p:sldLayoutIdLst>
  <p:hf hdr="0" ft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9000"/>
        </a:lnSpc>
        <a:spcBef>
          <a:spcPts val="2000"/>
        </a:spcBef>
        <a:spcAft>
          <a:spcPts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9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9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9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9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200" b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5600" b="1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67">
          <p15:clr>
            <a:srgbClr val="A4A3A4"/>
          </p15:clr>
        </p15:guide>
        <p15:guide id="2" pos="1326">
          <p15:clr>
            <a:srgbClr val="A4A3A4"/>
          </p15:clr>
        </p15:guide>
        <p15:guide id="3" orient="horz" pos="183">
          <p15:clr>
            <a:srgbClr val="A4A3A4"/>
          </p15:clr>
        </p15:guide>
        <p15:guide id="4" orient="horz" pos="3778">
          <p15:clr>
            <a:srgbClr val="A4A3A4"/>
          </p15:clr>
        </p15:guide>
        <p15:guide id="5" pos="1484">
          <p15:clr>
            <a:srgbClr val="A4A3A4"/>
          </p15:clr>
        </p15:guide>
        <p15:guide id="6" pos="2543">
          <p15:clr>
            <a:srgbClr val="A4A3A4"/>
          </p15:clr>
        </p15:guide>
        <p15:guide id="7" pos="2702">
          <p15:clr>
            <a:srgbClr val="A4A3A4"/>
          </p15:clr>
        </p15:guide>
        <p15:guide id="8" pos="3760">
          <p15:clr>
            <a:srgbClr val="A4A3A4"/>
          </p15:clr>
        </p15:guide>
        <p15:guide id="9" pos="3919">
          <p15:clr>
            <a:srgbClr val="A4A3A4"/>
          </p15:clr>
        </p15:guide>
        <p15:guide id="10" pos="4977">
          <p15:clr>
            <a:srgbClr val="A4A3A4"/>
          </p15:clr>
        </p15:guide>
        <p15:guide id="11" pos="5136">
          <p15:clr>
            <a:srgbClr val="A4A3A4"/>
          </p15:clr>
        </p15:guide>
        <p15:guide id="12" pos="6195">
          <p15:clr>
            <a:srgbClr val="A4A3A4"/>
          </p15:clr>
        </p15:guide>
        <p15:guide id="13" pos="6353">
          <p15:clr>
            <a:srgbClr val="A4A3A4"/>
          </p15:clr>
        </p15:guide>
        <p15:guide id="14" pos="7412">
          <p15:clr>
            <a:srgbClr val="A4A3A4"/>
          </p15:clr>
        </p15:guide>
        <p15:guide id="15" orient="horz" pos="696">
          <p15:clr>
            <a:srgbClr val="A4A3A4"/>
          </p15:clr>
        </p15:guide>
        <p15:guide id="16" orient="horz" pos="852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13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3.xml"/><Relationship Id="rId7" Type="http://schemas.openxmlformats.org/officeDocument/2006/relationships/image" Target="../media/image17.sv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tags" Target="../tags/tag6.xml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2.emf"/><Relationship Id="rId11" Type="http://schemas.openxmlformats.org/officeDocument/2006/relationships/image" Target="../media/image27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26.sv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9.xml"/><Relationship Id="rId7" Type="http://schemas.openxmlformats.org/officeDocument/2006/relationships/image" Target="../media/image38.sv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7.png"/><Relationship Id="rId11" Type="http://schemas.openxmlformats.org/officeDocument/2006/relationships/image" Target="../media/image17.sv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3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8A9ABF-8A55-247D-ADB5-1B7A8C3DD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3000"/>
              </a:spcAft>
            </a:pPr>
            <a:r>
              <a:rPr lang="da-DK" sz="2800" dirty="0"/>
              <a:t>Global inflation og pengepolitik  </a:t>
            </a:r>
            <a:br>
              <a:rPr lang="da-DK" sz="2800" dirty="0"/>
            </a:br>
            <a:r>
              <a:rPr lang="da-DK" sz="2400" b="0" i="1" dirty="0"/>
              <a:t>- hvad har vi lært de seneste to år? </a:t>
            </a:r>
            <a:br>
              <a:rPr lang="da-DK" sz="2800" dirty="0"/>
            </a:br>
            <a:endParaRPr lang="da-DK" sz="2800" b="0" i="1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28D4D3B-647A-3E24-7F7E-FC31650C9F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a-DK"/>
              <a:t>Nationalbankdirektør Signe Krogstrup </a:t>
            </a:r>
          </a:p>
          <a:p>
            <a:r>
              <a:rPr lang="da-DK"/>
              <a:t>Nationaløkonomisk Forening, 1. november 2023 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89A7363-3AA3-DE41-9955-D7E0370C47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</a:t>
            </a:fld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555614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FD6051-442F-E545-DB02-733968DE9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Bilag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00AB593-3655-A922-FD32-771CE1FCC9C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50966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203191-8391-AFB1-2D6E-CC48BA156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Transmission gennem indlån og penge? </a:t>
            </a:r>
            <a:br>
              <a:rPr lang="da-DK" dirty="0"/>
            </a:br>
            <a:r>
              <a:rPr lang="da-DK" dirty="0"/>
              <a:t>Store udsving i ”pengemængden”</a:t>
            </a:r>
            <a:endParaRPr lang="da-DK" dirty="0">
              <a:solidFill>
                <a:srgbClr val="DA174B"/>
              </a:solidFill>
            </a:endParaRP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5A1A9C2-D214-DA3E-8E9E-7BAA5F752D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800" y="1421825"/>
            <a:ext cx="3610800" cy="360000"/>
          </a:xfrm>
        </p:spPr>
        <p:txBody>
          <a:bodyPr/>
          <a:lstStyle/>
          <a:p>
            <a:pPr algn="ctr"/>
            <a:r>
              <a:rPr lang="da-DK"/>
              <a:t>USA</a:t>
            </a:r>
            <a:endParaRPr lang="da-DK" dirty="0"/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225B6329-3F4D-A01F-7398-C0311308B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00" y="1846799"/>
            <a:ext cx="3586446" cy="3835400"/>
          </a:xfrm>
          <a:prstGeom prst="rect">
            <a:avLst/>
          </a:prstGeom>
        </p:spPr>
      </p:pic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4FE3B76-B8B1-C89B-BD50-4F025EBC69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3146" y="5731300"/>
            <a:ext cx="3610800" cy="129600"/>
          </a:xfrm>
        </p:spPr>
        <p:txBody>
          <a:bodyPr/>
          <a:lstStyle/>
          <a:p>
            <a:pPr>
              <a:buNone/>
            </a:pPr>
            <a:r>
              <a:rPr lang="da-DK" dirty="0" err="1"/>
              <a:t>Anm</a:t>
            </a:r>
            <a:r>
              <a:rPr lang="da-DK" dirty="0"/>
              <a:t>.: Det store spring i M1 i 2020 skyldes en ændring </a:t>
            </a:r>
            <a:br>
              <a:rPr lang="da-DK" dirty="0"/>
            </a:br>
            <a:r>
              <a:rPr lang="da-DK" dirty="0"/>
              <a:t>i opgørelsen af M1. Fed offentliggør ikke tal for M3. 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450DF3FE-40F1-0E09-F7D9-55AADF0227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3146" y="5971078"/>
            <a:ext cx="3610800" cy="129600"/>
          </a:xfrm>
        </p:spPr>
        <p:txBody>
          <a:bodyPr/>
          <a:lstStyle/>
          <a:p>
            <a:r>
              <a:rPr lang="da-DK" dirty="0"/>
              <a:t>Kilde: </a:t>
            </a:r>
            <a:r>
              <a:rPr lang="da-DK" dirty="0" err="1"/>
              <a:t>Macrobond</a:t>
            </a:r>
            <a:r>
              <a:rPr lang="da-DK" dirty="0"/>
              <a:t>.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C1816DEE-9593-27AC-FE2A-BBFA3B5135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91200" y="1421825"/>
            <a:ext cx="3610800" cy="360000"/>
          </a:xfrm>
        </p:spPr>
        <p:txBody>
          <a:bodyPr/>
          <a:lstStyle/>
          <a:p>
            <a:pPr algn="ctr"/>
            <a:r>
              <a:rPr lang="da-DK"/>
              <a:t>Euroområdet</a:t>
            </a:r>
            <a:endParaRPr lang="da-DK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EEAE4EA-E388-994E-30D1-C67526448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602" y="1846799"/>
            <a:ext cx="3557145" cy="3835400"/>
          </a:xfrm>
          <a:prstGeom prst="rect">
            <a:avLst/>
          </a:prstGeom>
        </p:spPr>
      </p:pic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C06949A2-399D-54F4-A9AB-BE8FF88C52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85752" y="5841478"/>
            <a:ext cx="3610800" cy="1296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9358ADC9-1AA3-FE4C-0266-14C4589B2A2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85752" y="5971078"/>
            <a:ext cx="3610800" cy="129600"/>
          </a:xfrm>
        </p:spPr>
        <p:txBody>
          <a:bodyPr/>
          <a:lstStyle/>
          <a:p>
            <a:r>
              <a:rPr lang="da-DK" dirty="0"/>
              <a:t>Kilde: </a:t>
            </a:r>
            <a:r>
              <a:rPr lang="da-DK" dirty="0" err="1"/>
              <a:t>Macrobond</a:t>
            </a:r>
            <a:r>
              <a:rPr lang="da-DK" dirty="0"/>
              <a:t>.</a:t>
            </a:r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A9C7CDD0-A405-B3C1-2FC8-CBCD349FD64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55751" y="1421825"/>
            <a:ext cx="3610800" cy="360000"/>
          </a:xfrm>
        </p:spPr>
        <p:txBody>
          <a:bodyPr/>
          <a:lstStyle/>
          <a:p>
            <a:pPr algn="ctr"/>
            <a:r>
              <a:rPr lang="da-DK"/>
              <a:t>Danmark</a:t>
            </a:r>
            <a:endParaRPr lang="da-DK" dirty="0"/>
          </a:p>
        </p:txBody>
      </p:sp>
      <p:pic>
        <p:nvPicPr>
          <p:cNvPr id="4" name="Content Placeholder 11">
            <a:extLst>
              <a:ext uri="{FF2B5EF4-FFF2-40B4-BE49-F238E27FC236}">
                <a16:creationId xmlns:a16="http://schemas.microsoft.com/office/drawing/2014/main" id="{2EFD88BA-EF8E-6DE0-3F7D-8ACB6BD0B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3853" y="1846799"/>
            <a:ext cx="3523701" cy="3822700"/>
          </a:xfrm>
          <a:prstGeom prst="rect">
            <a:avLst/>
          </a:prstGeom>
        </p:spPr>
      </p:pic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04DF8824-D978-D1AB-2938-DEECF7AF2BC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50303" y="5841478"/>
            <a:ext cx="3610800" cy="1296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8807F805-A7F7-44AD-BE17-173F7E457B8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50303" y="5971078"/>
            <a:ext cx="3610800" cy="129600"/>
          </a:xfrm>
        </p:spPr>
        <p:txBody>
          <a:bodyPr/>
          <a:lstStyle/>
          <a:p>
            <a:r>
              <a:rPr lang="da-DK"/>
              <a:t>Kilde: Macrobond.</a:t>
            </a:r>
            <a:endParaRPr lang="da-DK" dirty="0"/>
          </a:p>
        </p:txBody>
      </p:sp>
      <p:sp>
        <p:nvSpPr>
          <p:cNvPr id="15" name="Pladsholder til slidenummer 14">
            <a:extLst>
              <a:ext uri="{FF2B5EF4-FFF2-40B4-BE49-F238E27FC236}">
                <a16:creationId xmlns:a16="http://schemas.microsoft.com/office/drawing/2014/main" id="{6222AE94-F073-DA2C-80EF-BF0BC08657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45494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203191-8391-AFB1-2D6E-CC48BA156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Transmission gennem indlån og penge? </a:t>
            </a:r>
            <a:br>
              <a:rPr lang="da-DK" dirty="0"/>
            </a:br>
            <a:r>
              <a:rPr lang="da-DK" dirty="0"/>
              <a:t>Store udsving i ”pengemængden”</a:t>
            </a:r>
            <a:endParaRPr lang="da-DK" dirty="0">
              <a:solidFill>
                <a:srgbClr val="DA174B"/>
              </a:solidFill>
            </a:endParaRP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5A1A9C2-D214-DA3E-8E9E-7BAA5F752D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800" y="1421825"/>
            <a:ext cx="3610800" cy="360000"/>
          </a:xfrm>
        </p:spPr>
        <p:txBody>
          <a:bodyPr/>
          <a:lstStyle/>
          <a:p>
            <a:pPr algn="ctr"/>
            <a:r>
              <a:rPr lang="da-DK" dirty="0"/>
              <a:t>Sverige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C2C9EE-4AE5-1332-8F56-CB723D878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01" y="1846799"/>
            <a:ext cx="3573521" cy="3835400"/>
          </a:xfrm>
          <a:prstGeom prst="rect">
            <a:avLst/>
          </a:prstGeom>
        </p:spPr>
      </p:pic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4FE3B76-B8B1-C89B-BD50-4F025EBC69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450DF3FE-40F1-0E09-F7D9-55AADF0227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/>
              <a:t>Kilde: Macrobond.</a:t>
            </a:r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C1816DEE-9593-27AC-FE2A-BBFA3B5135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91200" y="1421825"/>
            <a:ext cx="3610800" cy="360000"/>
          </a:xfrm>
        </p:spPr>
        <p:txBody>
          <a:bodyPr/>
          <a:lstStyle/>
          <a:p>
            <a:pPr algn="ctr"/>
            <a:r>
              <a:rPr lang="da-DK" dirty="0"/>
              <a:t>Norge</a:t>
            </a:r>
          </a:p>
        </p:txBody>
      </p:sp>
      <p:pic>
        <p:nvPicPr>
          <p:cNvPr id="17" name="Content Placeholder 7">
            <a:extLst>
              <a:ext uri="{FF2B5EF4-FFF2-40B4-BE49-F238E27FC236}">
                <a16:creationId xmlns:a16="http://schemas.microsoft.com/office/drawing/2014/main" id="{2E9BB30C-56BC-2D4D-72E1-61C0365A1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602" y="1872199"/>
            <a:ext cx="3559220" cy="3797300"/>
          </a:xfrm>
          <a:prstGeom prst="rect">
            <a:avLst/>
          </a:prstGeom>
        </p:spPr>
      </p:pic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C06949A2-399D-54F4-A9AB-BE8FF88C52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9358ADC9-1AA3-FE4C-0266-14C4589B2A2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a-DK"/>
              <a:t>Kilde: Macrobond.</a:t>
            </a:r>
            <a:endParaRPr lang="da-DK" dirty="0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A9C7CDD0-A405-B3C1-2FC8-CBCD349FD64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55751" y="1421825"/>
            <a:ext cx="3610800" cy="360000"/>
          </a:xfrm>
        </p:spPr>
        <p:txBody>
          <a:bodyPr/>
          <a:lstStyle/>
          <a:p>
            <a:pPr algn="ctr"/>
            <a:r>
              <a:rPr lang="da-DK" dirty="0"/>
              <a:t>Schweiz </a:t>
            </a:r>
          </a:p>
        </p:txBody>
      </p:sp>
      <p:pic>
        <p:nvPicPr>
          <p:cNvPr id="18" name="Content Placeholder 11">
            <a:extLst>
              <a:ext uri="{FF2B5EF4-FFF2-40B4-BE49-F238E27FC236}">
                <a16:creationId xmlns:a16="http://schemas.microsoft.com/office/drawing/2014/main" id="{706016FC-B01F-1645-83A0-8D37A9B08F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3853" y="1872199"/>
            <a:ext cx="3520732" cy="3759200"/>
          </a:xfrm>
          <a:prstGeom prst="rect">
            <a:avLst/>
          </a:prstGeom>
        </p:spPr>
      </p:pic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04DF8824-D978-D1AB-2938-DEECF7AF2BC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8807F805-A7F7-44AD-BE17-173F7E457B8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a-DK"/>
              <a:t>Kilde: Macrobond.</a:t>
            </a:r>
            <a:endParaRPr lang="da-DK" dirty="0"/>
          </a:p>
        </p:txBody>
      </p:sp>
      <p:sp>
        <p:nvSpPr>
          <p:cNvPr id="15" name="Pladsholder til slidenummer 14">
            <a:extLst>
              <a:ext uri="{FF2B5EF4-FFF2-40B4-BE49-F238E27FC236}">
                <a16:creationId xmlns:a16="http://schemas.microsoft.com/office/drawing/2014/main" id="{6222AE94-F073-DA2C-80EF-BF0BC08657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12354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251239-1D13-0880-CABE-959E4E3EE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00" y="206431"/>
            <a:ext cx="9180000" cy="813600"/>
          </a:xfrm>
        </p:spPr>
        <p:txBody>
          <a:bodyPr/>
          <a:lstStyle/>
          <a:p>
            <a:r>
              <a:rPr lang="da-DK" dirty="0"/>
              <a:t>Temaer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15CF9FA-49C8-38B5-8031-D135C3AF2D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8" name="Pladsholder til tekst 5">
            <a:extLst>
              <a:ext uri="{FF2B5EF4-FFF2-40B4-BE49-F238E27FC236}">
                <a16:creationId xmlns:a16="http://schemas.microsoft.com/office/drawing/2014/main" id="{45391970-2BE8-1270-92BB-1D9FEFC77DCF}"/>
              </a:ext>
            </a:extLst>
          </p:cNvPr>
          <p:cNvSpPr txBox="1">
            <a:spLocks/>
          </p:cNvSpPr>
          <p:nvPr/>
        </p:nvSpPr>
        <p:spPr>
          <a:xfrm>
            <a:off x="1145406" y="2923246"/>
            <a:ext cx="10619394" cy="928741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txBody>
          <a:bodyPr lIns="1260000" rIns="1440000" anchor="ctr"/>
          <a:lstStyle>
            <a:lvl1pPr marL="0" indent="0" algn="l" defTabSz="914400" rtl="0" eaLnBrk="1" latinLnBrk="0" hangingPunct="1">
              <a:lnSpc>
                <a:spcPct val="99000"/>
              </a:lnSpc>
              <a:spcBef>
                <a:spcPts val="2000"/>
              </a:spcBef>
              <a:buFont typeface="Arial" panose="020B0604020202020204" pitchFamily="34" charset="0"/>
              <a:buChar char="​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914400" rtl="0" eaLnBrk="1" latinLnBrk="0" hangingPunct="1">
              <a:lnSpc>
                <a:spcPct val="99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None/>
            </a:pPr>
            <a:r>
              <a:rPr lang="da-DK" sz="2000" dirty="0">
                <a:latin typeface="+mj-lt"/>
                <a:ea typeface="Calibri" panose="020F0502020204030204" pitchFamily="34" charset="0"/>
              </a:rPr>
              <a:t>Udbudsdrevne prisstigninger har løftet den underliggende inflation og øget behovet for stram økonomisk politik.</a:t>
            </a:r>
            <a:endParaRPr lang="da-DK" sz="2000" dirty="0"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0" name="Pladsholder til tekst 4">
            <a:extLst>
              <a:ext uri="{FF2B5EF4-FFF2-40B4-BE49-F238E27FC236}">
                <a16:creationId xmlns:a16="http://schemas.microsoft.com/office/drawing/2014/main" id="{21F187E3-A0DD-D79A-A74F-AC0726D801ED}"/>
              </a:ext>
            </a:extLst>
          </p:cNvPr>
          <p:cNvSpPr txBox="1">
            <a:spLocks/>
          </p:cNvSpPr>
          <p:nvPr/>
        </p:nvSpPr>
        <p:spPr>
          <a:xfrm>
            <a:off x="1145406" y="1658496"/>
            <a:ext cx="10619394" cy="833828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txBody>
          <a:bodyPr lIns="1260000" rIns="1080000" anchor="ctr"/>
          <a:lstStyle>
            <a:lvl1pPr marL="0" indent="0" algn="l" defTabSz="914400" rtl="0" eaLnBrk="1" latinLnBrk="0" hangingPunct="1">
              <a:lnSpc>
                <a:spcPct val="99000"/>
              </a:lnSpc>
              <a:spcBef>
                <a:spcPts val="2000"/>
              </a:spcBef>
              <a:buFont typeface="Arial" panose="020B0604020202020204" pitchFamily="34" charset="0"/>
              <a:buChar char="​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914400" rtl="0" eaLnBrk="1" latinLnBrk="0" hangingPunct="1">
              <a:lnSpc>
                <a:spcPct val="99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000" dirty="0">
                <a:latin typeface="+mj-lt"/>
              </a:rPr>
              <a:t>Inflationen udsprang af udbuds- og efterspørgselsubalancer, dog med markante forskelle på tværs af lande.</a:t>
            </a:r>
          </a:p>
        </p:txBody>
      </p:sp>
      <p:sp>
        <p:nvSpPr>
          <p:cNvPr id="3" name="Pladsholder til tekst 6">
            <a:extLst>
              <a:ext uri="{FF2B5EF4-FFF2-40B4-BE49-F238E27FC236}">
                <a16:creationId xmlns:a16="http://schemas.microsoft.com/office/drawing/2014/main" id="{58633F59-D9EF-BF7D-EE80-C87AC5343CA4}"/>
              </a:ext>
            </a:extLst>
          </p:cNvPr>
          <p:cNvSpPr txBox="1">
            <a:spLocks/>
          </p:cNvSpPr>
          <p:nvPr/>
        </p:nvSpPr>
        <p:spPr>
          <a:xfrm>
            <a:off x="1145406" y="4296767"/>
            <a:ext cx="10619394" cy="928741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txBody>
          <a:bodyPr lIns="1260000" rIns="1440000" anchor="ctr"/>
          <a:lstStyle>
            <a:lvl1pPr marL="0" indent="0" algn="l" defTabSz="914400" rtl="0" eaLnBrk="1" latinLnBrk="0" hangingPunct="1">
              <a:lnSpc>
                <a:spcPct val="99000"/>
              </a:lnSpc>
              <a:spcBef>
                <a:spcPts val="2000"/>
              </a:spcBef>
              <a:buFont typeface="Arial" panose="020B0604020202020204" pitchFamily="34" charset="0"/>
              <a:buChar char="​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914400" rtl="0" eaLnBrk="1" latinLnBrk="0" hangingPunct="1">
              <a:lnSpc>
                <a:spcPct val="99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None/>
            </a:pPr>
            <a:r>
              <a:rPr lang="da-DK" sz="2000" dirty="0">
                <a:effectLst/>
                <a:latin typeface="+mj-lt"/>
                <a:ea typeface="Times New Roman" panose="02020603050405020304" pitchFamily="18" charset="0"/>
              </a:rPr>
              <a:t>Strammere pengepolitik bringer inflationen ned, men der er tegn på, at transmissionen har ændret sig.</a:t>
            </a:r>
            <a:endParaRPr lang="da-DK" sz="2000" dirty="0"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3C4F57D-ACA6-A877-804D-7535B6C42ED1}"/>
              </a:ext>
            </a:extLst>
          </p:cNvPr>
          <p:cNvSpPr/>
          <p:nvPr/>
        </p:nvSpPr>
        <p:spPr>
          <a:xfrm>
            <a:off x="449368" y="1805410"/>
            <a:ext cx="540000" cy="540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r>
              <a:rPr lang="da-DK" b="1" noProof="0">
                <a:solidFill>
                  <a:schemeClr val="tx1"/>
                </a:solidFill>
                <a:latin typeface="+mn-lt"/>
              </a:rPr>
              <a:t>1</a:t>
            </a:r>
            <a:endParaRPr lang="da-DK" b="1" noProof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A6614A58-1F04-237E-641E-4D8A153CA922}"/>
              </a:ext>
            </a:extLst>
          </p:cNvPr>
          <p:cNvSpPr/>
          <p:nvPr/>
        </p:nvSpPr>
        <p:spPr>
          <a:xfrm>
            <a:off x="449368" y="3149254"/>
            <a:ext cx="540000" cy="540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r>
              <a:rPr lang="da-DK" b="1">
                <a:solidFill>
                  <a:schemeClr val="tx1"/>
                </a:solidFill>
              </a:rPr>
              <a:t>2</a:t>
            </a:r>
            <a:endParaRPr lang="da-DK" b="1" noProof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D005506-7657-0A03-6F00-A37E895907BE}"/>
              </a:ext>
            </a:extLst>
          </p:cNvPr>
          <p:cNvSpPr/>
          <p:nvPr/>
        </p:nvSpPr>
        <p:spPr>
          <a:xfrm>
            <a:off x="449368" y="4506956"/>
            <a:ext cx="540000" cy="540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r>
              <a:rPr lang="da-DK" b="1" noProof="0">
                <a:solidFill>
                  <a:schemeClr val="tx1"/>
                </a:solidFill>
                <a:latin typeface="+mn-lt"/>
              </a:rPr>
              <a:t>3</a:t>
            </a:r>
            <a:endParaRPr lang="da-DK" b="1" noProof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86825B56-9119-037E-D5E0-878C51A428C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62305" y="1608543"/>
            <a:ext cx="1008000" cy="10080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981DD66C-F129-53F6-5A36-B35104AEC6B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45406" y="4245807"/>
            <a:ext cx="1080000" cy="108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C1FCB8B-550C-B265-582F-EE6B79111F6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64781" y="2927764"/>
            <a:ext cx="1008000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5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AAD6A8-CD38-B2CB-81DC-CC7767B68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effectLst/>
                <a:ea typeface="Calibri" panose="020F0502020204030204" pitchFamily="34" charset="0"/>
              </a:rPr>
              <a:t>Høj inflation på globalt plan udsprang af pandemi, krig og økonomisk politik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2F4F80E-32F2-E0E1-1999-11045598B1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Inflationen er faldet men forbliver høj de næste par år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4EB8E06-FA62-954A-067A-221FE22FC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590" y="1840520"/>
            <a:ext cx="5403915" cy="3492000"/>
          </a:xfrm>
          <a:prstGeom prst="rect">
            <a:avLst/>
          </a:prstGeom>
        </p:spPr>
      </p:pic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A34D65C-F1CA-3FF8-162D-8092511F32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597" y="5572273"/>
            <a:ext cx="5544000" cy="126000"/>
          </a:xfrm>
        </p:spPr>
        <p:txBody>
          <a:bodyPr/>
          <a:lstStyle/>
          <a:p>
            <a:r>
              <a:rPr lang="da-DK" dirty="0" err="1"/>
              <a:t>Anm</a:t>
            </a:r>
            <a:r>
              <a:rPr lang="da-DK" dirty="0"/>
              <a:t>.: HICP for Danmark og euroområdet. PCE for USA. De vandrette streger angiver </a:t>
            </a:r>
            <a:br>
              <a:rPr lang="da-DK" dirty="0"/>
            </a:br>
            <a:r>
              <a:rPr lang="da-DK" dirty="0"/>
              <a:t>inflationsprognoserne fra Nationalbanken, ECB og Fed. 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A28743F3-A670-23A0-0D55-7192F4DF4E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9597" y="5810295"/>
            <a:ext cx="5544000" cy="126000"/>
          </a:xfrm>
        </p:spPr>
        <p:txBody>
          <a:bodyPr/>
          <a:lstStyle/>
          <a:p>
            <a:r>
              <a:rPr lang="da-DK" dirty="0"/>
              <a:t>Kilde: </a:t>
            </a:r>
            <a:r>
              <a:rPr lang="da-DK" dirty="0" err="1"/>
              <a:t>Macrobond</a:t>
            </a:r>
            <a:r>
              <a:rPr lang="da-DK" dirty="0"/>
              <a:t>.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225622E8-8F20-4B24-A413-DB9FA43F09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a-DK" dirty="0"/>
              <a:t>Hvorfor steg inflationen så meget?</a:t>
            </a:r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3ED12248-9BA2-3CE7-AD05-94D249C709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15" name="object 52">
            <a:extLst>
              <a:ext uri="{FF2B5EF4-FFF2-40B4-BE49-F238E27FC236}">
                <a16:creationId xmlns:a16="http://schemas.microsoft.com/office/drawing/2014/main" id="{A10B0866-1E6C-B6F1-E3AC-21491BF6ABFE}"/>
              </a:ext>
            </a:extLst>
          </p:cNvPr>
          <p:cNvSpPr/>
          <p:nvPr/>
        </p:nvSpPr>
        <p:spPr>
          <a:xfrm>
            <a:off x="6513676" y="2896475"/>
            <a:ext cx="1080135" cy="1080135"/>
          </a:xfrm>
          <a:custGeom>
            <a:avLst/>
            <a:gdLst/>
            <a:ahLst/>
            <a:cxnLst/>
            <a:rect l="l" t="t" r="r" b="b"/>
            <a:pathLst>
              <a:path w="1080134" h="1080135">
                <a:moveTo>
                  <a:pt x="540003" y="0"/>
                </a:moveTo>
                <a:lnTo>
                  <a:pt x="490852" y="2206"/>
                </a:lnTo>
                <a:lnTo>
                  <a:pt x="442938" y="8700"/>
                </a:lnTo>
                <a:lnTo>
                  <a:pt x="396450" y="19290"/>
                </a:lnTo>
                <a:lnTo>
                  <a:pt x="351579" y="33785"/>
                </a:lnTo>
                <a:lnTo>
                  <a:pt x="308517" y="51995"/>
                </a:lnTo>
                <a:lnTo>
                  <a:pt x="267454" y="73729"/>
                </a:lnTo>
                <a:lnTo>
                  <a:pt x="228580" y="98796"/>
                </a:lnTo>
                <a:lnTo>
                  <a:pt x="192087" y="127006"/>
                </a:lnTo>
                <a:lnTo>
                  <a:pt x="158164" y="158168"/>
                </a:lnTo>
                <a:lnTo>
                  <a:pt x="127002" y="192092"/>
                </a:lnTo>
                <a:lnTo>
                  <a:pt x="98793" y="228586"/>
                </a:lnTo>
                <a:lnTo>
                  <a:pt x="73726" y="267460"/>
                </a:lnTo>
                <a:lnTo>
                  <a:pt x="51993" y="308523"/>
                </a:lnTo>
                <a:lnTo>
                  <a:pt x="33784" y="351584"/>
                </a:lnTo>
                <a:lnTo>
                  <a:pt x="19289" y="396454"/>
                </a:lnTo>
                <a:lnTo>
                  <a:pt x="8700" y="442941"/>
                </a:lnTo>
                <a:lnTo>
                  <a:pt x="2206" y="490854"/>
                </a:lnTo>
                <a:lnTo>
                  <a:pt x="0" y="540004"/>
                </a:lnTo>
                <a:lnTo>
                  <a:pt x="2206" y="589155"/>
                </a:lnTo>
                <a:lnTo>
                  <a:pt x="8700" y="637069"/>
                </a:lnTo>
                <a:lnTo>
                  <a:pt x="19289" y="683557"/>
                </a:lnTo>
                <a:lnTo>
                  <a:pt x="33784" y="728428"/>
                </a:lnTo>
                <a:lnTo>
                  <a:pt x="51993" y="771490"/>
                </a:lnTo>
                <a:lnTo>
                  <a:pt x="73726" y="812553"/>
                </a:lnTo>
                <a:lnTo>
                  <a:pt x="98793" y="851427"/>
                </a:lnTo>
                <a:lnTo>
                  <a:pt x="127002" y="887920"/>
                </a:lnTo>
                <a:lnTo>
                  <a:pt x="158164" y="921843"/>
                </a:lnTo>
                <a:lnTo>
                  <a:pt x="192087" y="953005"/>
                </a:lnTo>
                <a:lnTo>
                  <a:pt x="228580" y="981214"/>
                </a:lnTo>
                <a:lnTo>
                  <a:pt x="267454" y="1006281"/>
                </a:lnTo>
                <a:lnTo>
                  <a:pt x="308517" y="1028014"/>
                </a:lnTo>
                <a:lnTo>
                  <a:pt x="351579" y="1046223"/>
                </a:lnTo>
                <a:lnTo>
                  <a:pt x="396450" y="1060718"/>
                </a:lnTo>
                <a:lnTo>
                  <a:pt x="442938" y="1071307"/>
                </a:lnTo>
                <a:lnTo>
                  <a:pt x="490852" y="1077801"/>
                </a:lnTo>
                <a:lnTo>
                  <a:pt x="540003" y="1080008"/>
                </a:lnTo>
                <a:lnTo>
                  <a:pt x="589155" y="1077801"/>
                </a:lnTo>
                <a:lnTo>
                  <a:pt x="637069" y="1071307"/>
                </a:lnTo>
                <a:lnTo>
                  <a:pt x="683557" y="1060718"/>
                </a:lnTo>
                <a:lnTo>
                  <a:pt x="728428" y="1046223"/>
                </a:lnTo>
                <a:lnTo>
                  <a:pt x="771490" y="1028014"/>
                </a:lnTo>
                <a:lnTo>
                  <a:pt x="812553" y="1006281"/>
                </a:lnTo>
                <a:lnTo>
                  <a:pt x="851427" y="981214"/>
                </a:lnTo>
                <a:lnTo>
                  <a:pt x="887920" y="953005"/>
                </a:lnTo>
                <a:lnTo>
                  <a:pt x="921843" y="921843"/>
                </a:lnTo>
                <a:lnTo>
                  <a:pt x="953005" y="887920"/>
                </a:lnTo>
                <a:lnTo>
                  <a:pt x="981214" y="851427"/>
                </a:lnTo>
                <a:lnTo>
                  <a:pt x="1006281" y="812553"/>
                </a:lnTo>
                <a:lnTo>
                  <a:pt x="1028014" y="771490"/>
                </a:lnTo>
                <a:lnTo>
                  <a:pt x="1046223" y="728428"/>
                </a:lnTo>
                <a:lnTo>
                  <a:pt x="1060718" y="683557"/>
                </a:lnTo>
                <a:lnTo>
                  <a:pt x="1071307" y="637069"/>
                </a:lnTo>
                <a:lnTo>
                  <a:pt x="1077801" y="589155"/>
                </a:lnTo>
                <a:lnTo>
                  <a:pt x="1080008" y="540004"/>
                </a:lnTo>
                <a:lnTo>
                  <a:pt x="1077801" y="490854"/>
                </a:lnTo>
                <a:lnTo>
                  <a:pt x="1071307" y="442941"/>
                </a:lnTo>
                <a:lnTo>
                  <a:pt x="1060718" y="396454"/>
                </a:lnTo>
                <a:lnTo>
                  <a:pt x="1046223" y="351584"/>
                </a:lnTo>
                <a:lnTo>
                  <a:pt x="1028014" y="308523"/>
                </a:lnTo>
                <a:lnTo>
                  <a:pt x="1006281" y="267460"/>
                </a:lnTo>
                <a:lnTo>
                  <a:pt x="981214" y="228586"/>
                </a:lnTo>
                <a:lnTo>
                  <a:pt x="953005" y="192092"/>
                </a:lnTo>
                <a:lnTo>
                  <a:pt x="921843" y="158168"/>
                </a:lnTo>
                <a:lnTo>
                  <a:pt x="887920" y="127006"/>
                </a:lnTo>
                <a:lnTo>
                  <a:pt x="851427" y="98796"/>
                </a:lnTo>
                <a:lnTo>
                  <a:pt x="812553" y="73729"/>
                </a:lnTo>
                <a:lnTo>
                  <a:pt x="771490" y="51995"/>
                </a:lnTo>
                <a:lnTo>
                  <a:pt x="728428" y="33785"/>
                </a:lnTo>
                <a:lnTo>
                  <a:pt x="683557" y="19290"/>
                </a:lnTo>
                <a:lnTo>
                  <a:pt x="637069" y="8700"/>
                </a:lnTo>
                <a:lnTo>
                  <a:pt x="589155" y="2206"/>
                </a:lnTo>
                <a:lnTo>
                  <a:pt x="540003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da-DK" sz="1400" dirty="0"/>
          </a:p>
        </p:txBody>
      </p:sp>
      <p:sp>
        <p:nvSpPr>
          <p:cNvPr id="16" name="object 57">
            <a:extLst>
              <a:ext uri="{FF2B5EF4-FFF2-40B4-BE49-F238E27FC236}">
                <a16:creationId xmlns:a16="http://schemas.microsoft.com/office/drawing/2014/main" id="{F4C30CC5-E36D-51B9-2E25-B1BCA6355142}"/>
              </a:ext>
            </a:extLst>
          </p:cNvPr>
          <p:cNvSpPr/>
          <p:nvPr/>
        </p:nvSpPr>
        <p:spPr>
          <a:xfrm>
            <a:off x="8534771" y="2947488"/>
            <a:ext cx="1080135" cy="1080135"/>
          </a:xfrm>
          <a:custGeom>
            <a:avLst/>
            <a:gdLst/>
            <a:ahLst/>
            <a:cxnLst/>
            <a:rect l="l" t="t" r="r" b="b"/>
            <a:pathLst>
              <a:path w="1080134" h="1080135">
                <a:moveTo>
                  <a:pt x="540003" y="0"/>
                </a:moveTo>
                <a:lnTo>
                  <a:pt x="490852" y="2206"/>
                </a:lnTo>
                <a:lnTo>
                  <a:pt x="442938" y="8700"/>
                </a:lnTo>
                <a:lnTo>
                  <a:pt x="396450" y="19290"/>
                </a:lnTo>
                <a:lnTo>
                  <a:pt x="351579" y="33785"/>
                </a:lnTo>
                <a:lnTo>
                  <a:pt x="308517" y="51995"/>
                </a:lnTo>
                <a:lnTo>
                  <a:pt x="267454" y="73729"/>
                </a:lnTo>
                <a:lnTo>
                  <a:pt x="228580" y="98796"/>
                </a:lnTo>
                <a:lnTo>
                  <a:pt x="192087" y="127006"/>
                </a:lnTo>
                <a:lnTo>
                  <a:pt x="158164" y="158168"/>
                </a:lnTo>
                <a:lnTo>
                  <a:pt x="127002" y="192092"/>
                </a:lnTo>
                <a:lnTo>
                  <a:pt x="98793" y="228586"/>
                </a:lnTo>
                <a:lnTo>
                  <a:pt x="73726" y="267460"/>
                </a:lnTo>
                <a:lnTo>
                  <a:pt x="51993" y="308523"/>
                </a:lnTo>
                <a:lnTo>
                  <a:pt x="33784" y="351584"/>
                </a:lnTo>
                <a:lnTo>
                  <a:pt x="19289" y="396454"/>
                </a:lnTo>
                <a:lnTo>
                  <a:pt x="8700" y="442941"/>
                </a:lnTo>
                <a:lnTo>
                  <a:pt x="2206" y="490854"/>
                </a:lnTo>
                <a:lnTo>
                  <a:pt x="0" y="540004"/>
                </a:lnTo>
                <a:lnTo>
                  <a:pt x="2206" y="589155"/>
                </a:lnTo>
                <a:lnTo>
                  <a:pt x="8700" y="637069"/>
                </a:lnTo>
                <a:lnTo>
                  <a:pt x="19289" y="683557"/>
                </a:lnTo>
                <a:lnTo>
                  <a:pt x="33784" y="728428"/>
                </a:lnTo>
                <a:lnTo>
                  <a:pt x="51993" y="771490"/>
                </a:lnTo>
                <a:lnTo>
                  <a:pt x="73726" y="812553"/>
                </a:lnTo>
                <a:lnTo>
                  <a:pt x="98793" y="851427"/>
                </a:lnTo>
                <a:lnTo>
                  <a:pt x="127002" y="887920"/>
                </a:lnTo>
                <a:lnTo>
                  <a:pt x="158164" y="921843"/>
                </a:lnTo>
                <a:lnTo>
                  <a:pt x="192087" y="953005"/>
                </a:lnTo>
                <a:lnTo>
                  <a:pt x="228580" y="981214"/>
                </a:lnTo>
                <a:lnTo>
                  <a:pt x="267454" y="1006281"/>
                </a:lnTo>
                <a:lnTo>
                  <a:pt x="308517" y="1028014"/>
                </a:lnTo>
                <a:lnTo>
                  <a:pt x="351579" y="1046223"/>
                </a:lnTo>
                <a:lnTo>
                  <a:pt x="396450" y="1060718"/>
                </a:lnTo>
                <a:lnTo>
                  <a:pt x="442938" y="1071307"/>
                </a:lnTo>
                <a:lnTo>
                  <a:pt x="490852" y="1077801"/>
                </a:lnTo>
                <a:lnTo>
                  <a:pt x="540003" y="1080008"/>
                </a:lnTo>
                <a:lnTo>
                  <a:pt x="589155" y="1077801"/>
                </a:lnTo>
                <a:lnTo>
                  <a:pt x="637069" y="1071307"/>
                </a:lnTo>
                <a:lnTo>
                  <a:pt x="683557" y="1060718"/>
                </a:lnTo>
                <a:lnTo>
                  <a:pt x="728428" y="1046223"/>
                </a:lnTo>
                <a:lnTo>
                  <a:pt x="771490" y="1028014"/>
                </a:lnTo>
                <a:lnTo>
                  <a:pt x="812553" y="1006281"/>
                </a:lnTo>
                <a:lnTo>
                  <a:pt x="851427" y="981214"/>
                </a:lnTo>
                <a:lnTo>
                  <a:pt x="887920" y="953005"/>
                </a:lnTo>
                <a:lnTo>
                  <a:pt x="921843" y="921843"/>
                </a:lnTo>
                <a:lnTo>
                  <a:pt x="953005" y="887920"/>
                </a:lnTo>
                <a:lnTo>
                  <a:pt x="981214" y="851427"/>
                </a:lnTo>
                <a:lnTo>
                  <a:pt x="1006281" y="812553"/>
                </a:lnTo>
                <a:lnTo>
                  <a:pt x="1028014" y="771490"/>
                </a:lnTo>
                <a:lnTo>
                  <a:pt x="1046223" y="728428"/>
                </a:lnTo>
                <a:lnTo>
                  <a:pt x="1060718" y="683557"/>
                </a:lnTo>
                <a:lnTo>
                  <a:pt x="1071307" y="637069"/>
                </a:lnTo>
                <a:lnTo>
                  <a:pt x="1077801" y="589155"/>
                </a:lnTo>
                <a:lnTo>
                  <a:pt x="1080008" y="540004"/>
                </a:lnTo>
                <a:lnTo>
                  <a:pt x="1077801" y="490854"/>
                </a:lnTo>
                <a:lnTo>
                  <a:pt x="1071307" y="442941"/>
                </a:lnTo>
                <a:lnTo>
                  <a:pt x="1060718" y="396454"/>
                </a:lnTo>
                <a:lnTo>
                  <a:pt x="1046223" y="351584"/>
                </a:lnTo>
                <a:lnTo>
                  <a:pt x="1028014" y="308523"/>
                </a:lnTo>
                <a:lnTo>
                  <a:pt x="1006281" y="267460"/>
                </a:lnTo>
                <a:lnTo>
                  <a:pt x="981214" y="228586"/>
                </a:lnTo>
                <a:lnTo>
                  <a:pt x="953005" y="192092"/>
                </a:lnTo>
                <a:lnTo>
                  <a:pt x="921843" y="158168"/>
                </a:lnTo>
                <a:lnTo>
                  <a:pt x="887920" y="127006"/>
                </a:lnTo>
                <a:lnTo>
                  <a:pt x="851427" y="98796"/>
                </a:lnTo>
                <a:lnTo>
                  <a:pt x="812553" y="73729"/>
                </a:lnTo>
                <a:lnTo>
                  <a:pt x="771490" y="51995"/>
                </a:lnTo>
                <a:lnTo>
                  <a:pt x="728428" y="33785"/>
                </a:lnTo>
                <a:lnTo>
                  <a:pt x="683557" y="19290"/>
                </a:lnTo>
                <a:lnTo>
                  <a:pt x="637069" y="8700"/>
                </a:lnTo>
                <a:lnTo>
                  <a:pt x="589155" y="2206"/>
                </a:lnTo>
                <a:lnTo>
                  <a:pt x="540003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da-DK" dirty="0"/>
          </a:p>
        </p:txBody>
      </p:sp>
      <p:sp>
        <p:nvSpPr>
          <p:cNvPr id="19" name="object 66">
            <a:extLst>
              <a:ext uri="{FF2B5EF4-FFF2-40B4-BE49-F238E27FC236}">
                <a16:creationId xmlns:a16="http://schemas.microsoft.com/office/drawing/2014/main" id="{01FD698C-34F1-6AD6-728B-121B3F743842}"/>
              </a:ext>
            </a:extLst>
          </p:cNvPr>
          <p:cNvSpPr txBox="1"/>
          <p:nvPr/>
        </p:nvSpPr>
        <p:spPr>
          <a:xfrm>
            <a:off x="10309120" y="4146071"/>
            <a:ext cx="1788416" cy="4591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da-DK"/>
            </a:defPPr>
            <a:lvl1pPr lvl="0" algn="ctr">
              <a:defRPr sz="1400" b="1">
                <a:latin typeface="Nationalbank" panose="020B0503040000020004" pitchFamily="34" charset="0"/>
              </a:defRPr>
            </a:lvl1pPr>
          </a:lstStyle>
          <a:p>
            <a:r>
              <a:rPr lang="da-DK" b="0"/>
              <a:t>Ruslands invasion </a:t>
            </a:r>
            <a:br>
              <a:rPr lang="da-DK" b="0"/>
            </a:br>
            <a:r>
              <a:rPr lang="da-DK" b="0"/>
              <a:t>af Ukraine</a:t>
            </a:r>
            <a:endParaRPr lang="da-DK" b="0" dirty="0"/>
          </a:p>
        </p:txBody>
      </p:sp>
      <p:sp>
        <p:nvSpPr>
          <p:cNvPr id="20" name="object 67">
            <a:extLst>
              <a:ext uri="{FF2B5EF4-FFF2-40B4-BE49-F238E27FC236}">
                <a16:creationId xmlns:a16="http://schemas.microsoft.com/office/drawing/2014/main" id="{A5CD50DA-9164-24EC-1E07-326171D5C295}"/>
              </a:ext>
            </a:extLst>
          </p:cNvPr>
          <p:cNvSpPr txBox="1"/>
          <p:nvPr/>
        </p:nvSpPr>
        <p:spPr>
          <a:xfrm>
            <a:off x="6389215" y="4146071"/>
            <a:ext cx="1329055" cy="4591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da-DK"/>
            </a:defPPr>
            <a:lvl1pPr lvl="0" algn="ctr">
              <a:defRPr sz="1400" b="1">
                <a:latin typeface="Nationalbank" panose="020B0503040000020004" pitchFamily="34" charset="0"/>
              </a:defRPr>
            </a:lvl1pPr>
          </a:lstStyle>
          <a:p>
            <a:r>
              <a:rPr lang="da-DK" b="0"/>
              <a:t>Pandemi og nedlukninger</a:t>
            </a:r>
            <a:endParaRPr lang="da-DK" b="0" dirty="0"/>
          </a:p>
        </p:txBody>
      </p:sp>
      <p:sp>
        <p:nvSpPr>
          <p:cNvPr id="8" name="object 42">
            <a:extLst>
              <a:ext uri="{FF2B5EF4-FFF2-40B4-BE49-F238E27FC236}">
                <a16:creationId xmlns:a16="http://schemas.microsoft.com/office/drawing/2014/main" id="{1ECE9A0F-F509-306D-9168-D1EC5FDBBA32}"/>
              </a:ext>
            </a:extLst>
          </p:cNvPr>
          <p:cNvSpPr/>
          <p:nvPr/>
        </p:nvSpPr>
        <p:spPr>
          <a:xfrm>
            <a:off x="10685577" y="2947071"/>
            <a:ext cx="1080135" cy="1080135"/>
          </a:xfrm>
          <a:custGeom>
            <a:avLst/>
            <a:gdLst/>
            <a:ahLst/>
            <a:cxnLst/>
            <a:rect l="l" t="t" r="r" b="b"/>
            <a:pathLst>
              <a:path w="1080134" h="1080135">
                <a:moveTo>
                  <a:pt x="540003" y="0"/>
                </a:moveTo>
                <a:lnTo>
                  <a:pt x="490852" y="2206"/>
                </a:lnTo>
                <a:lnTo>
                  <a:pt x="442938" y="8700"/>
                </a:lnTo>
                <a:lnTo>
                  <a:pt x="396450" y="19290"/>
                </a:lnTo>
                <a:lnTo>
                  <a:pt x="351579" y="33785"/>
                </a:lnTo>
                <a:lnTo>
                  <a:pt x="308517" y="51995"/>
                </a:lnTo>
                <a:lnTo>
                  <a:pt x="267454" y="73729"/>
                </a:lnTo>
                <a:lnTo>
                  <a:pt x="228580" y="98796"/>
                </a:lnTo>
                <a:lnTo>
                  <a:pt x="192087" y="127006"/>
                </a:lnTo>
                <a:lnTo>
                  <a:pt x="158164" y="158168"/>
                </a:lnTo>
                <a:lnTo>
                  <a:pt x="127002" y="192092"/>
                </a:lnTo>
                <a:lnTo>
                  <a:pt x="98793" y="228586"/>
                </a:lnTo>
                <a:lnTo>
                  <a:pt x="73726" y="267460"/>
                </a:lnTo>
                <a:lnTo>
                  <a:pt x="51993" y="308523"/>
                </a:lnTo>
                <a:lnTo>
                  <a:pt x="33784" y="351584"/>
                </a:lnTo>
                <a:lnTo>
                  <a:pt x="19289" y="396454"/>
                </a:lnTo>
                <a:lnTo>
                  <a:pt x="8700" y="442941"/>
                </a:lnTo>
                <a:lnTo>
                  <a:pt x="2206" y="490854"/>
                </a:lnTo>
                <a:lnTo>
                  <a:pt x="0" y="540004"/>
                </a:lnTo>
                <a:lnTo>
                  <a:pt x="2206" y="589155"/>
                </a:lnTo>
                <a:lnTo>
                  <a:pt x="8700" y="637069"/>
                </a:lnTo>
                <a:lnTo>
                  <a:pt x="19289" y="683557"/>
                </a:lnTo>
                <a:lnTo>
                  <a:pt x="33784" y="728428"/>
                </a:lnTo>
                <a:lnTo>
                  <a:pt x="51993" y="771490"/>
                </a:lnTo>
                <a:lnTo>
                  <a:pt x="73726" y="812553"/>
                </a:lnTo>
                <a:lnTo>
                  <a:pt x="98793" y="851427"/>
                </a:lnTo>
                <a:lnTo>
                  <a:pt x="127002" y="887920"/>
                </a:lnTo>
                <a:lnTo>
                  <a:pt x="158164" y="921843"/>
                </a:lnTo>
                <a:lnTo>
                  <a:pt x="192087" y="953005"/>
                </a:lnTo>
                <a:lnTo>
                  <a:pt x="228580" y="981214"/>
                </a:lnTo>
                <a:lnTo>
                  <a:pt x="267454" y="1006281"/>
                </a:lnTo>
                <a:lnTo>
                  <a:pt x="308517" y="1028014"/>
                </a:lnTo>
                <a:lnTo>
                  <a:pt x="351579" y="1046223"/>
                </a:lnTo>
                <a:lnTo>
                  <a:pt x="396450" y="1060718"/>
                </a:lnTo>
                <a:lnTo>
                  <a:pt x="442938" y="1071307"/>
                </a:lnTo>
                <a:lnTo>
                  <a:pt x="490852" y="1077801"/>
                </a:lnTo>
                <a:lnTo>
                  <a:pt x="540003" y="1080008"/>
                </a:lnTo>
                <a:lnTo>
                  <a:pt x="589155" y="1077801"/>
                </a:lnTo>
                <a:lnTo>
                  <a:pt x="637069" y="1071307"/>
                </a:lnTo>
                <a:lnTo>
                  <a:pt x="683557" y="1060718"/>
                </a:lnTo>
                <a:lnTo>
                  <a:pt x="728428" y="1046223"/>
                </a:lnTo>
                <a:lnTo>
                  <a:pt x="771490" y="1028014"/>
                </a:lnTo>
                <a:lnTo>
                  <a:pt x="812553" y="1006281"/>
                </a:lnTo>
                <a:lnTo>
                  <a:pt x="851427" y="981214"/>
                </a:lnTo>
                <a:lnTo>
                  <a:pt x="887920" y="953005"/>
                </a:lnTo>
                <a:lnTo>
                  <a:pt x="921843" y="921843"/>
                </a:lnTo>
                <a:lnTo>
                  <a:pt x="953005" y="887920"/>
                </a:lnTo>
                <a:lnTo>
                  <a:pt x="981214" y="851427"/>
                </a:lnTo>
                <a:lnTo>
                  <a:pt x="1006281" y="812553"/>
                </a:lnTo>
                <a:lnTo>
                  <a:pt x="1028014" y="771490"/>
                </a:lnTo>
                <a:lnTo>
                  <a:pt x="1046223" y="728428"/>
                </a:lnTo>
                <a:lnTo>
                  <a:pt x="1060718" y="683557"/>
                </a:lnTo>
                <a:lnTo>
                  <a:pt x="1071307" y="637069"/>
                </a:lnTo>
                <a:lnTo>
                  <a:pt x="1077801" y="589155"/>
                </a:lnTo>
                <a:lnTo>
                  <a:pt x="1080008" y="540004"/>
                </a:lnTo>
                <a:lnTo>
                  <a:pt x="1077801" y="490854"/>
                </a:lnTo>
                <a:lnTo>
                  <a:pt x="1071307" y="442941"/>
                </a:lnTo>
                <a:lnTo>
                  <a:pt x="1060718" y="396454"/>
                </a:lnTo>
                <a:lnTo>
                  <a:pt x="1046223" y="351584"/>
                </a:lnTo>
                <a:lnTo>
                  <a:pt x="1028014" y="308523"/>
                </a:lnTo>
                <a:lnTo>
                  <a:pt x="1006281" y="267460"/>
                </a:lnTo>
                <a:lnTo>
                  <a:pt x="981214" y="228586"/>
                </a:lnTo>
                <a:lnTo>
                  <a:pt x="953005" y="192092"/>
                </a:lnTo>
                <a:lnTo>
                  <a:pt x="921843" y="158168"/>
                </a:lnTo>
                <a:lnTo>
                  <a:pt x="887920" y="127006"/>
                </a:lnTo>
                <a:lnTo>
                  <a:pt x="851427" y="98796"/>
                </a:lnTo>
                <a:lnTo>
                  <a:pt x="812553" y="73729"/>
                </a:lnTo>
                <a:lnTo>
                  <a:pt x="771490" y="51995"/>
                </a:lnTo>
                <a:lnTo>
                  <a:pt x="728428" y="33785"/>
                </a:lnTo>
                <a:lnTo>
                  <a:pt x="683557" y="19290"/>
                </a:lnTo>
                <a:lnTo>
                  <a:pt x="637069" y="8700"/>
                </a:lnTo>
                <a:lnTo>
                  <a:pt x="589155" y="2206"/>
                </a:lnTo>
                <a:lnTo>
                  <a:pt x="540003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da-DK" dirty="0"/>
          </a:p>
        </p:txBody>
      </p:sp>
      <p:sp>
        <p:nvSpPr>
          <p:cNvPr id="9" name="object 64">
            <a:extLst>
              <a:ext uri="{FF2B5EF4-FFF2-40B4-BE49-F238E27FC236}">
                <a16:creationId xmlns:a16="http://schemas.microsoft.com/office/drawing/2014/main" id="{5E8D8D26-444C-33DB-5524-2A56CE20BED0}"/>
              </a:ext>
            </a:extLst>
          </p:cNvPr>
          <p:cNvSpPr txBox="1"/>
          <p:nvPr/>
        </p:nvSpPr>
        <p:spPr>
          <a:xfrm>
            <a:off x="8044538" y="4146071"/>
            <a:ext cx="2050566" cy="8899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da-DK"/>
            </a:defPPr>
            <a:lvl1pPr lvl="0">
              <a:defRPr sz="1400" b="1">
                <a:latin typeface="Nationalbank" panose="020B0503040000020004" pitchFamily="34" charset="0"/>
              </a:defRPr>
            </a:lvl1pPr>
          </a:lstStyle>
          <a:p>
            <a:pPr algn="ctr"/>
            <a:r>
              <a:rPr lang="da-DK" b="0"/>
              <a:t>Lempelig finans- </a:t>
            </a:r>
            <a:br>
              <a:rPr lang="da-DK" b="0"/>
            </a:br>
            <a:r>
              <a:rPr lang="da-DK" b="0"/>
              <a:t>og pengepolitik</a:t>
            </a:r>
            <a:endParaRPr lang="da-DK" b="0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87AF5815-CE77-9EAE-9CAC-1A9F3988EB4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602177" y="2971204"/>
            <a:ext cx="972000" cy="9720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89BDB9C1-D21A-4ECF-040B-86CAE586D36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739644" y="3004610"/>
            <a:ext cx="972000" cy="97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19EBAC1-9ED8-8FF7-1DCD-848DE3487D3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567744" y="2947488"/>
            <a:ext cx="972000" cy="972000"/>
          </a:xfrm>
          <a:prstGeom prst="rect">
            <a:avLst/>
          </a:prstGeom>
        </p:spPr>
      </p:pic>
      <p:sp>
        <p:nvSpPr>
          <p:cNvPr id="23" name="Rektangel 22">
            <a:extLst>
              <a:ext uri="{FF2B5EF4-FFF2-40B4-BE49-F238E27FC236}">
                <a16:creationId xmlns:a16="http://schemas.microsoft.com/office/drawing/2014/main" id="{3BB5B74B-46E4-4D5C-F278-CEC5ABBEE13A}"/>
              </a:ext>
            </a:extLst>
          </p:cNvPr>
          <p:cNvSpPr/>
          <p:nvPr/>
        </p:nvSpPr>
        <p:spPr>
          <a:xfrm>
            <a:off x="7844394" y="3276600"/>
            <a:ext cx="378092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r>
              <a:rPr lang="da-DK" sz="2500" noProof="0">
                <a:solidFill>
                  <a:schemeClr val="tx1"/>
                </a:solidFill>
                <a:latin typeface="+mn-lt"/>
              </a:rPr>
              <a:t>+</a:t>
            </a:r>
            <a:endParaRPr lang="da-DK" sz="2500" noProof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A6CDB6-411A-751F-F624-B13FB549D914}"/>
              </a:ext>
            </a:extLst>
          </p:cNvPr>
          <p:cNvSpPr/>
          <p:nvPr/>
        </p:nvSpPr>
        <p:spPr>
          <a:xfrm>
            <a:off x="9954845" y="3276600"/>
            <a:ext cx="378092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r>
              <a:rPr lang="da-DK" sz="2500" noProof="0">
                <a:solidFill>
                  <a:schemeClr val="tx1"/>
                </a:solidFill>
                <a:latin typeface="+mn-lt"/>
              </a:rPr>
              <a:t>+</a:t>
            </a:r>
            <a:endParaRPr lang="da-DK" sz="2500" noProof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3998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77B50D-411A-7D44-1EFF-70AA7E72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799" y="290513"/>
            <a:ext cx="10001463" cy="813600"/>
          </a:xfrm>
        </p:spPr>
        <p:txBody>
          <a:bodyPr/>
          <a:lstStyle/>
          <a:p>
            <a:r>
              <a:rPr lang="da-DK" dirty="0"/>
              <a:t>Lempelig pengepolitik understøttede genopretningen, efterfulgt af historisk kraftig pengepolitisk opstramning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D23BA7E-4C76-304D-66AB-A7E3A083AE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da-DK" dirty="0"/>
              <a:t>Udviklingen i realrenterne tyder på, at pengepolitikken i USA er restriktiv …</a:t>
            </a:r>
          </a:p>
          <a:p>
            <a:pPr algn="ctr"/>
            <a:endParaRPr lang="da-DK" dirty="0"/>
          </a:p>
        </p:txBody>
      </p:sp>
      <p:pic>
        <p:nvPicPr>
          <p:cNvPr id="23" name="Content Placeholder 3">
            <a:extLst>
              <a:ext uri="{FF2B5EF4-FFF2-40B4-BE49-F238E27FC236}">
                <a16:creationId xmlns:a16="http://schemas.microsoft.com/office/drawing/2014/main" id="{BE1FD3A5-663F-0326-A1A1-30A88437A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00" y="1846799"/>
            <a:ext cx="3597309" cy="3835400"/>
          </a:xfrm>
          <a:prstGeom prst="rect">
            <a:avLst/>
          </a:prstGeom>
        </p:spPr>
      </p:pic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ED7CA87-3800-33B3-51A1-0180A58E1A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4009" y="5793118"/>
            <a:ext cx="3610800" cy="129600"/>
          </a:xfrm>
        </p:spPr>
        <p:txBody>
          <a:bodyPr/>
          <a:lstStyle/>
          <a:p>
            <a:r>
              <a:rPr lang="da-DK" dirty="0" err="1">
                <a:latin typeface="+mj-lt"/>
              </a:rPr>
              <a:t>Anm</a:t>
            </a:r>
            <a:r>
              <a:rPr lang="da-DK" dirty="0">
                <a:latin typeface="+mj-lt"/>
              </a:rPr>
              <a:t>.: Fi</a:t>
            </a:r>
            <a:r>
              <a:rPr lang="da-DK" b="0" i="0" dirty="0">
                <a:solidFill>
                  <a:srgbClr val="000000"/>
                </a:solidFill>
                <a:effectLst/>
                <a:latin typeface="+mj-lt"/>
              </a:rPr>
              <a:t>guren viser en 1-årig realrente samt et markedsbaseret </a:t>
            </a:r>
            <a:br>
              <a:rPr lang="da-DK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da-DK" b="0" i="0" dirty="0">
                <a:solidFill>
                  <a:srgbClr val="000000"/>
                </a:solidFill>
                <a:effectLst/>
                <a:latin typeface="+mj-lt"/>
              </a:rPr>
              <a:t>mål for en ligevægtsrealrente i USA.</a:t>
            </a:r>
            <a:endParaRPr lang="da-DK" dirty="0">
              <a:latin typeface="+mj-lt"/>
            </a:endParaRP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31AA1DF5-1A3C-9223-57FE-0FE7780C4A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4009" y="6033637"/>
            <a:ext cx="3610800" cy="129600"/>
          </a:xfrm>
        </p:spPr>
        <p:txBody>
          <a:bodyPr/>
          <a:lstStyle/>
          <a:p>
            <a:r>
              <a:rPr lang="da-DK" dirty="0"/>
              <a:t>Kilde: </a:t>
            </a:r>
            <a:r>
              <a:rPr lang="da-DK" dirty="0" err="1"/>
              <a:t>Refinitiv</a:t>
            </a:r>
            <a:r>
              <a:rPr lang="da-DK" dirty="0"/>
              <a:t> </a:t>
            </a:r>
            <a:r>
              <a:rPr lang="da-DK" dirty="0" err="1"/>
              <a:t>Eikon</a:t>
            </a:r>
            <a:r>
              <a:rPr lang="da-DK" dirty="0"/>
              <a:t>. 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E601EF52-CEA9-2D88-125C-9182AD1F8A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/>
            <a:r>
              <a:rPr lang="da-DK" dirty="0"/>
              <a:t>… dette gælder også i euroområdet</a:t>
            </a:r>
          </a:p>
        </p:txBody>
      </p:sp>
      <p:pic>
        <p:nvPicPr>
          <p:cNvPr id="22" name="Content Placeholder 7">
            <a:extLst>
              <a:ext uri="{FF2B5EF4-FFF2-40B4-BE49-F238E27FC236}">
                <a16:creationId xmlns:a16="http://schemas.microsoft.com/office/drawing/2014/main" id="{49D5154E-1660-A07F-4E36-C210554916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301" y="1875373"/>
            <a:ext cx="3532801" cy="3835401"/>
          </a:xfrm>
          <a:prstGeom prst="rect">
            <a:avLst/>
          </a:prstGeom>
        </p:spPr>
      </p:pic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1C3601A0-614E-11A8-8178-19E51E0F4C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88560" y="5793118"/>
            <a:ext cx="3610800" cy="129600"/>
          </a:xfrm>
        </p:spPr>
        <p:txBody>
          <a:bodyPr/>
          <a:lstStyle/>
          <a:p>
            <a:r>
              <a:rPr lang="da-DK" dirty="0" err="1">
                <a:latin typeface="+mj-lt"/>
              </a:rPr>
              <a:t>Anm</a:t>
            </a:r>
            <a:r>
              <a:rPr lang="da-DK" dirty="0">
                <a:latin typeface="+mj-lt"/>
              </a:rPr>
              <a:t>.: Fi</a:t>
            </a:r>
            <a:r>
              <a:rPr lang="da-DK" b="0" i="0" dirty="0">
                <a:solidFill>
                  <a:srgbClr val="000000"/>
                </a:solidFill>
                <a:effectLst/>
                <a:latin typeface="+mj-lt"/>
              </a:rPr>
              <a:t>guren viser en 1-årig realrente samt et markedsbaseret </a:t>
            </a:r>
            <a:br>
              <a:rPr lang="da-DK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da-DK" b="0" i="0" dirty="0">
                <a:solidFill>
                  <a:srgbClr val="000000"/>
                </a:solidFill>
                <a:effectLst/>
                <a:latin typeface="+mj-lt"/>
              </a:rPr>
              <a:t>mål for en ligevægtsrealrente i euroområdet.</a:t>
            </a:r>
            <a:endParaRPr lang="da-DK" dirty="0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AC33326B-2928-5264-03FE-7A4565C6DC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88560" y="6033637"/>
            <a:ext cx="3610800" cy="129600"/>
          </a:xfrm>
        </p:spPr>
        <p:txBody>
          <a:bodyPr/>
          <a:lstStyle/>
          <a:p>
            <a:r>
              <a:rPr lang="da-DK" dirty="0"/>
              <a:t>Kilde: </a:t>
            </a:r>
            <a:r>
              <a:rPr lang="da-DK" dirty="0" err="1"/>
              <a:t>Refinitiv</a:t>
            </a:r>
            <a:r>
              <a:rPr lang="da-DK" dirty="0"/>
              <a:t> </a:t>
            </a:r>
            <a:r>
              <a:rPr lang="da-DK" dirty="0" err="1"/>
              <a:t>Eikon</a:t>
            </a:r>
            <a:r>
              <a:rPr lang="da-DK" dirty="0"/>
              <a:t>.</a:t>
            </a:r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E8A646EC-842F-6350-70B1-2B777255D27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algn="ctr"/>
            <a:r>
              <a:rPr lang="da-DK"/>
              <a:t>ECB og Fed har reduceret deres balancer efter kraftig stigning under pandemien </a:t>
            </a:r>
          </a:p>
          <a:p>
            <a:endParaRPr lang="da-DK" dirty="0"/>
          </a:p>
        </p:txBody>
      </p:sp>
      <p:pic>
        <p:nvPicPr>
          <p:cNvPr id="21" name="Content Placeholder 11">
            <a:extLst>
              <a:ext uri="{FF2B5EF4-FFF2-40B4-BE49-F238E27FC236}">
                <a16:creationId xmlns:a16="http://schemas.microsoft.com/office/drawing/2014/main" id="{3746D609-13E4-E5BD-8566-C47B1BB3F7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6551" y="1846799"/>
            <a:ext cx="3521608" cy="3835400"/>
          </a:xfrm>
          <a:prstGeom prst="rect">
            <a:avLst/>
          </a:prstGeom>
        </p:spPr>
      </p:pic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A3F0DFB6-74DE-371E-2519-04B9F3048C5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55751" y="6022800"/>
            <a:ext cx="3610800" cy="129600"/>
          </a:xfrm>
        </p:spPr>
        <p:txBody>
          <a:bodyPr/>
          <a:lstStyle/>
          <a:p>
            <a:r>
              <a:rPr lang="da-DK" dirty="0"/>
              <a:t>Kilde </a:t>
            </a:r>
            <a:r>
              <a:rPr lang="da-DK" dirty="0" err="1"/>
              <a:t>Macrobond</a:t>
            </a:r>
            <a:r>
              <a:rPr lang="da-DK" dirty="0"/>
              <a:t> og egne beregninger.</a:t>
            </a:r>
          </a:p>
        </p:txBody>
      </p:sp>
      <p:sp>
        <p:nvSpPr>
          <p:cNvPr id="15" name="Pladsholder til slidenummer 14">
            <a:extLst>
              <a:ext uri="{FF2B5EF4-FFF2-40B4-BE49-F238E27FC236}">
                <a16:creationId xmlns:a16="http://schemas.microsoft.com/office/drawing/2014/main" id="{0CEF8798-BB0C-D434-1D8D-6E72A950EF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65592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7D4547-CF2F-4918-E007-800E1A2E9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799" y="290513"/>
            <a:ext cx="11441211" cy="813600"/>
          </a:xfrm>
        </p:spPr>
        <p:txBody>
          <a:bodyPr/>
          <a:lstStyle/>
          <a:p>
            <a:r>
              <a:rPr lang="da-DK" dirty="0">
                <a:effectLst/>
                <a:ea typeface="Calibri" panose="020F0502020204030204" pitchFamily="34" charset="0"/>
              </a:rPr>
              <a:t>I USA var opsvinget væsentligt kraftigere end i Europa, hvilket bl.a. skyldes en kraftigere finanspolitisk stimulans 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3912761-1D51-8C6D-21FD-8C6D90AD74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2140" y="1435675"/>
            <a:ext cx="3610800" cy="360000"/>
          </a:xfrm>
        </p:spPr>
        <p:txBody>
          <a:bodyPr/>
          <a:lstStyle/>
          <a:p>
            <a:pPr algn="ctr"/>
            <a:r>
              <a:rPr lang="da-DK" dirty="0"/>
              <a:t>De finanspolitiske stimuli var enorme i USA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C3F5985-0582-95E9-FF13-883DFB8E2F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0340" y="5734607"/>
            <a:ext cx="3738137" cy="70668"/>
          </a:xfrm>
        </p:spPr>
        <p:txBody>
          <a:bodyPr/>
          <a:lstStyle/>
          <a:p>
            <a:pPr>
              <a:buNone/>
            </a:pPr>
            <a:r>
              <a:rPr lang="da-DK" dirty="0" err="1"/>
              <a:t>Anm</a:t>
            </a:r>
            <a:r>
              <a:rPr lang="da-DK" dirty="0"/>
              <a:t>.: En negativ værdi er udtryk for en lempelig finanspolitik sammenlignet med 2019. Det samlede billede påvirkes af beregningstekniske forskelle mellem landene.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4A0B1595-4E04-5FF8-0806-910200DF1A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3471" y="6086539"/>
            <a:ext cx="3610800" cy="129600"/>
          </a:xfrm>
        </p:spPr>
        <p:txBody>
          <a:bodyPr/>
          <a:lstStyle/>
          <a:p>
            <a:r>
              <a:rPr lang="da-DK" dirty="0"/>
              <a:t>Kilde: OECD, Finansministeriet og egne beregninger.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00FA2A3-31D2-B290-0F69-0643C071D4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86450" y="1435675"/>
            <a:ext cx="3610800" cy="360000"/>
          </a:xfrm>
        </p:spPr>
        <p:txBody>
          <a:bodyPr/>
          <a:lstStyle/>
          <a:p>
            <a:pPr algn="ctr"/>
            <a:r>
              <a:rPr lang="da-DK" dirty="0"/>
              <a:t>Kraftig stigning i disponible indkomster </a:t>
            </a:r>
            <a:br>
              <a:rPr lang="da-DK" dirty="0"/>
            </a:br>
            <a:r>
              <a:rPr lang="da-DK" dirty="0"/>
              <a:t>i USA og Danmark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3ABD3F-7DA2-3E58-E812-A4155085D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342" y="1949202"/>
            <a:ext cx="3492371" cy="3759200"/>
          </a:xfrm>
          <a:prstGeom prst="rect">
            <a:avLst/>
          </a:prstGeom>
        </p:spPr>
      </p:pic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91D4A926-6A4F-32D4-F066-5F3AFE608E4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a-DK" dirty="0" err="1"/>
              <a:t>Anm</a:t>
            </a:r>
            <a:r>
              <a:rPr lang="da-DK" dirty="0"/>
              <a:t>.: Figuren viser udviklingen i nominelle </a:t>
            </a:r>
            <a:r>
              <a:rPr lang="da-DK" dirty="0" err="1"/>
              <a:t>disp</a:t>
            </a:r>
            <a:r>
              <a:rPr lang="da-DK" dirty="0"/>
              <a:t>. indkomster. </a:t>
            </a:r>
            <a:br>
              <a:rPr lang="da-DK" dirty="0"/>
            </a:br>
            <a:r>
              <a:rPr lang="da-DK" dirty="0"/>
              <a:t>Udbetalingen af feriepenge er inkluderet for Danmark. </a:t>
            </a:r>
          </a:p>
          <a:p>
            <a:endParaRPr lang="da-DK" dirty="0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59D71358-3680-FE57-37D8-6E5A74D285D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91200" y="5997000"/>
            <a:ext cx="3610800" cy="129600"/>
          </a:xfrm>
        </p:spPr>
        <p:txBody>
          <a:bodyPr/>
          <a:lstStyle/>
          <a:p>
            <a:r>
              <a:rPr lang="da-DK" dirty="0"/>
              <a:t>Kilde: </a:t>
            </a:r>
            <a:r>
              <a:rPr lang="da-DK" dirty="0" err="1"/>
              <a:t>Macrobond</a:t>
            </a:r>
            <a:r>
              <a:rPr lang="da-DK" dirty="0"/>
              <a:t>.</a:t>
            </a:r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B97393AB-A2A7-2659-8A3B-618E605A5BB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14001" y="1452875"/>
            <a:ext cx="3610800" cy="360000"/>
          </a:xfrm>
        </p:spPr>
        <p:txBody>
          <a:bodyPr/>
          <a:lstStyle/>
          <a:p>
            <a:pPr algn="ctr"/>
            <a:r>
              <a:rPr lang="da-DK" dirty="0"/>
              <a:t>Hurtigere genopretning af forbruget i USA</a:t>
            </a:r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BC7DB49E-F538-7BAE-C17F-82A67E4266B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48657" y="5814000"/>
            <a:ext cx="3610800" cy="129600"/>
          </a:xfrm>
        </p:spPr>
        <p:txBody>
          <a:bodyPr/>
          <a:lstStyle/>
          <a:p>
            <a:r>
              <a:rPr lang="da-DK" dirty="0" err="1"/>
              <a:t>Anm</a:t>
            </a:r>
            <a:r>
              <a:rPr lang="da-DK" dirty="0"/>
              <a:t>.:Realt forbrug. Euroområdet er beregnet som et BNP-vægtet gennemsnit af Tyskland, Frankrig, Italien og Holland. </a:t>
            </a:r>
          </a:p>
          <a:p>
            <a:endParaRPr lang="da-DK" dirty="0"/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17630029-DE63-3CA0-ED14-7818CD9A639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281329" y="6061800"/>
            <a:ext cx="3610800" cy="129600"/>
          </a:xfrm>
        </p:spPr>
        <p:txBody>
          <a:bodyPr/>
          <a:lstStyle/>
          <a:p>
            <a:r>
              <a:rPr lang="da-DK" dirty="0"/>
              <a:t>Kilde: </a:t>
            </a:r>
            <a:r>
              <a:rPr lang="da-DK" dirty="0" err="1"/>
              <a:t>Macrobond</a:t>
            </a:r>
            <a:r>
              <a:rPr lang="da-DK" dirty="0"/>
              <a:t> og egne beregninger.</a:t>
            </a:r>
          </a:p>
        </p:txBody>
      </p:sp>
      <p:sp>
        <p:nvSpPr>
          <p:cNvPr id="15" name="Pladsholder til slidenummer 14">
            <a:extLst>
              <a:ext uri="{FF2B5EF4-FFF2-40B4-BE49-F238E27FC236}">
                <a16:creationId xmlns:a16="http://schemas.microsoft.com/office/drawing/2014/main" id="{00074C8A-88DE-1DD9-8CDB-EECD82D3C9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5</a:t>
            </a:fld>
            <a:endParaRPr lang="da-DK" dirty="0"/>
          </a:p>
        </p:txBody>
      </p:sp>
      <p:pic>
        <p:nvPicPr>
          <p:cNvPr id="12" name="Picture 15">
            <a:extLst>
              <a:ext uri="{FF2B5EF4-FFF2-40B4-BE49-F238E27FC236}">
                <a16:creationId xmlns:a16="http://schemas.microsoft.com/office/drawing/2014/main" id="{A0D156F8-EBF8-076F-8093-01C3020FB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091" y="1990800"/>
            <a:ext cx="3484387" cy="3759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7F3DA41-2FE7-2DAA-46E0-C38C8DBB2E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4001" y="2055600"/>
            <a:ext cx="3545456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49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E8B0EA-FA59-EF6E-6654-FA9184FC1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00" y="290513"/>
            <a:ext cx="11070514" cy="813600"/>
          </a:xfrm>
        </p:spPr>
        <p:txBody>
          <a:bodyPr/>
          <a:lstStyle/>
          <a:p>
            <a:r>
              <a:rPr lang="da-DK" dirty="0"/>
              <a:t>I Europa bidrog Ruslands invasion af Ukraine betydeligt til højere energipriser og højere kerneinflation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FE1888D-2C15-EA0A-082E-790C175897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I forlængelse af Ruslands invasion af Ukraine steg energipriserne hurtigere i euroområdet og i Danmark sammenlignet med USA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5B66FEB-C4AD-B58B-17B6-0BBC0180A7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a-DK" dirty="0" err="1"/>
              <a:t>Anm</a:t>
            </a:r>
            <a:r>
              <a:rPr lang="da-DK" dirty="0"/>
              <a:t>.: Ændring i energiprisindeks. Euroområdet er baseret på HICP og CPI for USA.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2F4364C0-7974-739B-616E-CA072925B5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 dirty="0"/>
              <a:t>Kilde: </a:t>
            </a:r>
            <a:r>
              <a:rPr lang="da-DK" dirty="0" err="1"/>
              <a:t>Macrobond</a:t>
            </a:r>
            <a:r>
              <a:rPr lang="da-DK" dirty="0"/>
              <a:t>. 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54A7260-71A8-1D96-819A-4C48B890D3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6</a:t>
            </a:fld>
            <a:endParaRPr lang="da-DK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42CFA09-75F6-5603-B22E-E63DD3219D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3270098"/>
              </p:ext>
            </p:extLst>
          </p:nvPr>
        </p:nvGraphicFramePr>
        <p:xfrm>
          <a:off x="424800" y="1787400"/>
          <a:ext cx="1125801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9741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98C8B6-11ED-20CD-59B7-2496C22F3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00" y="290513"/>
            <a:ext cx="10243200" cy="813600"/>
          </a:xfrm>
        </p:spPr>
        <p:txBody>
          <a:bodyPr/>
          <a:lstStyle/>
          <a:p>
            <a:r>
              <a:rPr lang="da-DK" dirty="0"/>
              <a:t>Transmissionen af pengepolitikken er effektiv, men varierer på tværs af lande og har ændret sig ift. tidligere 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59833EF-D605-40AA-8EE8-20921801EA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De højere pengepolitiske renter i USA og euroområdet slår gradvist igennem til den gennemsnitlige rente på det samlede udlån </a:t>
            </a:r>
          </a:p>
          <a:p>
            <a:endParaRPr lang="da-DK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B6EFC9B-97EC-F329-A352-BCAA1C262A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4995" y="5673341"/>
            <a:ext cx="5544000" cy="126000"/>
          </a:xfrm>
        </p:spPr>
        <p:txBody>
          <a:bodyPr/>
          <a:lstStyle/>
          <a:p>
            <a:r>
              <a:rPr lang="da-DK" dirty="0" err="1">
                <a:latin typeface="+mj-lt"/>
              </a:rPr>
              <a:t>Anm</a:t>
            </a:r>
            <a:r>
              <a:rPr lang="da-DK" dirty="0">
                <a:latin typeface="+mj-lt"/>
              </a:rPr>
              <a:t>.: Gennemsnitlige effektive udlånsrenter.</a:t>
            </a:r>
            <a:r>
              <a:rPr lang="da-DK" dirty="0">
                <a:effectLst/>
                <a:latin typeface="+mj-lt"/>
                <a:ea typeface="Calibri" panose="020F0502020204030204" pitchFamily="34" charset="0"/>
              </a:rPr>
              <a:t> For euroområdet vises effektiv udlånsrente inkl. bidrag for samlet MFI-gæld for husholdninger (solid linje), samt nye forretninger til penge- og realkreditinstitutter for udlån med boligformål (stiplet linje). For USA vises den effektive udlånsrente for samlet realkreditgæld (solid linje) samt renten på et nyt fastforrentet 30-årig realkreditlån (stiplet linje).</a:t>
            </a:r>
          </a:p>
          <a:p>
            <a:endParaRPr lang="da-DK" dirty="0">
              <a:latin typeface="+mj-lt"/>
            </a:endParaRP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23DA18DB-4F3B-B2F5-E703-BC8901CFD4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4995" y="6155778"/>
            <a:ext cx="5544000" cy="126000"/>
          </a:xfrm>
        </p:spPr>
        <p:txBody>
          <a:bodyPr/>
          <a:lstStyle/>
          <a:p>
            <a:r>
              <a:rPr lang="da-DK" dirty="0">
                <a:latin typeface="+mj-lt"/>
              </a:rPr>
              <a:t>Kilde: </a:t>
            </a:r>
            <a:r>
              <a:rPr lang="da-DK" dirty="0">
                <a:effectLst/>
                <a:latin typeface="+mj-lt"/>
                <a:ea typeface="Calibri" panose="020F0502020204030204" pitchFamily="34" charset="0"/>
              </a:rPr>
              <a:t>ECB, Fed og </a:t>
            </a:r>
            <a:r>
              <a:rPr lang="da-DK" dirty="0" err="1">
                <a:effectLst/>
                <a:latin typeface="+mj-lt"/>
                <a:ea typeface="Calibri" panose="020F0502020204030204" pitchFamily="34" charset="0"/>
              </a:rPr>
              <a:t>Bloomberg</a:t>
            </a:r>
            <a:r>
              <a:rPr lang="da-DK" dirty="0">
                <a:effectLst/>
                <a:latin typeface="+mj-lt"/>
                <a:ea typeface="Calibri" panose="020F0502020204030204" pitchFamily="34" charset="0"/>
              </a:rPr>
              <a:t>.</a:t>
            </a:r>
            <a:endParaRPr lang="da-DK" dirty="0">
              <a:latin typeface="+mj-lt"/>
            </a:endParaRP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71D43A5F-4CC4-45AB-C57E-A3A44C4B6F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a-DK" dirty="0"/>
              <a:t>De akkumulerede opsparinger fra pandemien kan påvirke transmissionen</a:t>
            </a: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54CF4FC3-AB01-ABA0-4032-C85B97CFB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452" y="1846800"/>
            <a:ext cx="5397500" cy="3824699"/>
          </a:xfrm>
          <a:prstGeom prst="rect">
            <a:avLst/>
          </a:prstGeom>
        </p:spPr>
      </p:pic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94896756-5DC2-EBD4-6792-EB956CF15CE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a-DK" dirty="0" err="1"/>
              <a:t>Anm</a:t>
            </a:r>
            <a:r>
              <a:rPr lang="da-DK" dirty="0"/>
              <a:t>.: Figuren viser akkumulering af overskydende opsparing fra 3. kvartal 2019 </a:t>
            </a:r>
            <a:br>
              <a:rPr lang="da-DK" dirty="0"/>
            </a:br>
            <a:r>
              <a:rPr lang="da-DK" dirty="0"/>
              <a:t>beregnet som afvigelsen fra den forventede opsparing.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EE23EAB4-C09D-EED6-BABE-789595E813D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2252" y="5990560"/>
            <a:ext cx="5544000" cy="126000"/>
          </a:xfrm>
        </p:spPr>
        <p:txBody>
          <a:bodyPr/>
          <a:lstStyle/>
          <a:p>
            <a:r>
              <a:rPr lang="da-DK" dirty="0"/>
              <a:t>Kilde: IMF.</a:t>
            </a:r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1F975DD5-A107-DC09-4B08-8D8880CBA1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7</a:t>
            </a:fld>
            <a:endParaRPr lang="da-DK" dirty="0"/>
          </a:p>
        </p:txBody>
      </p:sp>
      <p:pic>
        <p:nvPicPr>
          <p:cNvPr id="17" name="Content Placeholder 26">
            <a:extLst>
              <a:ext uri="{FF2B5EF4-FFF2-40B4-BE49-F238E27FC236}">
                <a16:creationId xmlns:a16="http://schemas.microsoft.com/office/drawing/2014/main" id="{2FB57D87-9C21-95E5-EDB7-52709CF35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829" y="1846263"/>
            <a:ext cx="5346700" cy="379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33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25EBF2-F94E-71A4-8340-4E5227A0A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799" y="290513"/>
            <a:ext cx="9597505" cy="813600"/>
          </a:xfrm>
        </p:spPr>
        <p:txBody>
          <a:bodyPr/>
          <a:lstStyle/>
          <a:p>
            <a:r>
              <a:rPr lang="da-DK"/>
              <a:t>Hvad har vi lært de seneste 2 år?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FAE0A9C-110B-36E1-FFA5-6F70D6A4D3F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4800" y="2442404"/>
            <a:ext cx="3610800" cy="3363309"/>
          </a:xfrm>
          <a:solidFill>
            <a:schemeClr val="accent2"/>
          </a:solidFill>
          <a:ln>
            <a:noFill/>
          </a:ln>
        </p:spPr>
        <p:txBody>
          <a:bodyPr/>
          <a:lstStyle/>
          <a:p>
            <a:pPr marL="0" indent="0">
              <a:buNone/>
            </a:pPr>
            <a:br>
              <a:rPr lang="da-DK" dirty="0"/>
            </a:br>
            <a:endParaRPr lang="da-DK" dirty="0"/>
          </a:p>
          <a:p>
            <a:pPr marL="0" indent="0" algn="ctr">
              <a:buNone/>
            </a:pPr>
            <a:r>
              <a:rPr lang="da-DK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Høj inflation udsprang </a:t>
            </a:r>
            <a:br>
              <a:rPr lang="da-DK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</a:br>
            <a:r>
              <a:rPr lang="da-DK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af udbuds- og efterspørgsels-ubalancer, dog med forskellige forløb på tværs af lande.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F355A41D-C289-C34A-0F0E-59D891D5053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91200" y="2442404"/>
            <a:ext cx="3610800" cy="3363309"/>
          </a:xfrm>
          <a:solidFill>
            <a:schemeClr val="accent2"/>
          </a:solidFill>
          <a:ln>
            <a:noFill/>
          </a:ln>
        </p:spPr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 algn="ctr">
              <a:buNone/>
            </a:pPr>
            <a:br>
              <a:rPr lang="da-DK" dirty="0">
                <a:solidFill>
                  <a:schemeClr val="bg1"/>
                </a:solidFill>
              </a:rPr>
            </a:br>
            <a:r>
              <a:rPr lang="da-DK" dirty="0">
                <a:solidFill>
                  <a:schemeClr val="bg1"/>
                </a:solidFill>
              </a:rPr>
              <a:t>Udbudsdrevne prisstigninger har løftet den underliggende inflation mere end ventet, og øget behovet for stram økonomisk politik.</a:t>
            </a:r>
          </a:p>
          <a:p>
            <a:pPr marL="0" indent="0" algn="ctr">
              <a:buNone/>
            </a:pPr>
            <a:r>
              <a:rPr lang="da-DK" dirty="0">
                <a:solidFill>
                  <a:schemeClr val="bg1"/>
                </a:solidFill>
              </a:rPr>
              <a:t>Selvom inflationen er faldet, er vi ikke i mål. Drivkræfter er skiftet fra energi til lønvækst.</a:t>
            </a:r>
            <a:endParaRPr lang="da-DK" dirty="0"/>
          </a:p>
        </p:txBody>
      </p:sp>
      <p:sp>
        <p:nvSpPr>
          <p:cNvPr id="12" name="Pladsholder til indhold 11">
            <a:extLst>
              <a:ext uri="{FF2B5EF4-FFF2-40B4-BE49-F238E27FC236}">
                <a16:creationId xmlns:a16="http://schemas.microsoft.com/office/drawing/2014/main" id="{2EDD88D5-BD06-B352-1EBD-C7479DD48FAD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55751" y="2442404"/>
            <a:ext cx="3610800" cy="3363309"/>
          </a:xfr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da-DK" dirty="0"/>
          </a:p>
          <a:p>
            <a:pPr marL="0" indent="0" algn="ctr">
              <a:buNone/>
            </a:pPr>
            <a:br>
              <a:rPr lang="da-DK" dirty="0"/>
            </a:br>
            <a:r>
              <a:rPr lang="da-DK" dirty="0">
                <a:solidFill>
                  <a:schemeClr val="bg1"/>
                </a:solidFill>
              </a:rPr>
              <a:t>Transmissionen af penge-politikken har ændret sig, men den stramme pengepolitik </a:t>
            </a:r>
            <a:br>
              <a:rPr lang="da-DK" dirty="0">
                <a:solidFill>
                  <a:schemeClr val="bg1"/>
                </a:solidFill>
              </a:rPr>
            </a:br>
            <a:r>
              <a:rPr lang="da-DK" dirty="0">
                <a:solidFill>
                  <a:schemeClr val="bg1"/>
                </a:solidFill>
              </a:rPr>
              <a:t>virker og bidrager gradvist </a:t>
            </a:r>
            <a:br>
              <a:rPr lang="da-DK" dirty="0">
                <a:solidFill>
                  <a:schemeClr val="bg1"/>
                </a:solidFill>
              </a:rPr>
            </a:br>
            <a:r>
              <a:rPr lang="da-DK" dirty="0">
                <a:solidFill>
                  <a:schemeClr val="bg1"/>
                </a:solidFill>
              </a:rPr>
              <a:t>til at få inflationen ned.</a:t>
            </a:r>
            <a:br>
              <a:rPr lang="da-DK" dirty="0">
                <a:solidFill>
                  <a:schemeClr val="bg1"/>
                </a:solidFill>
              </a:rPr>
            </a:br>
            <a:endParaRPr lang="da-DK" dirty="0"/>
          </a:p>
        </p:txBody>
      </p:sp>
      <p:sp>
        <p:nvSpPr>
          <p:cNvPr id="15" name="Pladsholder til slidenummer 14">
            <a:extLst>
              <a:ext uri="{FF2B5EF4-FFF2-40B4-BE49-F238E27FC236}">
                <a16:creationId xmlns:a16="http://schemas.microsoft.com/office/drawing/2014/main" id="{82EC151C-ED11-7A58-A321-7A961DD025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55510" y="6389904"/>
            <a:ext cx="711977" cy="180000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16" name="object 42">
            <a:extLst>
              <a:ext uri="{FF2B5EF4-FFF2-40B4-BE49-F238E27FC236}">
                <a16:creationId xmlns:a16="http://schemas.microsoft.com/office/drawing/2014/main" id="{861B032D-8A90-EB50-0932-4CC91FEC1554}"/>
              </a:ext>
            </a:extLst>
          </p:cNvPr>
          <p:cNvSpPr/>
          <p:nvPr/>
        </p:nvSpPr>
        <p:spPr>
          <a:xfrm>
            <a:off x="1691449" y="1794021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1080134" h="1080135">
                <a:moveTo>
                  <a:pt x="540003" y="0"/>
                </a:moveTo>
                <a:lnTo>
                  <a:pt x="490852" y="2206"/>
                </a:lnTo>
                <a:lnTo>
                  <a:pt x="442938" y="8700"/>
                </a:lnTo>
                <a:lnTo>
                  <a:pt x="396450" y="19290"/>
                </a:lnTo>
                <a:lnTo>
                  <a:pt x="351579" y="33785"/>
                </a:lnTo>
                <a:lnTo>
                  <a:pt x="308517" y="51995"/>
                </a:lnTo>
                <a:lnTo>
                  <a:pt x="267454" y="73729"/>
                </a:lnTo>
                <a:lnTo>
                  <a:pt x="228580" y="98796"/>
                </a:lnTo>
                <a:lnTo>
                  <a:pt x="192087" y="127006"/>
                </a:lnTo>
                <a:lnTo>
                  <a:pt x="158164" y="158168"/>
                </a:lnTo>
                <a:lnTo>
                  <a:pt x="127002" y="192092"/>
                </a:lnTo>
                <a:lnTo>
                  <a:pt x="98793" y="228586"/>
                </a:lnTo>
                <a:lnTo>
                  <a:pt x="73726" y="267460"/>
                </a:lnTo>
                <a:lnTo>
                  <a:pt x="51993" y="308523"/>
                </a:lnTo>
                <a:lnTo>
                  <a:pt x="33784" y="351584"/>
                </a:lnTo>
                <a:lnTo>
                  <a:pt x="19289" y="396454"/>
                </a:lnTo>
                <a:lnTo>
                  <a:pt x="8700" y="442941"/>
                </a:lnTo>
                <a:lnTo>
                  <a:pt x="2206" y="490854"/>
                </a:lnTo>
                <a:lnTo>
                  <a:pt x="0" y="540004"/>
                </a:lnTo>
                <a:lnTo>
                  <a:pt x="2206" y="589155"/>
                </a:lnTo>
                <a:lnTo>
                  <a:pt x="8700" y="637069"/>
                </a:lnTo>
                <a:lnTo>
                  <a:pt x="19289" y="683557"/>
                </a:lnTo>
                <a:lnTo>
                  <a:pt x="33784" y="728428"/>
                </a:lnTo>
                <a:lnTo>
                  <a:pt x="51993" y="771490"/>
                </a:lnTo>
                <a:lnTo>
                  <a:pt x="73726" y="812553"/>
                </a:lnTo>
                <a:lnTo>
                  <a:pt x="98793" y="851427"/>
                </a:lnTo>
                <a:lnTo>
                  <a:pt x="127002" y="887920"/>
                </a:lnTo>
                <a:lnTo>
                  <a:pt x="158164" y="921843"/>
                </a:lnTo>
                <a:lnTo>
                  <a:pt x="192087" y="953005"/>
                </a:lnTo>
                <a:lnTo>
                  <a:pt x="228580" y="981214"/>
                </a:lnTo>
                <a:lnTo>
                  <a:pt x="267454" y="1006281"/>
                </a:lnTo>
                <a:lnTo>
                  <a:pt x="308517" y="1028014"/>
                </a:lnTo>
                <a:lnTo>
                  <a:pt x="351579" y="1046223"/>
                </a:lnTo>
                <a:lnTo>
                  <a:pt x="396450" y="1060718"/>
                </a:lnTo>
                <a:lnTo>
                  <a:pt x="442938" y="1071307"/>
                </a:lnTo>
                <a:lnTo>
                  <a:pt x="490852" y="1077801"/>
                </a:lnTo>
                <a:lnTo>
                  <a:pt x="540003" y="1080008"/>
                </a:lnTo>
                <a:lnTo>
                  <a:pt x="589155" y="1077801"/>
                </a:lnTo>
                <a:lnTo>
                  <a:pt x="637069" y="1071307"/>
                </a:lnTo>
                <a:lnTo>
                  <a:pt x="683557" y="1060718"/>
                </a:lnTo>
                <a:lnTo>
                  <a:pt x="728428" y="1046223"/>
                </a:lnTo>
                <a:lnTo>
                  <a:pt x="771490" y="1028014"/>
                </a:lnTo>
                <a:lnTo>
                  <a:pt x="812553" y="1006281"/>
                </a:lnTo>
                <a:lnTo>
                  <a:pt x="851427" y="981214"/>
                </a:lnTo>
                <a:lnTo>
                  <a:pt x="887920" y="953005"/>
                </a:lnTo>
                <a:lnTo>
                  <a:pt x="921843" y="921843"/>
                </a:lnTo>
                <a:lnTo>
                  <a:pt x="953005" y="887920"/>
                </a:lnTo>
                <a:lnTo>
                  <a:pt x="981214" y="851427"/>
                </a:lnTo>
                <a:lnTo>
                  <a:pt x="1006281" y="812553"/>
                </a:lnTo>
                <a:lnTo>
                  <a:pt x="1028014" y="771490"/>
                </a:lnTo>
                <a:lnTo>
                  <a:pt x="1046223" y="728428"/>
                </a:lnTo>
                <a:lnTo>
                  <a:pt x="1060718" y="683557"/>
                </a:lnTo>
                <a:lnTo>
                  <a:pt x="1071307" y="637069"/>
                </a:lnTo>
                <a:lnTo>
                  <a:pt x="1077801" y="589155"/>
                </a:lnTo>
                <a:lnTo>
                  <a:pt x="1080008" y="540004"/>
                </a:lnTo>
                <a:lnTo>
                  <a:pt x="1077801" y="490854"/>
                </a:lnTo>
                <a:lnTo>
                  <a:pt x="1071307" y="442941"/>
                </a:lnTo>
                <a:lnTo>
                  <a:pt x="1060718" y="396454"/>
                </a:lnTo>
                <a:lnTo>
                  <a:pt x="1046223" y="351584"/>
                </a:lnTo>
                <a:lnTo>
                  <a:pt x="1028014" y="308523"/>
                </a:lnTo>
                <a:lnTo>
                  <a:pt x="1006281" y="267460"/>
                </a:lnTo>
                <a:lnTo>
                  <a:pt x="981214" y="228586"/>
                </a:lnTo>
                <a:lnTo>
                  <a:pt x="953005" y="192092"/>
                </a:lnTo>
                <a:lnTo>
                  <a:pt x="921843" y="158168"/>
                </a:lnTo>
                <a:lnTo>
                  <a:pt x="887920" y="127006"/>
                </a:lnTo>
                <a:lnTo>
                  <a:pt x="851427" y="98796"/>
                </a:lnTo>
                <a:lnTo>
                  <a:pt x="812553" y="73729"/>
                </a:lnTo>
                <a:lnTo>
                  <a:pt x="771490" y="51995"/>
                </a:lnTo>
                <a:lnTo>
                  <a:pt x="728428" y="33785"/>
                </a:lnTo>
                <a:lnTo>
                  <a:pt x="683557" y="19290"/>
                </a:lnTo>
                <a:lnTo>
                  <a:pt x="637069" y="8700"/>
                </a:lnTo>
                <a:lnTo>
                  <a:pt x="589155" y="2206"/>
                </a:lnTo>
                <a:lnTo>
                  <a:pt x="540003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lang="da-DK" dirty="0"/>
          </a:p>
        </p:txBody>
      </p:sp>
      <p:sp>
        <p:nvSpPr>
          <p:cNvPr id="18" name="object 42">
            <a:extLst>
              <a:ext uri="{FF2B5EF4-FFF2-40B4-BE49-F238E27FC236}">
                <a16:creationId xmlns:a16="http://schemas.microsoft.com/office/drawing/2014/main" id="{719852C3-741C-CC7C-5061-BE94276292C6}"/>
              </a:ext>
            </a:extLst>
          </p:cNvPr>
          <p:cNvSpPr/>
          <p:nvPr/>
        </p:nvSpPr>
        <p:spPr>
          <a:xfrm>
            <a:off x="5556000" y="1794021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1080134" h="1080135">
                <a:moveTo>
                  <a:pt x="540003" y="0"/>
                </a:moveTo>
                <a:lnTo>
                  <a:pt x="490852" y="2206"/>
                </a:lnTo>
                <a:lnTo>
                  <a:pt x="442938" y="8700"/>
                </a:lnTo>
                <a:lnTo>
                  <a:pt x="396450" y="19290"/>
                </a:lnTo>
                <a:lnTo>
                  <a:pt x="351579" y="33785"/>
                </a:lnTo>
                <a:lnTo>
                  <a:pt x="308517" y="51995"/>
                </a:lnTo>
                <a:lnTo>
                  <a:pt x="267454" y="73729"/>
                </a:lnTo>
                <a:lnTo>
                  <a:pt x="228580" y="98796"/>
                </a:lnTo>
                <a:lnTo>
                  <a:pt x="192087" y="127006"/>
                </a:lnTo>
                <a:lnTo>
                  <a:pt x="158164" y="158168"/>
                </a:lnTo>
                <a:lnTo>
                  <a:pt x="127002" y="192092"/>
                </a:lnTo>
                <a:lnTo>
                  <a:pt x="98793" y="228586"/>
                </a:lnTo>
                <a:lnTo>
                  <a:pt x="73726" y="267460"/>
                </a:lnTo>
                <a:lnTo>
                  <a:pt x="51993" y="308523"/>
                </a:lnTo>
                <a:lnTo>
                  <a:pt x="33784" y="351584"/>
                </a:lnTo>
                <a:lnTo>
                  <a:pt x="19289" y="396454"/>
                </a:lnTo>
                <a:lnTo>
                  <a:pt x="8700" y="442941"/>
                </a:lnTo>
                <a:lnTo>
                  <a:pt x="2206" y="490854"/>
                </a:lnTo>
                <a:lnTo>
                  <a:pt x="0" y="540004"/>
                </a:lnTo>
                <a:lnTo>
                  <a:pt x="2206" y="589155"/>
                </a:lnTo>
                <a:lnTo>
                  <a:pt x="8700" y="637069"/>
                </a:lnTo>
                <a:lnTo>
                  <a:pt x="19289" y="683557"/>
                </a:lnTo>
                <a:lnTo>
                  <a:pt x="33784" y="728428"/>
                </a:lnTo>
                <a:lnTo>
                  <a:pt x="51993" y="771490"/>
                </a:lnTo>
                <a:lnTo>
                  <a:pt x="73726" y="812553"/>
                </a:lnTo>
                <a:lnTo>
                  <a:pt x="98793" y="851427"/>
                </a:lnTo>
                <a:lnTo>
                  <a:pt x="127002" y="887920"/>
                </a:lnTo>
                <a:lnTo>
                  <a:pt x="158164" y="921843"/>
                </a:lnTo>
                <a:lnTo>
                  <a:pt x="192087" y="953005"/>
                </a:lnTo>
                <a:lnTo>
                  <a:pt x="228580" y="981214"/>
                </a:lnTo>
                <a:lnTo>
                  <a:pt x="267454" y="1006281"/>
                </a:lnTo>
                <a:lnTo>
                  <a:pt x="308517" y="1028014"/>
                </a:lnTo>
                <a:lnTo>
                  <a:pt x="351579" y="1046223"/>
                </a:lnTo>
                <a:lnTo>
                  <a:pt x="396450" y="1060718"/>
                </a:lnTo>
                <a:lnTo>
                  <a:pt x="442938" y="1071307"/>
                </a:lnTo>
                <a:lnTo>
                  <a:pt x="490852" y="1077801"/>
                </a:lnTo>
                <a:lnTo>
                  <a:pt x="540003" y="1080008"/>
                </a:lnTo>
                <a:lnTo>
                  <a:pt x="589155" y="1077801"/>
                </a:lnTo>
                <a:lnTo>
                  <a:pt x="637069" y="1071307"/>
                </a:lnTo>
                <a:lnTo>
                  <a:pt x="683557" y="1060718"/>
                </a:lnTo>
                <a:lnTo>
                  <a:pt x="728428" y="1046223"/>
                </a:lnTo>
                <a:lnTo>
                  <a:pt x="771490" y="1028014"/>
                </a:lnTo>
                <a:lnTo>
                  <a:pt x="812553" y="1006281"/>
                </a:lnTo>
                <a:lnTo>
                  <a:pt x="851427" y="981214"/>
                </a:lnTo>
                <a:lnTo>
                  <a:pt x="887920" y="953005"/>
                </a:lnTo>
                <a:lnTo>
                  <a:pt x="921843" y="921843"/>
                </a:lnTo>
                <a:lnTo>
                  <a:pt x="953005" y="887920"/>
                </a:lnTo>
                <a:lnTo>
                  <a:pt x="981214" y="851427"/>
                </a:lnTo>
                <a:lnTo>
                  <a:pt x="1006281" y="812553"/>
                </a:lnTo>
                <a:lnTo>
                  <a:pt x="1028014" y="771490"/>
                </a:lnTo>
                <a:lnTo>
                  <a:pt x="1046223" y="728428"/>
                </a:lnTo>
                <a:lnTo>
                  <a:pt x="1060718" y="683557"/>
                </a:lnTo>
                <a:lnTo>
                  <a:pt x="1071307" y="637069"/>
                </a:lnTo>
                <a:lnTo>
                  <a:pt x="1077801" y="589155"/>
                </a:lnTo>
                <a:lnTo>
                  <a:pt x="1080008" y="540004"/>
                </a:lnTo>
                <a:lnTo>
                  <a:pt x="1077801" y="490854"/>
                </a:lnTo>
                <a:lnTo>
                  <a:pt x="1071307" y="442941"/>
                </a:lnTo>
                <a:lnTo>
                  <a:pt x="1060718" y="396454"/>
                </a:lnTo>
                <a:lnTo>
                  <a:pt x="1046223" y="351584"/>
                </a:lnTo>
                <a:lnTo>
                  <a:pt x="1028014" y="308523"/>
                </a:lnTo>
                <a:lnTo>
                  <a:pt x="1006281" y="267460"/>
                </a:lnTo>
                <a:lnTo>
                  <a:pt x="981214" y="228586"/>
                </a:lnTo>
                <a:lnTo>
                  <a:pt x="953005" y="192092"/>
                </a:lnTo>
                <a:lnTo>
                  <a:pt x="921843" y="158168"/>
                </a:lnTo>
                <a:lnTo>
                  <a:pt x="887920" y="127006"/>
                </a:lnTo>
                <a:lnTo>
                  <a:pt x="851427" y="98796"/>
                </a:lnTo>
                <a:lnTo>
                  <a:pt x="812553" y="73729"/>
                </a:lnTo>
                <a:lnTo>
                  <a:pt x="771490" y="51995"/>
                </a:lnTo>
                <a:lnTo>
                  <a:pt x="728428" y="33785"/>
                </a:lnTo>
                <a:lnTo>
                  <a:pt x="683557" y="19290"/>
                </a:lnTo>
                <a:lnTo>
                  <a:pt x="637069" y="8700"/>
                </a:lnTo>
                <a:lnTo>
                  <a:pt x="589155" y="2206"/>
                </a:lnTo>
                <a:lnTo>
                  <a:pt x="540003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lang="da-DK" dirty="0"/>
          </a:p>
        </p:txBody>
      </p:sp>
      <p:sp>
        <p:nvSpPr>
          <p:cNvPr id="20" name="object 42">
            <a:extLst>
              <a:ext uri="{FF2B5EF4-FFF2-40B4-BE49-F238E27FC236}">
                <a16:creationId xmlns:a16="http://schemas.microsoft.com/office/drawing/2014/main" id="{DF3D67DA-8881-1422-E255-3F3AC717D88B}"/>
              </a:ext>
            </a:extLst>
          </p:cNvPr>
          <p:cNvSpPr/>
          <p:nvPr/>
        </p:nvSpPr>
        <p:spPr>
          <a:xfrm>
            <a:off x="9421151" y="1815576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1080134" h="1080135">
                <a:moveTo>
                  <a:pt x="540003" y="0"/>
                </a:moveTo>
                <a:lnTo>
                  <a:pt x="490852" y="2206"/>
                </a:lnTo>
                <a:lnTo>
                  <a:pt x="442938" y="8700"/>
                </a:lnTo>
                <a:lnTo>
                  <a:pt x="396450" y="19290"/>
                </a:lnTo>
                <a:lnTo>
                  <a:pt x="351579" y="33785"/>
                </a:lnTo>
                <a:lnTo>
                  <a:pt x="308517" y="51995"/>
                </a:lnTo>
                <a:lnTo>
                  <a:pt x="267454" y="73729"/>
                </a:lnTo>
                <a:lnTo>
                  <a:pt x="228580" y="98796"/>
                </a:lnTo>
                <a:lnTo>
                  <a:pt x="192087" y="127006"/>
                </a:lnTo>
                <a:lnTo>
                  <a:pt x="158164" y="158168"/>
                </a:lnTo>
                <a:lnTo>
                  <a:pt x="127002" y="192092"/>
                </a:lnTo>
                <a:lnTo>
                  <a:pt x="98793" y="228586"/>
                </a:lnTo>
                <a:lnTo>
                  <a:pt x="73726" y="267460"/>
                </a:lnTo>
                <a:lnTo>
                  <a:pt x="51993" y="308523"/>
                </a:lnTo>
                <a:lnTo>
                  <a:pt x="33784" y="351584"/>
                </a:lnTo>
                <a:lnTo>
                  <a:pt x="19289" y="396454"/>
                </a:lnTo>
                <a:lnTo>
                  <a:pt x="8700" y="442941"/>
                </a:lnTo>
                <a:lnTo>
                  <a:pt x="2206" y="490854"/>
                </a:lnTo>
                <a:lnTo>
                  <a:pt x="0" y="540004"/>
                </a:lnTo>
                <a:lnTo>
                  <a:pt x="2206" y="589155"/>
                </a:lnTo>
                <a:lnTo>
                  <a:pt x="8700" y="637069"/>
                </a:lnTo>
                <a:lnTo>
                  <a:pt x="19289" y="683557"/>
                </a:lnTo>
                <a:lnTo>
                  <a:pt x="33784" y="728428"/>
                </a:lnTo>
                <a:lnTo>
                  <a:pt x="51993" y="771490"/>
                </a:lnTo>
                <a:lnTo>
                  <a:pt x="73726" y="812553"/>
                </a:lnTo>
                <a:lnTo>
                  <a:pt x="98793" y="851427"/>
                </a:lnTo>
                <a:lnTo>
                  <a:pt x="127002" y="887920"/>
                </a:lnTo>
                <a:lnTo>
                  <a:pt x="158164" y="921843"/>
                </a:lnTo>
                <a:lnTo>
                  <a:pt x="192087" y="953005"/>
                </a:lnTo>
                <a:lnTo>
                  <a:pt x="228580" y="981214"/>
                </a:lnTo>
                <a:lnTo>
                  <a:pt x="267454" y="1006281"/>
                </a:lnTo>
                <a:lnTo>
                  <a:pt x="308517" y="1028014"/>
                </a:lnTo>
                <a:lnTo>
                  <a:pt x="351579" y="1046223"/>
                </a:lnTo>
                <a:lnTo>
                  <a:pt x="396450" y="1060718"/>
                </a:lnTo>
                <a:lnTo>
                  <a:pt x="442938" y="1071307"/>
                </a:lnTo>
                <a:lnTo>
                  <a:pt x="490852" y="1077801"/>
                </a:lnTo>
                <a:lnTo>
                  <a:pt x="540003" y="1080008"/>
                </a:lnTo>
                <a:lnTo>
                  <a:pt x="589155" y="1077801"/>
                </a:lnTo>
                <a:lnTo>
                  <a:pt x="637069" y="1071307"/>
                </a:lnTo>
                <a:lnTo>
                  <a:pt x="683557" y="1060718"/>
                </a:lnTo>
                <a:lnTo>
                  <a:pt x="728428" y="1046223"/>
                </a:lnTo>
                <a:lnTo>
                  <a:pt x="771490" y="1028014"/>
                </a:lnTo>
                <a:lnTo>
                  <a:pt x="812553" y="1006281"/>
                </a:lnTo>
                <a:lnTo>
                  <a:pt x="851427" y="981214"/>
                </a:lnTo>
                <a:lnTo>
                  <a:pt x="887920" y="953005"/>
                </a:lnTo>
                <a:lnTo>
                  <a:pt x="921843" y="921843"/>
                </a:lnTo>
                <a:lnTo>
                  <a:pt x="953005" y="887920"/>
                </a:lnTo>
                <a:lnTo>
                  <a:pt x="981214" y="851427"/>
                </a:lnTo>
                <a:lnTo>
                  <a:pt x="1006281" y="812553"/>
                </a:lnTo>
                <a:lnTo>
                  <a:pt x="1028014" y="771490"/>
                </a:lnTo>
                <a:lnTo>
                  <a:pt x="1046223" y="728428"/>
                </a:lnTo>
                <a:lnTo>
                  <a:pt x="1060718" y="683557"/>
                </a:lnTo>
                <a:lnTo>
                  <a:pt x="1071307" y="637069"/>
                </a:lnTo>
                <a:lnTo>
                  <a:pt x="1077801" y="589155"/>
                </a:lnTo>
                <a:lnTo>
                  <a:pt x="1080008" y="540004"/>
                </a:lnTo>
                <a:lnTo>
                  <a:pt x="1077801" y="490854"/>
                </a:lnTo>
                <a:lnTo>
                  <a:pt x="1071307" y="442941"/>
                </a:lnTo>
                <a:lnTo>
                  <a:pt x="1060718" y="396454"/>
                </a:lnTo>
                <a:lnTo>
                  <a:pt x="1046223" y="351584"/>
                </a:lnTo>
                <a:lnTo>
                  <a:pt x="1028014" y="308523"/>
                </a:lnTo>
                <a:lnTo>
                  <a:pt x="1006281" y="267460"/>
                </a:lnTo>
                <a:lnTo>
                  <a:pt x="981214" y="228586"/>
                </a:lnTo>
                <a:lnTo>
                  <a:pt x="953005" y="192092"/>
                </a:lnTo>
                <a:lnTo>
                  <a:pt x="921843" y="158168"/>
                </a:lnTo>
                <a:lnTo>
                  <a:pt x="887920" y="127006"/>
                </a:lnTo>
                <a:lnTo>
                  <a:pt x="851427" y="98796"/>
                </a:lnTo>
                <a:lnTo>
                  <a:pt x="812553" y="73729"/>
                </a:lnTo>
                <a:lnTo>
                  <a:pt x="771490" y="51995"/>
                </a:lnTo>
                <a:lnTo>
                  <a:pt x="728428" y="33785"/>
                </a:lnTo>
                <a:lnTo>
                  <a:pt x="683557" y="19290"/>
                </a:lnTo>
                <a:lnTo>
                  <a:pt x="637069" y="8700"/>
                </a:lnTo>
                <a:lnTo>
                  <a:pt x="589155" y="2206"/>
                </a:lnTo>
                <a:lnTo>
                  <a:pt x="540003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lang="da-DK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00A33DC9-5CB6-D164-1A50-E322A3615DA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601151" y="1995576"/>
            <a:ext cx="720000" cy="72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94EBB72-1AD5-78D3-5535-15EDA59D8B6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561474" y="1794021"/>
            <a:ext cx="1080000" cy="108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785300A-4F1F-E710-043D-D0DF8EC4668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70472" y="1815576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39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4579A89-A466-D944-9AED-218240536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Mange tak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64CCB29-20CC-FA00-02ED-670C09BC9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688FD167-9245-7285-A0A0-D46F26448358}"/>
              </a:ext>
            </a:extLst>
          </p:cNvPr>
          <p:cNvSpPr/>
          <p:nvPr/>
        </p:nvSpPr>
        <p:spPr>
          <a:xfrm>
            <a:off x="8153400" y="788276"/>
            <a:ext cx="1158766" cy="99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000" noProof="0" dirty="0">
              <a:solidFill>
                <a:schemeClr val="tx1"/>
              </a:solidFill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2410993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nrc\AppData\Local\Templafy\AddIns\PowerPointVsto\009 cirkel.sv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nrc\AppData\Local\Templafy\AddIns\PowerPointVsto\012 cirkel.sv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nrc\AppData\Local\Templafy\AddIns\PowerPointVsto\031 cirkel.sv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nrc\AppData\Local\Templafy\AddIns\PowerPointVsto\064 cirkel.sv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nrc\AppData\Local\Templafy\AddIns\PowerPointVsto\340 cirkel.sv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nrc\AppData\Local\Templafy\AddIns\PowerPointVsto\185 cirkel.sv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nrc\AppData\Local\Templafy\AddIns\PowerPointVsto\012.sv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nrc\AppData\Local\Templafy\AddIns\PowerPointVsto\031 cirkel.sv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nrc\AppData\Local\Templafy\AddIns\PowerPointVsto\009 cirkel.svg"/>
</p:tagLst>
</file>

<file path=ppt/theme/theme1.xml><?xml version="1.0" encoding="utf-8"?>
<a:theme xmlns:a="http://schemas.openxmlformats.org/drawingml/2006/main" name="Danmarks Nationalbank">
  <a:themeElements>
    <a:clrScheme name="Danmarks Nationalbank">
      <a:dk1>
        <a:srgbClr val="000000"/>
      </a:dk1>
      <a:lt1>
        <a:srgbClr val="FFFFFF"/>
      </a:lt1>
      <a:dk2>
        <a:srgbClr val="4C4D4A"/>
      </a:dk2>
      <a:lt2>
        <a:srgbClr val="F0F0F0"/>
      </a:lt2>
      <a:accent1>
        <a:srgbClr val="6D6F6D"/>
      </a:accent1>
      <a:accent2>
        <a:srgbClr val="D23757"/>
      </a:accent2>
      <a:accent3>
        <a:srgbClr val="EEB2BB"/>
      </a:accent3>
      <a:accent4>
        <a:srgbClr val="755A36"/>
      </a:accent4>
      <a:accent5>
        <a:srgbClr val="7EC0C0"/>
      </a:accent5>
      <a:accent6>
        <a:srgbClr val="4C4D4A"/>
      </a:accent6>
      <a:hlink>
        <a:srgbClr val="4C4D4A"/>
      </a:hlink>
      <a:folHlink>
        <a:srgbClr val="A8A9A6"/>
      </a:folHlink>
    </a:clrScheme>
    <a:fontScheme name="Danmarks Nationalbank">
      <a:majorFont>
        <a:latin typeface="Nationalbank"/>
        <a:ea typeface=""/>
        <a:cs typeface=""/>
      </a:majorFont>
      <a:minorFont>
        <a:latin typeface="Nationalban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2"/>
          </a:solidFill>
        </a:ln>
      </a:spPr>
      <a:bodyPr lIns="108000" tIns="108000" rIns="108000" bIns="108000" rtlCol="0" anchor="ctr"/>
      <a:lstStyle>
        <a:defPPr algn="ctr">
          <a:defRPr sz="1500" noProof="0" dirty="0" err="1" smtClean="0">
            <a:solidFill>
              <a:schemeClr val="bg1"/>
            </a:solidFill>
            <a:latin typeface="+mn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000" dirty="0"/>
        </a:defPPr>
      </a:lstStyle>
    </a:txDef>
  </a:objectDefaults>
  <a:extraClrSchemeLst/>
  <a:custClrLst>
    <a:custClr name="DN GRÅ">
      <a:srgbClr val="6D6F6D"/>
    </a:custClr>
    <a:custClr name="DN HVID">
      <a:srgbClr val="FFFFFF"/>
    </a:custClr>
    <a:custClr name="DN RØD">
      <a:srgbClr val="D23757"/>
    </a:custClr>
    <a:custClr name="DN LYS RØD">
      <a:srgbClr val="EEB2BB"/>
    </a:custClr>
    <a:custClr name="DN GULD">
      <a:srgbClr val="755A36"/>
    </a:custClr>
    <a:custClr name="DN GRØN">
      <a:srgbClr val="7EC0C0"/>
    </a:custClr>
    <a:custClr name="DN HVID">
      <a:srgbClr val="FFFFFF"/>
    </a:custClr>
    <a:custClr name="DN HVID">
      <a:srgbClr val="FFFFFF"/>
    </a:custClr>
    <a:custClr name="DN HVID">
      <a:srgbClr val="FFFFFF"/>
    </a:custClr>
    <a:custClr name="DN HVID">
      <a:srgbClr val="FFFFFF"/>
    </a:custClr>
    <a:custClr name="DN GRÅ 1">
      <a:srgbClr val="4C4D4A"/>
    </a:custClr>
    <a:custClr name="DN GRÅ 2">
      <a:srgbClr val="A8A9A6"/>
    </a:custClr>
    <a:custClr name="DN GRÅ 3">
      <a:srgbClr val="D2D3D1"/>
    </a:custClr>
    <a:custClr name="DN GRÅ 4">
      <a:srgbClr val="F2F2F1"/>
    </a:custClr>
    <a:custClr name="DN RØD 1">
      <a:srgbClr val="E88C9E"/>
    </a:custClr>
    <a:custClr name="DN GULD 1">
      <a:srgbClr val="9C815A"/>
    </a:custClr>
    <a:custClr name="DN GULD 2">
      <a:srgbClr val="E8CCB3"/>
    </a:custClr>
    <a:custClr name="DN GRØN 1">
      <a:srgbClr val="A5D3D3"/>
    </a:custClr>
    <a:custClr name="DN GRØN 2">
      <a:srgbClr val="D2F1EE"/>
    </a:custClr>
    <a:custClr name="DN HVID">
      <a:srgbClr val="FFFFFF"/>
    </a:custClr>
    <a:custClr name="DN SORT">
      <a:srgbClr val="303030"/>
    </a:custClr>
    <a:custClr name="DN TRAFIKLYS 1">
      <a:srgbClr val="DA174B"/>
    </a:custClr>
    <a:custClr name="DN MELLEM RØD">
      <a:srgbClr val="E27880"/>
    </a:custClr>
    <a:custClr name="DN TRAFIKLYS 3">
      <a:srgbClr val="3D9F83"/>
    </a:custClr>
    <a:custClr name="DN TRAFIKLYS 2">
      <a:srgbClr val="EBDF37"/>
    </a:custClr>
    <a:custClr name="DN HVID">
      <a:srgbClr val="FFFFFF"/>
    </a:custClr>
    <a:custClr name="DN HVID">
      <a:srgbClr val="FFFFFF"/>
    </a:custClr>
    <a:custClr name="DN HVID">
      <a:srgbClr val="FFFFFF"/>
    </a:custClr>
    <a:custClr name="DN HVID">
      <a:srgbClr val="FFFFFF"/>
    </a:custClr>
    <a:custClr name="DN HVID">
      <a:srgbClr val="FFFFFF"/>
    </a:custClr>
  </a:custClrLst>
  <a:extLst>
    <a:ext uri="{05A4C25C-085E-4340-85A3-A5531E510DB2}">
      <thm15:themeFamily xmlns:thm15="http://schemas.microsoft.com/office/thememl/2012/main" name="BaseTemplate 16-9 DK TAW-MTC.potx" id="{E2CFA5DB-BC2F-4068-9FA9-16D27BA09D41}" vid="{18A5D593-3F51-447C-81EF-58CBA1D0D7DC}"/>
    </a:ext>
  </a:extLst>
</a:theme>
</file>

<file path=ppt/theme/theme2.xml><?xml version="1.0" encoding="utf-8"?>
<a:theme xmlns:a="http://schemas.openxmlformats.org/drawingml/2006/main" name="Office-tema">
  <a:themeElements>
    <a:clrScheme name="Danmarks Nationalbank">
      <a:dk1>
        <a:srgbClr val="000000"/>
      </a:dk1>
      <a:lt1>
        <a:srgbClr val="FFFFFF"/>
      </a:lt1>
      <a:dk2>
        <a:srgbClr val="4C4D4A"/>
      </a:dk2>
      <a:lt2>
        <a:srgbClr val="F0F0F0"/>
      </a:lt2>
      <a:accent1>
        <a:srgbClr val="6D6F6D"/>
      </a:accent1>
      <a:accent2>
        <a:srgbClr val="D23757"/>
      </a:accent2>
      <a:accent3>
        <a:srgbClr val="EEB2BB"/>
      </a:accent3>
      <a:accent4>
        <a:srgbClr val="755A36"/>
      </a:accent4>
      <a:accent5>
        <a:srgbClr val="7EC0C0"/>
      </a:accent5>
      <a:accent6>
        <a:srgbClr val="4C4D4A"/>
      </a:accent6>
      <a:hlink>
        <a:srgbClr val="4C4D4A"/>
      </a:hlink>
      <a:folHlink>
        <a:srgbClr val="A8A9A6"/>
      </a:folHlink>
    </a:clrScheme>
    <a:fontScheme name="Danmarks Nationalbank">
      <a:majorFont>
        <a:latin typeface="Nationalbank"/>
        <a:ea typeface=""/>
        <a:cs typeface=""/>
      </a:majorFont>
      <a:minorFont>
        <a:latin typeface="Nationalbank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N GRÅ">
      <a:srgbClr val="6D6F6D"/>
    </a:custClr>
    <a:custClr name="DN HVID">
      <a:srgbClr val="FFFFFF"/>
    </a:custClr>
    <a:custClr name="DN RØD">
      <a:srgbClr val="D23757"/>
    </a:custClr>
    <a:custClr name="DN LYS RØD">
      <a:srgbClr val="EEB2BB"/>
    </a:custClr>
    <a:custClr name="DN GULD">
      <a:srgbClr val="755A36"/>
    </a:custClr>
    <a:custClr name="DN GRØN">
      <a:srgbClr val="7EC0C0"/>
    </a:custClr>
    <a:custClr name="DN HVID">
      <a:srgbClr val="FFFFFF"/>
    </a:custClr>
    <a:custClr name="DN HVID">
      <a:srgbClr val="FFFFFF"/>
    </a:custClr>
    <a:custClr name="DN HVID">
      <a:srgbClr val="FFFFFF"/>
    </a:custClr>
    <a:custClr name="DN HVID">
      <a:srgbClr val="FFFFFF"/>
    </a:custClr>
    <a:custClr name="DN GRÅ 1">
      <a:srgbClr val="4C4D4A"/>
    </a:custClr>
    <a:custClr name="DN GRÅ 2">
      <a:srgbClr val="A8A9A6"/>
    </a:custClr>
    <a:custClr name="DN GRÅ 3">
      <a:srgbClr val="D2D3D1"/>
    </a:custClr>
    <a:custClr name="DN GRÅ 4">
      <a:srgbClr val="F2F2F1"/>
    </a:custClr>
    <a:custClr name="DN RØD 1">
      <a:srgbClr val="E88C9E"/>
    </a:custClr>
    <a:custClr name="DN GULD 1">
      <a:srgbClr val="9C815A"/>
    </a:custClr>
    <a:custClr name="DN GULD 2">
      <a:srgbClr val="E8CCB3"/>
    </a:custClr>
    <a:custClr name="DN GRØN 1">
      <a:srgbClr val="A5D3D3"/>
    </a:custClr>
    <a:custClr name="DN GRØN 2">
      <a:srgbClr val="D2F1EE"/>
    </a:custClr>
    <a:custClr name="DN HVID">
      <a:srgbClr val="FFFFFF"/>
    </a:custClr>
    <a:custClr name="DN SORT">
      <a:srgbClr val="303030"/>
    </a:custClr>
    <a:custClr name="DN TRAFIKLYS 1">
      <a:srgbClr val="DA174B"/>
    </a:custClr>
    <a:custClr name="DN MELLEM RØD">
      <a:srgbClr val="E27880"/>
    </a:custClr>
    <a:custClr name="DN TRAFIKLYS 3">
      <a:srgbClr val="3D9F83"/>
    </a:custClr>
    <a:custClr name="DN TRAFIKLYS 2">
      <a:srgbClr val="EBDF37"/>
    </a:custClr>
    <a:custClr name="DN HVID">
      <a:srgbClr val="FFFFFF"/>
    </a:custClr>
    <a:custClr name="DN HVID">
      <a:srgbClr val="FFFFFF"/>
    </a:custClr>
    <a:custClr name="DN HVID">
      <a:srgbClr val="FFFFFF"/>
    </a:custClr>
    <a:custClr name="DN HVID">
      <a:srgbClr val="FFFFFF"/>
    </a:custClr>
    <a:custClr name="DN HVID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Danmarks Nationalbank">
      <a:dk1>
        <a:srgbClr val="000000"/>
      </a:dk1>
      <a:lt1>
        <a:srgbClr val="FFFFFF"/>
      </a:lt1>
      <a:dk2>
        <a:srgbClr val="4C4D4A"/>
      </a:dk2>
      <a:lt2>
        <a:srgbClr val="F0F0F0"/>
      </a:lt2>
      <a:accent1>
        <a:srgbClr val="6D6F6D"/>
      </a:accent1>
      <a:accent2>
        <a:srgbClr val="D23757"/>
      </a:accent2>
      <a:accent3>
        <a:srgbClr val="EEB2BB"/>
      </a:accent3>
      <a:accent4>
        <a:srgbClr val="755A36"/>
      </a:accent4>
      <a:accent5>
        <a:srgbClr val="7EC0C0"/>
      </a:accent5>
      <a:accent6>
        <a:srgbClr val="4C4D4A"/>
      </a:accent6>
      <a:hlink>
        <a:srgbClr val="4C4D4A"/>
      </a:hlink>
      <a:folHlink>
        <a:srgbClr val="A8A9A6"/>
      </a:folHlink>
    </a:clrScheme>
    <a:fontScheme name="Danmarks Nationalbank">
      <a:majorFont>
        <a:latin typeface="Nationalbank"/>
        <a:ea typeface=""/>
        <a:cs typeface=""/>
      </a:majorFont>
      <a:minorFont>
        <a:latin typeface="Nationalban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N GRÅ">
      <a:srgbClr val="6D6F6D"/>
    </a:custClr>
    <a:custClr name="DN HVID">
      <a:srgbClr val="FFFFFF"/>
    </a:custClr>
    <a:custClr name="DN RØD">
      <a:srgbClr val="D23757"/>
    </a:custClr>
    <a:custClr name="DN LYS RØD">
      <a:srgbClr val="EEB2BB"/>
    </a:custClr>
    <a:custClr name="DN GULD">
      <a:srgbClr val="755A36"/>
    </a:custClr>
    <a:custClr name="DN GRØN">
      <a:srgbClr val="7EC0C0"/>
    </a:custClr>
    <a:custClr name="DN HVID">
      <a:srgbClr val="FFFFFF"/>
    </a:custClr>
    <a:custClr name="DN HVID">
      <a:srgbClr val="FFFFFF"/>
    </a:custClr>
    <a:custClr name="DN HVID">
      <a:srgbClr val="FFFFFF"/>
    </a:custClr>
    <a:custClr name="DN HVID">
      <a:srgbClr val="FFFFFF"/>
    </a:custClr>
    <a:custClr name="DN GRÅ 1">
      <a:srgbClr val="4C4D4A"/>
    </a:custClr>
    <a:custClr name="DN GRÅ 2">
      <a:srgbClr val="A8A9A6"/>
    </a:custClr>
    <a:custClr name="DN GRÅ 3">
      <a:srgbClr val="D2D3D1"/>
    </a:custClr>
    <a:custClr name="DN GRÅ 4">
      <a:srgbClr val="F2F2F1"/>
    </a:custClr>
    <a:custClr name="DN RØD 1">
      <a:srgbClr val="E88C9E"/>
    </a:custClr>
    <a:custClr name="DN GULD 1">
      <a:srgbClr val="9C815A"/>
    </a:custClr>
    <a:custClr name="DN GULD 2">
      <a:srgbClr val="E8CCB3"/>
    </a:custClr>
    <a:custClr name="DN GRØN 1">
      <a:srgbClr val="A5D3D3"/>
    </a:custClr>
    <a:custClr name="DN GRØN 2">
      <a:srgbClr val="D2F1EE"/>
    </a:custClr>
    <a:custClr name="DN HVID">
      <a:srgbClr val="FFFFFF"/>
    </a:custClr>
    <a:custClr name="DN SORT">
      <a:srgbClr val="303030"/>
    </a:custClr>
    <a:custClr name="DN TRAFIKLYS 1">
      <a:srgbClr val="DA174B"/>
    </a:custClr>
    <a:custClr name="DN MELLEM RØD">
      <a:srgbClr val="E27880"/>
    </a:custClr>
    <a:custClr name="DN TRAFIKLYS 3">
      <a:srgbClr val="3D9F83"/>
    </a:custClr>
    <a:custClr name="DN TRAFIKLYS 2">
      <a:srgbClr val="EBDF37"/>
    </a:custClr>
    <a:custClr name="DN HVID">
      <a:srgbClr val="FFFFFF"/>
    </a:custClr>
    <a:custClr name="DN HVID">
      <a:srgbClr val="FFFFFF"/>
    </a:custClr>
    <a:custClr name="DN HVID">
      <a:srgbClr val="FFFFFF"/>
    </a:custClr>
    <a:custClr name="DN HVID">
      <a:srgbClr val="FFFFFF"/>
    </a:custClr>
    <a:custClr name="DN HVID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FormConfiguration><![CDATA[{"formFields":[],"formDataEntries":[]}]]></TemplafySlideFormConfiguration>
</file>

<file path=customXml/item10.xml><?xml version="1.0" encoding="utf-8"?>
<TemplafyFormConfiguration><![CDATA[{"formFields":[{"required":false,"helpTexts":{},"spacing":{},"shareValue":false,"type":"datePicker","name":"Date","label":"Date"}],"formDataEntries":[]}]]></TemplafyFormConfiguration>
</file>

<file path=customXml/item1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2.xml><?xml version="1.0" encoding="utf-8"?>
<TemplafyTemplateConfiguration><![CDATA[{"elementsMetadata":[{"type":"shape","id":"2c4c7d2d-e2ef-4548-827a-0815fd11e285","elementConfiguration":{"binding":"{{FormatDateTime(Form.Date,Translate(\"DateGeneral\"),DocumentLanguage)}}","visibility":"","type":"text","disableUpdates":false}},{"type":"shape","id":"05b893bf-9b2f-4340-974a-71f5cc96a8c0","elementConfiguration":{"binding":"{{FormatDateTime(Form.Date,Translate(\"DateGeneral\"),DocumentLanguage)}}","visibility":"","type":"text","disableUpdates":false}},{"type":"shape","id":"ce221d00-a7b1-4bea-8734-c75d186d7b66","elementConfiguration":{"binding":"{{FormatDateTime(Form.Date,Translate(\"DateGeneral\"),DocumentLanguage)}}","visibility":"","type":"text","disableUpdates":false}},{"type":"shape","id":"eb0af023-2188-40ca-8728-14f587b2455d","elementConfiguration":{"binding":"{{FormatDateTime(Form.Date,Translate(\"DateGeneral\"),DocumentLanguage)}}","visibility":"","type":"text","disableUpdates":false}},{"type":"shape","id":"eac4ade6-4955-4808-91c9-5819f872f199","elementConfiguration":{"binding":"{{FormatDateTime(Form.Date,Translate(\"DateGeneral\"),DocumentLanguage)}}","visibility":"","type":"text","disableUpdates":false}},{"type":"shape","id":"ef6994c6-00b7-4421-84f0-f08fbbb6ef08","elementConfiguration":{"binding":"{{FormatDateTime(Form.Date,Translate(\"DateGeneral\"),DocumentLanguage)}}","visibility":"","type":"text","disableUpdates":false}},{"type":"shape","id":"4954b4dd-978b-4926-937d-930154b20880","elementConfiguration":{"binding":"{{FormatDateTime(Form.Date,Translate(\"DateGeneral\"),DocumentLanguage)}}","visibility":"","type":"text","disableUpdates":false}},{"type":"shape","id":"a5d7fe77-66d8-4680-8044-a129aa64949f","elementConfiguration":{"binding":"{{FormatDateTime(Form.Date,Translate(\"DateGeneral\"),DocumentLanguage)}}","visibility":"","type":"text","disableUpdates":false}},{"type":"shape","id":"c0b9ea99-e46f-4c2c-9d43-3fe8fd5a9cf2","elementConfiguration":{"binding":"{{FormatDateTime(Form.Date,Translate(\"DateGeneral\"),DocumentLanguage)}}","visibility":"","type":"text","disableUpdates":false}}],"transformationConfigurations":[{"language":"{{DocumentLanguage}}","disableUpdates":false,"type":"proofingLanguage"}],"templateName":"Danmarks Nationalbank præsentation","templateDescription":"","enableDocumentContentUpdater":true,"version":"2.0"}]]></TemplafyTemplateConfiguration>
</file>

<file path=customXml/item13.xml><?xml version="1.0" encoding="utf-8"?>
<TemplafySlideTemplateConfiguration><![CDATA[{"slideVersion":1,"isValidatorEnabled":false,"isLocked":false,"elementsMetadata":[],"slideId":"638234620765014337","enableDocumentContentUpdater":false,"version":"2.0"}]]></TemplafySlideTemplateConfiguration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C80E7938CA80409600281763DF5C15" ma:contentTypeVersion="11" ma:contentTypeDescription="Create a new document." ma:contentTypeScope="" ma:versionID="fe982b795cffe069c7283bba908f1307">
  <xsd:schema xmlns:xsd="http://www.w3.org/2001/XMLSchema" xmlns:xs="http://www.w3.org/2001/XMLSchema" xmlns:p="http://schemas.microsoft.com/office/2006/metadata/properties" xmlns:ns2="8e354207-e616-454c-961a-3ad4b3529729" xmlns:ns3="badb02e5-a1b0-455b-93ae-eaf9cb22da11" targetNamespace="http://schemas.microsoft.com/office/2006/metadata/properties" ma:root="true" ma:fieldsID="856642e58b4f972ad9c57864360ac220" ns2:_="" ns3:_="">
    <xsd:import namespace="8e354207-e616-454c-961a-3ad4b3529729"/>
    <xsd:import namespace="badb02e5-a1b0-455b-93ae-eaf9cb22da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354207-e616-454c-961a-3ad4b35297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694786c-a329-47f2-9688-31d0103359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db02e5-a1b0-455b-93ae-eaf9cb22da1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8d4418c8-4d06-4aaf-9bd5-30249df5a03f}" ma:internalName="TaxCatchAll" ma:showField="CatchAllData" ma:web="badb02e5-a1b0-455b-93ae-eaf9cb22da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SlideTemplateConfiguration><![CDATA[{"slideVersion":1,"isValidatorEnabled":false,"isLocked":false,"elementsMetadata":[],"slideId":"638234620765127676","enableDocumentContentUpdater":false,"version":"2.0"}]]></TemplafySlideTemplateConfiguration>
</file>

<file path=customXml/item5.xml><?xml version="1.0" encoding="utf-8"?>
<TemplafySlideTemplateConfiguration><![CDATA[{"slideVersion":1,"isValidatorEnabled":false,"isLocked":false,"elementsMetadata":[],"slideId":"638234620765139273","enableDocumentContentUpdater":false,"version":"2.0"}]]></TemplafySlideTemplateConfiguration>
</file>

<file path=customXml/item6.xml><?xml version="1.0" encoding="utf-8"?>
<TemplafySlideTemplateConfiguration><![CDATA[{"slideVersion":1,"isValidatorEnabled":false,"isLocked":false,"elementsMetadata":[],"slideId":"638234620765149303","enableDocumentContentUpdater":false,"version":"2.0"}]]></TemplafySlideTemplate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e354207-e616-454c-961a-3ad4b3529729">
      <Terms xmlns="http://schemas.microsoft.com/office/infopath/2007/PartnerControls"/>
    </lcf76f155ced4ddcb4097134ff3c332f>
    <TaxCatchAll xmlns="badb02e5-a1b0-455b-93ae-eaf9cb22da11" xsi:nil="true"/>
  </documentManagement>
</p:properties>
</file>

<file path=customXml/itemProps1.xml><?xml version="1.0" encoding="utf-8"?>
<ds:datastoreItem xmlns:ds="http://schemas.openxmlformats.org/officeDocument/2006/customXml" ds:itemID="{378A8995-F917-4366-8A39-2D947845DCD2}">
  <ds:schemaRefs/>
</ds:datastoreItem>
</file>

<file path=customXml/itemProps10.xml><?xml version="1.0" encoding="utf-8"?>
<ds:datastoreItem xmlns:ds="http://schemas.openxmlformats.org/officeDocument/2006/customXml" ds:itemID="{B4589A9E-E29E-440F-BA26-B0C9BFB8BB70}">
  <ds:schemaRefs/>
</ds:datastoreItem>
</file>

<file path=customXml/itemProps11.xml><?xml version="1.0" encoding="utf-8"?>
<ds:datastoreItem xmlns:ds="http://schemas.openxmlformats.org/officeDocument/2006/customXml" ds:itemID="{ECA98F4C-A331-4348-8391-A3A285CCDCD2}">
  <ds:schemaRefs>
    <ds:schemaRef ds:uri="http://schemas.microsoft.com/sharepoint/v3/contenttype/forms"/>
  </ds:schemaRefs>
</ds:datastoreItem>
</file>

<file path=customXml/itemProps12.xml><?xml version="1.0" encoding="utf-8"?>
<ds:datastoreItem xmlns:ds="http://schemas.openxmlformats.org/officeDocument/2006/customXml" ds:itemID="{CE8CC1C0-FE44-49CF-B6C7-190E223374E7}">
  <ds:schemaRefs/>
</ds:datastoreItem>
</file>

<file path=customXml/itemProps13.xml><?xml version="1.0" encoding="utf-8"?>
<ds:datastoreItem xmlns:ds="http://schemas.openxmlformats.org/officeDocument/2006/customXml" ds:itemID="{08396AA3-520D-4277-9CCB-1B00D2AB4A0C}">
  <ds:schemaRefs/>
</ds:datastoreItem>
</file>

<file path=customXml/itemProps2.xml><?xml version="1.0" encoding="utf-8"?>
<ds:datastoreItem xmlns:ds="http://schemas.openxmlformats.org/officeDocument/2006/customXml" ds:itemID="{26FFEC86-7396-4CAF-B61E-08E79F1F25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354207-e616-454c-961a-3ad4b3529729"/>
    <ds:schemaRef ds:uri="badb02e5-a1b0-455b-93ae-eaf9cb22da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2CDBAC-E13C-44B6-BADF-48C2400DAE8F}">
  <ds:schemaRefs/>
</ds:datastoreItem>
</file>

<file path=customXml/itemProps4.xml><?xml version="1.0" encoding="utf-8"?>
<ds:datastoreItem xmlns:ds="http://schemas.openxmlformats.org/officeDocument/2006/customXml" ds:itemID="{1B16C8C6-00B7-4053-A488-A831A62C3071}">
  <ds:schemaRefs/>
</ds:datastoreItem>
</file>

<file path=customXml/itemProps5.xml><?xml version="1.0" encoding="utf-8"?>
<ds:datastoreItem xmlns:ds="http://schemas.openxmlformats.org/officeDocument/2006/customXml" ds:itemID="{989EE7E1-1827-45B6-9C66-818A455E0845}">
  <ds:schemaRefs/>
</ds:datastoreItem>
</file>

<file path=customXml/itemProps6.xml><?xml version="1.0" encoding="utf-8"?>
<ds:datastoreItem xmlns:ds="http://schemas.openxmlformats.org/officeDocument/2006/customXml" ds:itemID="{B035AE42-2195-4CF6-9A41-4DEEB31F4E12}">
  <ds:schemaRefs/>
</ds:datastoreItem>
</file>

<file path=customXml/itemProps7.xml><?xml version="1.0" encoding="utf-8"?>
<ds:datastoreItem xmlns:ds="http://schemas.openxmlformats.org/officeDocument/2006/customXml" ds:itemID="{ADC837BD-D3DA-4E17-83F8-2A0F8CC85839}">
  <ds:schemaRefs/>
</ds:datastoreItem>
</file>

<file path=customXml/itemProps8.xml><?xml version="1.0" encoding="utf-8"?>
<ds:datastoreItem xmlns:ds="http://schemas.openxmlformats.org/officeDocument/2006/customXml" ds:itemID="{0B1BD824-DE37-4692-B3AC-8681204F65E3}">
  <ds:schemaRefs/>
</ds:datastoreItem>
</file>

<file path=customXml/itemProps9.xml><?xml version="1.0" encoding="utf-8"?>
<ds:datastoreItem xmlns:ds="http://schemas.openxmlformats.org/officeDocument/2006/customXml" ds:itemID="{D9094A0A-D5C5-4510-BDCF-8E2252FFFDBB}">
  <ds:schemaRefs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8e354207-e616-454c-961a-3ad4b3529729"/>
    <ds:schemaRef ds:uri="http://schemas.microsoft.com/office/infopath/2007/PartnerControls"/>
    <ds:schemaRef ds:uri="badb02e5-a1b0-455b-93ae-eaf9cb22da11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BaseTemplate 16-9 DK</Template>
  <TotalTime>0</TotalTime>
  <Words>796</Words>
  <Application>Microsoft Office PowerPoint</Application>
  <PresentationFormat>Widescreen</PresentationFormat>
  <Paragraphs>120</Paragraphs>
  <Slides>12</Slides>
  <Notes>12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5" baseType="lpstr">
      <vt:lpstr>Arial</vt:lpstr>
      <vt:lpstr>Nationalbank</vt:lpstr>
      <vt:lpstr>Danmarks Nationalbank</vt:lpstr>
      <vt:lpstr>Global inflation og pengepolitik   - hvad har vi lært de seneste to år?  </vt:lpstr>
      <vt:lpstr>Temaer</vt:lpstr>
      <vt:lpstr>Høj inflation på globalt plan udsprang af pandemi, krig og økonomisk politik</vt:lpstr>
      <vt:lpstr>Lempelig pengepolitik understøttede genopretningen, efterfulgt af historisk kraftig pengepolitisk opstramning</vt:lpstr>
      <vt:lpstr>I USA var opsvinget væsentligt kraftigere end i Europa, hvilket bl.a. skyldes en kraftigere finanspolitisk stimulans </vt:lpstr>
      <vt:lpstr>I Europa bidrog Ruslands invasion af Ukraine betydeligt til højere energipriser og højere kerneinflation</vt:lpstr>
      <vt:lpstr>Transmissionen af pengepolitikken er effektiv, men varierer på tværs af lande og har ændret sig ift. tidligere </vt:lpstr>
      <vt:lpstr>Hvad har vi lært de seneste 2 år?</vt:lpstr>
      <vt:lpstr>Mange tak</vt:lpstr>
      <vt:lpstr>Bilag</vt:lpstr>
      <vt:lpstr>Transmission gennem indlån og penge?  Store udsving i ”pengemængden”</vt:lpstr>
      <vt:lpstr>Transmission gennem indlån og penge?  Store udsving i ”pengemængden”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2023-10-04T11:49:32Z</dcterms:created>
  <dcterms:modified xsi:type="dcterms:W3CDTF">2023-11-01T12:47:10Z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omnidocs.com</vt:lpwstr>
  </property>
  <property fmtid="{D5CDD505-2E9C-101B-9397-08002B2CF9AE}" pid="3" name="TemplafyTimeStamp">
    <vt:lpwstr>2023-06-27T11:27:56</vt:lpwstr>
  </property>
  <property fmtid="{D5CDD505-2E9C-101B-9397-08002B2CF9AE}" pid="4" name="TemplafyTenantId">
    <vt:lpwstr>dntemp</vt:lpwstr>
  </property>
  <property fmtid="{D5CDD505-2E9C-101B-9397-08002B2CF9AE}" pid="5" name="TemplafyTemplateId">
    <vt:lpwstr>638212998706006224</vt:lpwstr>
  </property>
  <property fmtid="{D5CDD505-2E9C-101B-9397-08002B2CF9AE}" pid="6" name="TemplafyUserProfileId">
    <vt:lpwstr>638239647916719100</vt:lpwstr>
  </property>
  <property fmtid="{D5CDD505-2E9C-101B-9397-08002B2CF9AE}" pid="7" name="TemplafyLanguageCode">
    <vt:lpwstr>da-DK</vt:lpwstr>
  </property>
  <property fmtid="{D5CDD505-2E9C-101B-9397-08002B2CF9AE}" pid="8" name="TemplafyFromBlank">
    <vt:bool>false</vt:bool>
  </property>
  <property fmtid="{D5CDD505-2E9C-101B-9397-08002B2CF9AE}" pid="9" name="ContentTypeId">
    <vt:lpwstr>0x01010002C80E7938CA80409600281763DF5C15</vt:lpwstr>
  </property>
  <property fmtid="{D5CDD505-2E9C-101B-9397-08002B2CF9AE}" pid="10" name="MediaServiceImageTags">
    <vt:lpwstr/>
  </property>
</Properties>
</file>