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7" r:id="rId3"/>
    <p:sldId id="306" r:id="rId4"/>
    <p:sldId id="291" r:id="rId5"/>
    <p:sldId id="393" r:id="rId6"/>
    <p:sldId id="394" r:id="rId7"/>
    <p:sldId id="395" r:id="rId8"/>
    <p:sldId id="404" r:id="rId9"/>
    <p:sldId id="397" r:id="rId10"/>
    <p:sldId id="398" r:id="rId11"/>
    <p:sldId id="399" r:id="rId12"/>
    <p:sldId id="400" r:id="rId13"/>
    <p:sldId id="401" r:id="rId14"/>
    <p:sldId id="402" r:id="rId15"/>
    <p:sldId id="311" r:id="rId16"/>
    <p:sldId id="403" r:id="rId17"/>
    <p:sldId id="324" r:id="rId1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6A314-9618-4C95-914B-9DF4595ADD78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A9CAC-221C-4F01-8558-1E434504E7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096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diasbillede 1">
            <a:extLst>
              <a:ext uri="{FF2B5EF4-FFF2-40B4-BE49-F238E27FC236}">
                <a16:creationId xmlns:a16="http://schemas.microsoft.com/office/drawing/2014/main" id="{73500256-EABA-529A-1C04-D5C691E7CA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Pladsholder til noter 2">
            <a:extLst>
              <a:ext uri="{FF2B5EF4-FFF2-40B4-BE49-F238E27FC236}">
                <a16:creationId xmlns:a16="http://schemas.microsoft.com/office/drawing/2014/main" id="{ED3B49E2-69DB-CBA4-8F9F-F935132BB9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5124" name="Pladsholder til diasnummer 3">
            <a:extLst>
              <a:ext uri="{FF2B5EF4-FFF2-40B4-BE49-F238E27FC236}">
                <a16:creationId xmlns:a16="http://schemas.microsoft.com/office/drawing/2014/main" id="{EA41DA7F-489D-EE79-E996-D1A96D95CA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82C23C-0845-42F7-9293-2D2D3DADD6E6}" type="slidenum">
              <a:rPr lang="da-DK" altLang="da-DK" sz="1300"/>
              <a:pPr>
                <a:spcBef>
                  <a:spcPct val="0"/>
                </a:spcBef>
              </a:pPr>
              <a:t>1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dsholder til diasbillede 1">
            <a:extLst>
              <a:ext uri="{FF2B5EF4-FFF2-40B4-BE49-F238E27FC236}">
                <a16:creationId xmlns:a16="http://schemas.microsoft.com/office/drawing/2014/main" id="{1A4E7198-9812-DE63-6438-A4D770532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Pladsholder til noter 2">
            <a:extLst>
              <a:ext uri="{FF2B5EF4-FFF2-40B4-BE49-F238E27FC236}">
                <a16:creationId xmlns:a16="http://schemas.microsoft.com/office/drawing/2014/main" id="{D0761A61-2484-DE16-6154-CE9E69BFE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28676" name="Pladsholder til diasnummer 3">
            <a:extLst>
              <a:ext uri="{FF2B5EF4-FFF2-40B4-BE49-F238E27FC236}">
                <a16:creationId xmlns:a16="http://schemas.microsoft.com/office/drawing/2014/main" id="{E32852C5-B5F3-F305-2276-292D3C1C3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5512E1-0188-439A-BB5C-491B5AD80DDD}" type="slidenum">
              <a:rPr lang="da-DK" altLang="da-DK" sz="1300"/>
              <a:pPr>
                <a:spcBef>
                  <a:spcPct val="0"/>
                </a:spcBef>
              </a:pPr>
              <a:t>15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dsholder til diasbillede 1">
            <a:extLst>
              <a:ext uri="{FF2B5EF4-FFF2-40B4-BE49-F238E27FC236}">
                <a16:creationId xmlns:a16="http://schemas.microsoft.com/office/drawing/2014/main" id="{1A4E7198-9812-DE63-6438-A4D770532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Pladsholder til noter 2">
            <a:extLst>
              <a:ext uri="{FF2B5EF4-FFF2-40B4-BE49-F238E27FC236}">
                <a16:creationId xmlns:a16="http://schemas.microsoft.com/office/drawing/2014/main" id="{D0761A61-2484-DE16-6154-CE9E69BFE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28676" name="Pladsholder til diasnummer 3">
            <a:extLst>
              <a:ext uri="{FF2B5EF4-FFF2-40B4-BE49-F238E27FC236}">
                <a16:creationId xmlns:a16="http://schemas.microsoft.com/office/drawing/2014/main" id="{E32852C5-B5F3-F305-2276-292D3C1C3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5512E1-0188-439A-BB5C-491B5AD80DDD}" type="slidenum">
              <a:rPr lang="da-DK" altLang="da-DK" sz="1300"/>
              <a:pPr>
                <a:spcBef>
                  <a:spcPct val="0"/>
                </a:spcBef>
              </a:pPr>
              <a:t>16</a:t>
            </a:fld>
            <a:endParaRPr lang="da-DK" altLang="da-DK" sz="1300"/>
          </a:p>
        </p:txBody>
      </p:sp>
    </p:spTree>
    <p:extLst>
      <p:ext uri="{BB962C8B-B14F-4D97-AF65-F5344CB8AC3E}">
        <p14:creationId xmlns:p14="http://schemas.microsoft.com/office/powerpoint/2010/main" val="1346297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dsholder til diasbillede 1">
            <a:extLst>
              <a:ext uri="{FF2B5EF4-FFF2-40B4-BE49-F238E27FC236}">
                <a16:creationId xmlns:a16="http://schemas.microsoft.com/office/drawing/2014/main" id="{C5B9FE6F-BB25-F06C-8F43-60A39E3769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Pladsholder til noter 2">
            <a:extLst>
              <a:ext uri="{FF2B5EF4-FFF2-40B4-BE49-F238E27FC236}">
                <a16:creationId xmlns:a16="http://schemas.microsoft.com/office/drawing/2014/main" id="{5097E3D3-9825-34AF-2FBB-B42165DCC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30724" name="Pladsholder til diasnummer 3">
            <a:extLst>
              <a:ext uri="{FF2B5EF4-FFF2-40B4-BE49-F238E27FC236}">
                <a16:creationId xmlns:a16="http://schemas.microsoft.com/office/drawing/2014/main" id="{8FF90630-3F62-214B-FBA3-3916AA0DD9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779891-18C8-42E6-A28A-12045E3DED7D}" type="slidenum">
              <a:rPr lang="da-DK" altLang="da-DK" sz="1300"/>
              <a:pPr>
                <a:spcBef>
                  <a:spcPct val="0"/>
                </a:spcBef>
              </a:pPr>
              <a:t>17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>
            <a:extLst>
              <a:ext uri="{FF2B5EF4-FFF2-40B4-BE49-F238E27FC236}">
                <a16:creationId xmlns:a16="http://schemas.microsoft.com/office/drawing/2014/main" id="{A85E7207-036D-26C0-699F-1C3103EC4C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Pladsholder til noter 2">
            <a:extLst>
              <a:ext uri="{FF2B5EF4-FFF2-40B4-BE49-F238E27FC236}">
                <a16:creationId xmlns:a16="http://schemas.microsoft.com/office/drawing/2014/main" id="{1BA057FF-DD29-F881-3C07-1E342F15A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7172" name="Pladsholder til diasnummer 3">
            <a:extLst>
              <a:ext uri="{FF2B5EF4-FFF2-40B4-BE49-F238E27FC236}">
                <a16:creationId xmlns:a16="http://schemas.microsoft.com/office/drawing/2014/main" id="{9DE5D059-B347-3315-1C71-407B2D97C9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E49DE7-B085-4717-A443-69055B7A4F52}" type="slidenum">
              <a:rPr lang="da-DK" altLang="da-DK" sz="1300"/>
              <a:pPr>
                <a:spcBef>
                  <a:spcPct val="0"/>
                </a:spcBef>
              </a:pPr>
              <a:t>2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>
            <a:extLst>
              <a:ext uri="{FF2B5EF4-FFF2-40B4-BE49-F238E27FC236}">
                <a16:creationId xmlns:a16="http://schemas.microsoft.com/office/drawing/2014/main" id="{E73C77C9-0285-F83D-E2CB-16C5A2824B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Pladsholder til noter 2">
            <a:extLst>
              <a:ext uri="{FF2B5EF4-FFF2-40B4-BE49-F238E27FC236}">
                <a16:creationId xmlns:a16="http://schemas.microsoft.com/office/drawing/2014/main" id="{C5F911B9-6E1D-2829-3D60-BCDC43DBE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9220" name="Pladsholder til diasnummer 3">
            <a:extLst>
              <a:ext uri="{FF2B5EF4-FFF2-40B4-BE49-F238E27FC236}">
                <a16:creationId xmlns:a16="http://schemas.microsoft.com/office/drawing/2014/main" id="{2AFB2F2A-4539-0DA8-D6C2-C402AF5F1D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E4C1FE-26F9-4897-AADF-B692DF725B56}" type="slidenum">
              <a:rPr lang="da-DK" altLang="da-DK" sz="1300"/>
              <a:pPr>
                <a:spcBef>
                  <a:spcPct val="0"/>
                </a:spcBef>
              </a:pPr>
              <a:t>3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dsholder til diasbillede 1">
            <a:extLst>
              <a:ext uri="{FF2B5EF4-FFF2-40B4-BE49-F238E27FC236}">
                <a16:creationId xmlns:a16="http://schemas.microsoft.com/office/drawing/2014/main" id="{A7EEAA30-30E4-E1CB-F6DC-07E85210D5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Pladsholder til noter 2">
            <a:extLst>
              <a:ext uri="{FF2B5EF4-FFF2-40B4-BE49-F238E27FC236}">
                <a16:creationId xmlns:a16="http://schemas.microsoft.com/office/drawing/2014/main" id="{7F8E770D-BBD0-7D35-43CC-333CA23109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11268" name="Pladsholder til diasnummer 3">
            <a:extLst>
              <a:ext uri="{FF2B5EF4-FFF2-40B4-BE49-F238E27FC236}">
                <a16:creationId xmlns:a16="http://schemas.microsoft.com/office/drawing/2014/main" id="{2FADC1F8-D485-6F21-1202-8CAFD2461B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F94476-5139-4F77-A1B7-49F5572087BE}" type="slidenum">
              <a:rPr lang="da-DK" altLang="da-DK" sz="1300"/>
              <a:pPr>
                <a:spcBef>
                  <a:spcPct val="0"/>
                </a:spcBef>
              </a:pPr>
              <a:t>4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diasbillede 1">
            <a:extLst>
              <a:ext uri="{FF2B5EF4-FFF2-40B4-BE49-F238E27FC236}">
                <a16:creationId xmlns:a16="http://schemas.microsoft.com/office/drawing/2014/main" id="{39ED3415-8917-5FDC-4E45-C169A95F1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13525" cy="3721100"/>
          </a:xfrm>
          <a:ln/>
        </p:spPr>
      </p:sp>
      <p:sp>
        <p:nvSpPr>
          <p:cNvPr id="5123" name="Pladsholder til noter 2">
            <a:extLst>
              <a:ext uri="{FF2B5EF4-FFF2-40B4-BE49-F238E27FC236}">
                <a16:creationId xmlns:a16="http://schemas.microsoft.com/office/drawing/2014/main" id="{90664884-5C81-E635-B5C0-5847FF888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5124" name="Pladsholder til diasnummer 3">
            <a:extLst>
              <a:ext uri="{FF2B5EF4-FFF2-40B4-BE49-F238E27FC236}">
                <a16:creationId xmlns:a16="http://schemas.microsoft.com/office/drawing/2014/main" id="{FDF495CB-F594-3C62-117C-33E2277E99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C49182-5619-4CED-BF32-B6FE891B94A4}" type="slidenum">
              <a:rPr lang="da-DK" altLang="da-DK" sz="1300" smtClean="0"/>
              <a:pPr>
                <a:spcBef>
                  <a:spcPct val="0"/>
                </a:spcBef>
              </a:pPr>
              <a:t>9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>
            <a:extLst>
              <a:ext uri="{FF2B5EF4-FFF2-40B4-BE49-F238E27FC236}">
                <a16:creationId xmlns:a16="http://schemas.microsoft.com/office/drawing/2014/main" id="{603EA796-DAF1-FCE1-35B0-0CFDF5AF6D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13525" cy="3721100"/>
          </a:xfrm>
          <a:ln/>
        </p:spPr>
      </p:sp>
      <p:sp>
        <p:nvSpPr>
          <p:cNvPr id="7171" name="Pladsholder til noter 2">
            <a:extLst>
              <a:ext uri="{FF2B5EF4-FFF2-40B4-BE49-F238E27FC236}">
                <a16:creationId xmlns:a16="http://schemas.microsoft.com/office/drawing/2014/main" id="{FAE3963E-9711-4041-1DDF-6EABD00C1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7172" name="Pladsholder til diasnummer 3">
            <a:extLst>
              <a:ext uri="{FF2B5EF4-FFF2-40B4-BE49-F238E27FC236}">
                <a16:creationId xmlns:a16="http://schemas.microsoft.com/office/drawing/2014/main" id="{38CF2BAE-9CF7-16BF-E30B-E4473A4E56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C3DDA8-647F-4D98-9C5F-522B0B5DC3E9}" type="slidenum">
              <a:rPr lang="da-DK" altLang="da-DK" sz="1300" smtClean="0"/>
              <a:pPr>
                <a:spcBef>
                  <a:spcPct val="0"/>
                </a:spcBef>
              </a:pPr>
              <a:t>10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>
            <a:extLst>
              <a:ext uri="{FF2B5EF4-FFF2-40B4-BE49-F238E27FC236}">
                <a16:creationId xmlns:a16="http://schemas.microsoft.com/office/drawing/2014/main" id="{1F5022A9-0C72-0448-C3FD-4A25CCAF8F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13525" cy="3721100"/>
          </a:xfrm>
          <a:ln/>
        </p:spPr>
      </p:sp>
      <p:sp>
        <p:nvSpPr>
          <p:cNvPr id="9219" name="Pladsholder til noter 2">
            <a:extLst>
              <a:ext uri="{FF2B5EF4-FFF2-40B4-BE49-F238E27FC236}">
                <a16:creationId xmlns:a16="http://schemas.microsoft.com/office/drawing/2014/main" id="{219AB90A-7BE2-FB0D-A325-2E802BD86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9220" name="Pladsholder til diasnummer 3">
            <a:extLst>
              <a:ext uri="{FF2B5EF4-FFF2-40B4-BE49-F238E27FC236}">
                <a16:creationId xmlns:a16="http://schemas.microsoft.com/office/drawing/2014/main" id="{93D6F4FA-BE48-3B5E-F838-69267B8C7D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CC4FE7-0160-4FC7-AE22-DD5D9B2E995B}" type="slidenum">
              <a:rPr lang="da-DK" altLang="da-DK" sz="1300" smtClean="0"/>
              <a:pPr>
                <a:spcBef>
                  <a:spcPct val="0"/>
                </a:spcBef>
              </a:pPr>
              <a:t>11</a:t>
            </a:fld>
            <a:endParaRPr lang="da-DK" altLang="da-DK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dsholder til slidebillede 1">
            <a:extLst>
              <a:ext uri="{FF2B5EF4-FFF2-40B4-BE49-F238E27FC236}">
                <a16:creationId xmlns:a16="http://schemas.microsoft.com/office/drawing/2014/main" id="{D22CE5D4-C995-9260-2725-FD5B97C648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Pladsholder til noter 2">
            <a:extLst>
              <a:ext uri="{FF2B5EF4-FFF2-40B4-BE49-F238E27FC236}">
                <a16:creationId xmlns:a16="http://schemas.microsoft.com/office/drawing/2014/main" id="{552F9DD0-074C-A0AF-BBA2-EC20FBDAE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11268" name="Pladsholder til slidenummer 3">
            <a:extLst>
              <a:ext uri="{FF2B5EF4-FFF2-40B4-BE49-F238E27FC236}">
                <a16:creationId xmlns:a16="http://schemas.microsoft.com/office/drawing/2014/main" id="{B9248749-AA7B-B9E9-923F-ED74214B7E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45A151-2838-4D18-BD27-EF0C24AA93BC}" type="slidenum">
              <a:rPr lang="da-DK" altLang="da-DK" smtClean="0"/>
              <a:pPr/>
              <a:t>12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dsholder til slidebillede 1">
            <a:extLst>
              <a:ext uri="{FF2B5EF4-FFF2-40B4-BE49-F238E27FC236}">
                <a16:creationId xmlns:a16="http://schemas.microsoft.com/office/drawing/2014/main" id="{99918291-A68D-C951-981B-82805F1194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Pladsholder til noter 2">
            <a:extLst>
              <a:ext uri="{FF2B5EF4-FFF2-40B4-BE49-F238E27FC236}">
                <a16:creationId xmlns:a16="http://schemas.microsoft.com/office/drawing/2014/main" id="{B3D4504A-4FD0-6023-B893-24C4AF262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altLang="da-DK">
              <a:latin typeface="Arial" panose="020B0604020202020204" pitchFamily="34" charset="0"/>
            </a:endParaRPr>
          </a:p>
        </p:txBody>
      </p:sp>
      <p:sp>
        <p:nvSpPr>
          <p:cNvPr id="13316" name="Pladsholder til slidenummer 3">
            <a:extLst>
              <a:ext uri="{FF2B5EF4-FFF2-40B4-BE49-F238E27FC236}">
                <a16:creationId xmlns:a16="http://schemas.microsoft.com/office/drawing/2014/main" id="{EDDDEF48-29E9-9A7C-13AB-8C17FB7010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3A4C5B-6B5E-4AC5-8744-5A3BD5E845C3}" type="slidenum">
              <a:rPr lang="da-DK" altLang="da-DK" smtClean="0"/>
              <a:pPr/>
              <a:t>13</a:t>
            </a:fld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69AD0A-1ACB-2A8C-2B2B-1392C7732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DF51F77-34A8-D14A-D007-F2DAA5A88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5A93883-DE00-AF55-B2C7-2E56B09BC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9B09084-00DB-9520-030A-74464C8B9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100A418-02E1-1C40-952A-ADBBB66B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367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601221-D6C9-CF65-AF4D-7852F3F7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441E89B-6B8C-8231-DE52-344E36D96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5FC6EFB-5490-F806-000E-D36FDA5E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1861FB0-F07F-4604-1575-CF949202B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32F8C5-74CE-DD8C-9A72-F6DBB481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610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5B6357A9-E2FF-602B-84A9-AC90971BC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8C36EC1-0F88-9A3D-236A-D5E01FCCB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C5E14C2-4602-D875-CCCC-78833C69D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F9AC6B-A91F-EE0E-8DF0-F46A74EC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F2AFF03-A8F5-8BB8-896F-AB64FBCC4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973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63489-DFE5-F999-4FB9-428A0DFE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18D897B-3F5E-CFB4-A6ED-E2FCDA56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E2AD04B-045B-8B1E-7942-ED5B8AB5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13489EB-2347-277E-0D01-12E1FA32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BE2A36B-C07A-97C3-44BD-FC0EA898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75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614BA-C104-58E5-6444-E0069B6E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EE27F8A-B4AF-948A-847D-E6875F777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A78A58F-F81E-B886-E6CF-14CFD647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1C7E792-626B-BB9A-33BB-9D881098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C6F011F-E9F7-12F1-6C10-947C79AD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531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30DF5-41A3-719E-E72C-29061D67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5BDF9FD-9740-6811-4889-A2337DC58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8E8A511-11BA-9C95-B4D3-BF870F548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26C1190-9FD2-A775-0549-E1713EB39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C21A63-25C2-8162-CBA0-DF2C16B7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56BC4CE-BDCF-6900-F5F3-6E3E8D18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367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F88674-671F-A27D-BF8A-4BB152342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4233D4F-CB00-D53A-4F25-5BAFB30AA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C141CA4-C67C-BCF1-DE0B-ADF78C01B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FFA5B51-4726-3C01-ECD0-60D585BD13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321604E-DE7F-E8D2-C34D-F67E2CDDDC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0EEFEF9-C5A4-C4DF-3293-D908B8CC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E855B17-3529-1B31-3CBC-6BB51A0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A4D868A-88E3-198B-8E33-61975685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18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FF19B-4EE8-DA95-83AC-B6A5004D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456DA07-FC43-05E4-CD8B-75061D78D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8521EC2-F344-0ECF-95C6-DD36078E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0226C59-C366-8F8C-406C-1357EC92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446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81C8031-C483-4F3E-E2F9-32AE2D626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E8E1C79-DA3E-7D8F-C328-BE1825F63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378165D-3B4D-4457-B4E9-94F5818A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897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99239-6420-A1F1-2983-D41A5B568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E8253A-69A7-0ADB-F038-62B57B662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CB8A22C-971B-5EFB-1975-F2D08626E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6D218CA-FC2A-AC70-BA51-3B5056E2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D5AEB3C-19F7-455B-F90B-2985695B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8C82BD3-8465-0211-664E-322D2DFC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655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7A520-A2FE-1FDE-97EB-79D323C8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1873A0B9-4945-CFD9-4625-32F3CE5F2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E3BD551-5FEA-0E63-ABAB-F9E502B24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CA6D29-7A25-79B7-7BAB-D0341021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E5F0AEB-B66A-21D3-BC9E-5D5C5CF1D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66FACA1-C84B-31F5-2038-EDE208EE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147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9B416DF-94A8-C8E8-592E-EC248B1B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46C43E-DAAB-980C-2206-35D229C8E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8F6C626-BB7C-9BB0-AD0E-4D0585508F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5FEA-4395-4513-BA88-3787F9E665AC}" type="datetimeFigureOut">
              <a:rPr lang="da-DK" smtClean="0"/>
              <a:t>28-05-2024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28E9279-3146-C355-4796-86410B9CB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998C80E-BA63-AA8C-4F27-88A350BD1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D123-64FF-4560-8F8B-78293294E28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568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8D58F55-6388-C558-FFD4-0FF4D2291B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a-DK" altLang="da-DK" dirty="0"/>
              <a:t>Generalforsamling</a:t>
            </a:r>
          </a:p>
          <a:p>
            <a:pPr eaLnBrk="1" hangingPunct="1"/>
            <a:r>
              <a:rPr lang="da-DK" altLang="da-DK" sz="2800" dirty="0"/>
              <a:t>29. maj 2024</a:t>
            </a:r>
          </a:p>
        </p:txBody>
      </p:sp>
      <p:pic>
        <p:nvPicPr>
          <p:cNvPr id="4099" name="Picture 6">
            <a:extLst>
              <a:ext uri="{FF2B5EF4-FFF2-40B4-BE49-F238E27FC236}">
                <a16:creationId xmlns:a16="http://schemas.microsoft.com/office/drawing/2014/main" id="{8A6A7C13-2BEF-A313-311A-F06C90559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549276"/>
            <a:ext cx="25146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>
            <a:extLst>
              <a:ext uri="{FF2B5EF4-FFF2-40B4-BE49-F238E27FC236}">
                <a16:creationId xmlns:a16="http://schemas.microsoft.com/office/drawing/2014/main" id="{46B87736-CBDC-7EC6-FD59-94818C560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464" y="2060575"/>
            <a:ext cx="59912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9">
            <a:extLst>
              <a:ext uri="{FF2B5EF4-FFF2-40B4-BE49-F238E27FC236}">
                <a16:creationId xmlns:a16="http://schemas.microsoft.com/office/drawing/2014/main" id="{EC366DF8-4380-63FC-36BD-B925ECC94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39" y="2771775"/>
            <a:ext cx="35147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Pladsholder til diasnummer 2">
            <a:extLst>
              <a:ext uri="{FF2B5EF4-FFF2-40B4-BE49-F238E27FC236}">
                <a16:creationId xmlns:a16="http://schemas.microsoft.com/office/drawing/2014/main" id="{C0C50CF0-0208-6607-94D6-5B10DEB5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AA184E-E056-4182-9F29-8C0B4771D9CF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a-DK" altLang="da-DK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F49BE2-BEEF-42A0-3C64-C571CF416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17838" y="260350"/>
            <a:ext cx="6172200" cy="1143000"/>
          </a:xfrm>
        </p:spPr>
        <p:txBody>
          <a:bodyPr/>
          <a:lstStyle/>
          <a:p>
            <a:pPr eaLnBrk="1" hangingPunct="1"/>
            <a:r>
              <a:rPr lang="da-DK" altLang="da-DK" sz="3200" u="sng" dirty="0"/>
              <a:t>5. Medlemmer ult. 2023</a:t>
            </a:r>
          </a:p>
        </p:txBody>
      </p:sp>
      <p:sp>
        <p:nvSpPr>
          <p:cNvPr id="6147" name="Pladsholder til diasnummer 2">
            <a:extLst>
              <a:ext uri="{FF2B5EF4-FFF2-40B4-BE49-F238E27FC236}">
                <a16:creationId xmlns:a16="http://schemas.microsoft.com/office/drawing/2014/main" id="{34886A20-081B-CCED-B9BF-9B9D401D5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E3611D-C248-4FC4-861C-19B745297B2F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a-DK" altLang="da-DK" sz="1400"/>
          </a:p>
        </p:txBody>
      </p:sp>
      <p:graphicFrame>
        <p:nvGraphicFramePr>
          <p:cNvPr id="7" name="Group 340">
            <a:extLst>
              <a:ext uri="{FF2B5EF4-FFF2-40B4-BE49-F238E27FC236}">
                <a16:creationId xmlns:a16="http://schemas.microsoft.com/office/drawing/2014/main" id="{598FDBD5-D927-A811-E5EB-5E810C6F82F1}"/>
              </a:ext>
            </a:extLst>
          </p:cNvPr>
          <p:cNvGraphicFramePr>
            <a:graphicFrameLocks noGrp="1"/>
          </p:cNvGraphicFramePr>
          <p:nvPr/>
        </p:nvGraphicFramePr>
        <p:xfrm>
          <a:off x="2392364" y="1406770"/>
          <a:ext cx="2738815" cy="1589233"/>
        </p:xfrm>
        <a:graphic>
          <a:graphicData uri="http://schemas.openxmlformats.org/drawingml/2006/table">
            <a:tbl>
              <a:tblPr/>
              <a:tblGrid>
                <a:gridCol w="1851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December </a:t>
                      </a:r>
                      <a:r>
                        <a:rPr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2022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Medlem</a:t>
                      </a:r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6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Normal</a:t>
                      </a:r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711</a:t>
                      </a:r>
                      <a:endParaRPr kumimoji="0" lang="en-US"/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Studerende</a:t>
                      </a:r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139</a:t>
                      </a:r>
                      <a:endParaRPr kumimoji="0" lang="da-DK" altLang="da-D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I alt</a:t>
                      </a: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 </a:t>
                      </a:r>
                      <a:endParaRPr kumimoji="0" lang="da-DK" altLang="da-D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850</a:t>
                      </a:r>
                      <a:endParaRPr kumimoji="0" lang="da-DK" altLang="da-D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98" marR="68598" marT="45701" marB="457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oup 340">
            <a:extLst>
              <a:ext uri="{FF2B5EF4-FFF2-40B4-BE49-F238E27FC236}">
                <a16:creationId xmlns:a16="http://schemas.microsoft.com/office/drawing/2014/main" id="{BED6F43C-B1CD-122C-15B0-424C420E6EE1}"/>
              </a:ext>
            </a:extLst>
          </p:cNvPr>
          <p:cNvGraphicFramePr>
            <a:graphicFrameLocks noGrp="1"/>
          </p:cNvGraphicFramePr>
          <p:nvPr/>
        </p:nvGraphicFramePr>
        <p:xfrm>
          <a:off x="2392363" y="3602038"/>
          <a:ext cx="2700986" cy="1590444"/>
        </p:xfrm>
        <a:graphic>
          <a:graphicData uri="http://schemas.openxmlformats.org/drawingml/2006/table">
            <a:tbl>
              <a:tblPr/>
              <a:tblGrid>
                <a:gridCol w="1782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December </a:t>
                      </a:r>
                      <a:r>
                        <a:rPr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2023</a:t>
                      </a: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Medlem</a:t>
                      </a: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Normal</a:t>
                      </a: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792</a:t>
                      </a:r>
                      <a:endParaRPr kumimoji="0" lang="da-DK" altLang="da-D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Studerende</a:t>
                      </a: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102</a:t>
                      </a:r>
                      <a:endParaRPr kumimoji="0" lang="da-DK" altLang="da-D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I alt</a:t>
                      </a: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/>
                        </a:rPr>
                        <a:t> </a:t>
                      </a:r>
                      <a:endParaRPr kumimoji="0" lang="da-DK" altLang="da-D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a-DK" alt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894</a:t>
                      </a:r>
                      <a:endParaRPr kumimoji="0" lang="da-DK" altLang="da-D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98" marR="68598" marT="45709" marB="4570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kstfelt 9">
            <a:extLst>
              <a:ext uri="{FF2B5EF4-FFF2-40B4-BE49-F238E27FC236}">
                <a16:creationId xmlns:a16="http://schemas.microsoft.com/office/drawing/2014/main" id="{5D9CDE9E-1036-C4CB-665F-A3B550685645}"/>
              </a:ext>
            </a:extLst>
          </p:cNvPr>
          <p:cNvSpPr txBox="1"/>
          <p:nvPr/>
        </p:nvSpPr>
        <p:spPr>
          <a:xfrm>
            <a:off x="6458508" y="1403350"/>
            <a:ext cx="3809442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da-DK" sz="1400">
                <a:latin typeface="Times New Roman"/>
                <a:cs typeface="Times New Roman"/>
              </a:rPr>
              <a:t>Samlet medlemstal december 2022: </a:t>
            </a:r>
            <a:r>
              <a:rPr lang="da-DK" sz="1400" b="1">
                <a:latin typeface="Times New Roman"/>
                <a:cs typeface="Times New Roman"/>
              </a:rPr>
              <a:t>850</a:t>
            </a:r>
          </a:p>
          <a:p>
            <a:pPr eaLnBrk="1" hangingPunct="1">
              <a:defRPr/>
            </a:pPr>
            <a:r>
              <a:rPr lang="da-DK" sz="1400">
                <a:latin typeface="Times New Roman"/>
                <a:cs typeface="Times New Roman"/>
              </a:rPr>
              <a:t>Samlet medlemstal december 2023: </a:t>
            </a:r>
            <a:r>
              <a:rPr lang="da-DK" sz="1400" b="1">
                <a:latin typeface="Times New Roman"/>
                <a:cs typeface="Times New Roman"/>
              </a:rPr>
              <a:t>894</a:t>
            </a:r>
          </a:p>
          <a:p>
            <a:pPr eaLnBrk="1" hangingPunct="1">
              <a:defRPr/>
            </a:pPr>
            <a:endParaRPr lang="da-DK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1F9CA8-B1AE-B151-80C8-B8ADFEE40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59100" y="352426"/>
            <a:ext cx="7886700" cy="1325563"/>
          </a:xfrm>
        </p:spPr>
        <p:txBody>
          <a:bodyPr/>
          <a:lstStyle/>
          <a:p>
            <a:pPr eaLnBrk="1" hangingPunct="1"/>
            <a:r>
              <a:rPr lang="da-DK" altLang="da-DK" sz="3200" u="sng" dirty="0"/>
              <a:t>5. Regnskab 2023 og budget 2024</a:t>
            </a:r>
          </a:p>
        </p:txBody>
      </p:sp>
      <p:sp>
        <p:nvSpPr>
          <p:cNvPr id="8195" name="Pladsholder til diasnummer 2">
            <a:extLst>
              <a:ext uri="{FF2B5EF4-FFF2-40B4-BE49-F238E27FC236}">
                <a16:creationId xmlns:a16="http://schemas.microsoft.com/office/drawing/2014/main" id="{543F1A4E-575C-749A-E844-87B9B4930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B9F1F8-4CE5-4997-BDE1-4F94FEC8F73B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a-DK" altLang="da-DK" sz="140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110E13E-7D18-0C06-9F0E-CA0E253FD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1412875"/>
            <a:ext cx="5886450" cy="48958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a-DK" altLang="da-DK" sz="2000" kern="0"/>
              <a:t>Regnskabet skal godkendes, jf. § 7, stk. 7</a:t>
            </a:r>
          </a:p>
          <a:p>
            <a:pPr marL="0" indent="0">
              <a:buNone/>
              <a:defRPr/>
            </a:pPr>
            <a:endParaRPr lang="da-DK" altLang="da-DK" sz="2000" kern="0"/>
          </a:p>
          <a:p>
            <a:pPr>
              <a:defRPr/>
            </a:pPr>
            <a:r>
              <a:rPr lang="da-DK" altLang="da-DK" sz="2000" kern="0"/>
              <a:t>Budgettet er til orientering </a:t>
            </a:r>
          </a:p>
          <a:p>
            <a:pPr>
              <a:defRPr/>
            </a:pPr>
            <a:endParaRPr lang="da-DK" altLang="da-DK" sz="2000" ker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5E0980D-8BBC-9768-F3B3-73432DEC2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6988" y="274639"/>
            <a:ext cx="7200900" cy="776287"/>
          </a:xfrm>
        </p:spPr>
        <p:txBody>
          <a:bodyPr/>
          <a:lstStyle/>
          <a:p>
            <a:r>
              <a:rPr lang="da-DK" altLang="da-DK" sz="2200" u="sng" dirty="0"/>
              <a:t>5. Resultatopgørelse 2023 Nationaløkonomisk Forening</a:t>
            </a:r>
          </a:p>
        </p:txBody>
      </p:sp>
      <p:sp>
        <p:nvSpPr>
          <p:cNvPr id="10243" name="Pladsholder til diasnummer 2">
            <a:extLst>
              <a:ext uri="{FF2B5EF4-FFF2-40B4-BE49-F238E27FC236}">
                <a16:creationId xmlns:a16="http://schemas.microsoft.com/office/drawing/2014/main" id="{2A722576-C696-CF2F-8110-B057236D8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C070DA-2F3C-4FA5-A3DA-23BCDEC2D660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a-DK" altLang="da-DK" sz="1400"/>
          </a:p>
        </p:txBody>
      </p:sp>
      <p:pic>
        <p:nvPicPr>
          <p:cNvPr id="10415" name="Billede 10414">
            <a:extLst>
              <a:ext uri="{FF2B5EF4-FFF2-40B4-BE49-F238E27FC236}">
                <a16:creationId xmlns:a16="http://schemas.microsoft.com/office/drawing/2014/main" id="{14324507-91B7-6295-7526-94EB0B602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046" y="971612"/>
            <a:ext cx="6121908" cy="529431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4B05317-90BB-6C0B-A541-5C1F5B192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8313" y="260351"/>
            <a:ext cx="6172200" cy="993775"/>
          </a:xfrm>
        </p:spPr>
        <p:txBody>
          <a:bodyPr/>
          <a:lstStyle/>
          <a:p>
            <a:r>
              <a:rPr lang="da-DK" altLang="da-DK" sz="2200" u="sng" dirty="0"/>
              <a:t>5. Balance 2023 Nationaløkonomisk Forening</a:t>
            </a:r>
          </a:p>
        </p:txBody>
      </p:sp>
      <p:sp>
        <p:nvSpPr>
          <p:cNvPr id="12291" name="Pladsholder til diasnummer 2">
            <a:extLst>
              <a:ext uri="{FF2B5EF4-FFF2-40B4-BE49-F238E27FC236}">
                <a16:creationId xmlns:a16="http://schemas.microsoft.com/office/drawing/2014/main" id="{2AFC63B7-0544-49A2-5A48-9CCFEBD6D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89350C-33B1-459D-A8FB-E8756766F948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a-DK" altLang="da-DK" sz="140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51A6DFE4-60FA-22D8-676D-1BDFC8D2A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046" y="1161288"/>
            <a:ext cx="6121908" cy="503910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2F8FD7B-0A6E-29E8-41E3-FE8455DD6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6988" y="274639"/>
            <a:ext cx="6615112" cy="993775"/>
          </a:xfrm>
        </p:spPr>
        <p:txBody>
          <a:bodyPr/>
          <a:lstStyle/>
          <a:p>
            <a:r>
              <a:rPr lang="da-DK" altLang="da-DK" sz="2400" u="sng" dirty="0"/>
              <a:t>5. Budget – Nationaløkonomisk Forening 2024</a:t>
            </a:r>
          </a:p>
        </p:txBody>
      </p:sp>
      <p:sp>
        <p:nvSpPr>
          <p:cNvPr id="14339" name="Pladsholder til diasnummer 2">
            <a:extLst>
              <a:ext uri="{FF2B5EF4-FFF2-40B4-BE49-F238E27FC236}">
                <a16:creationId xmlns:a16="http://schemas.microsoft.com/office/drawing/2014/main" id="{69069275-CBF8-70E2-EE2B-84BA9377F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338597-3D5A-4CE8-B62F-96931445F55E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a-DK" altLang="da-DK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683005-E36A-05D3-E87D-06DE5200E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014" y="1148125"/>
            <a:ext cx="6469408" cy="518706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13A8DA5-ED46-6D63-548C-384045705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z="3200" u="sng" dirty="0"/>
              <a:t>6. Valg til bestyrelsen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9EDDFD8-BFE9-F4E8-112F-D6F7E79D4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499" y="1226127"/>
            <a:ext cx="10110355" cy="474864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Følgende er på valg: </a:t>
            </a:r>
          </a:p>
          <a:p>
            <a:pPr marL="457200" lvl="1" indent="0">
              <a:buNone/>
            </a:pPr>
            <a:r>
              <a:rPr lang="da-DK" sz="1400" dirty="0"/>
              <a:t>Birgitte Anker, </a:t>
            </a:r>
            <a:r>
              <a:rPr lang="da-DK" sz="1400" dirty="0" err="1"/>
              <a:t>Carl-Johan</a:t>
            </a:r>
            <a:r>
              <a:rPr lang="da-DK" sz="1400" dirty="0"/>
              <a:t> Dahlgaard, Torben Andersen, Signe Krogstrup , Jesper Berg og Jakob Hald</a:t>
            </a:r>
            <a:endParaRPr lang="da-DK" altLang="da-DK" sz="1400" dirty="0"/>
          </a:p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Jesper Berg og Allan Lyngsø Madsen træder ud af bestyrelsen  (stor tak for indsatsen)</a:t>
            </a:r>
          </a:p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Det indstilles at følgende genvælges til bestyrelsen</a:t>
            </a:r>
          </a:p>
          <a:p>
            <a:pPr lvl="2"/>
            <a:r>
              <a:rPr lang="da-DK" altLang="da-DK" sz="1400" dirty="0"/>
              <a:t>Birgitte Anker</a:t>
            </a:r>
          </a:p>
          <a:p>
            <a:pPr lvl="2"/>
            <a:r>
              <a:rPr lang="da-DK" altLang="da-DK" sz="1400" dirty="0"/>
              <a:t>Carl Johan Dahlgaard</a:t>
            </a:r>
          </a:p>
          <a:p>
            <a:pPr lvl="2"/>
            <a:r>
              <a:rPr lang="da-DK" altLang="da-DK" sz="1400" dirty="0"/>
              <a:t>Torben Andersen </a:t>
            </a:r>
          </a:p>
          <a:p>
            <a:pPr lvl="2"/>
            <a:r>
              <a:rPr lang="da-DK" altLang="da-DK" sz="1400" dirty="0"/>
              <a:t>Signe Krogstrup </a:t>
            </a:r>
          </a:p>
          <a:p>
            <a:pPr lvl="2"/>
            <a:r>
              <a:rPr lang="da-DK" altLang="da-DK" sz="1400" dirty="0"/>
              <a:t>Jakob Hald</a:t>
            </a:r>
          </a:p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endParaRPr lang="da-DK" altLang="da-DK" sz="1400" dirty="0"/>
          </a:p>
        </p:txBody>
      </p:sp>
      <p:sp>
        <p:nvSpPr>
          <p:cNvPr id="27652" name="Pladsholder til diasnummer 2">
            <a:extLst>
              <a:ext uri="{FF2B5EF4-FFF2-40B4-BE49-F238E27FC236}">
                <a16:creationId xmlns:a16="http://schemas.microsoft.com/office/drawing/2014/main" id="{BBDB5925-BE3C-24E4-3269-E58C38C7F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E953D1-592F-4927-BB1E-93854F3B45F5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da-DK" altLang="da-DK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13A8DA5-ED46-6D63-548C-384045705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z="3200" u="sng" dirty="0"/>
              <a:t>6. Valg til bestyrelsen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9EDDFD8-BFE9-F4E8-112F-D6F7E79D4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499" y="1226127"/>
            <a:ext cx="10110355" cy="474864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Bestyrelsen foreslår derudover at følgende indtræder i bestyrelsen:</a:t>
            </a:r>
          </a:p>
          <a:p>
            <a:pPr lvl="2"/>
            <a:r>
              <a:rPr lang="da-DK" altLang="da-DK" sz="1400" dirty="0"/>
              <a:t>Thomas </a:t>
            </a:r>
            <a:r>
              <a:rPr lang="da-DK" altLang="da-DK" sz="1400" dirty="0" err="1"/>
              <a:t>Harr</a:t>
            </a:r>
            <a:r>
              <a:rPr lang="da-DK" altLang="da-DK" sz="1400" dirty="0"/>
              <a:t>, Vicedirektør i Nationalbanken</a:t>
            </a:r>
          </a:p>
          <a:p>
            <a:pPr lvl="2"/>
            <a:r>
              <a:rPr lang="da-DK" altLang="da-DK" sz="1400" dirty="0"/>
              <a:t>Anna Piil Damm, Professor, Department of </a:t>
            </a:r>
            <a:r>
              <a:rPr lang="da-DK" altLang="da-DK" sz="1400" dirty="0" err="1"/>
              <a:t>Economics</a:t>
            </a:r>
            <a:r>
              <a:rPr lang="da-DK" altLang="da-DK" sz="1400" dirty="0"/>
              <a:t> and Business, Aarhus Universitet</a:t>
            </a:r>
          </a:p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Valg som studenterrepræsentant i bestyrelsen (da Emil </a:t>
            </a:r>
            <a:r>
              <a:rPr lang="da-DK" altLang="da-DK" sz="1400" dirty="0" err="1"/>
              <a:t>Breisig</a:t>
            </a:r>
            <a:r>
              <a:rPr lang="da-DK" altLang="da-DK" sz="1400" dirty="0"/>
              <a:t> er rejst udenlands):</a:t>
            </a:r>
          </a:p>
          <a:p>
            <a:pPr lvl="2"/>
            <a:r>
              <a:rPr lang="da-DK" altLang="da-DK" sz="1400" dirty="0"/>
              <a:t>Helene Ravn (Stud. </a:t>
            </a:r>
            <a:r>
              <a:rPr lang="da-DK" altLang="da-DK" sz="1400" dirty="0" err="1"/>
              <a:t>Polit</a:t>
            </a:r>
            <a:r>
              <a:rPr lang="da-DK" altLang="da-DK" sz="1400" dirty="0"/>
              <a:t>)</a:t>
            </a:r>
          </a:p>
          <a:p>
            <a:pPr lvl="2"/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Det indstilles at</a:t>
            </a:r>
          </a:p>
          <a:p>
            <a:pPr lvl="1"/>
            <a:r>
              <a:rPr lang="da-DK" altLang="da-DK" sz="1400" dirty="0"/>
              <a:t>Thomas Harr erstatter Jakob Hald som formand for NØF</a:t>
            </a:r>
          </a:p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Oliver Bentsen erstatter Thomas Damsgaard Tørsløv som sekretær</a:t>
            </a:r>
          </a:p>
          <a:p>
            <a:pPr marL="457200" lvl="1" indent="0">
              <a:buNone/>
            </a:pPr>
            <a:endParaRPr lang="da-DK" altLang="da-DK" sz="1400" dirty="0"/>
          </a:p>
          <a:p>
            <a:pPr marL="457200" lvl="1" indent="0">
              <a:buNone/>
            </a:pPr>
            <a:r>
              <a:rPr lang="da-DK" altLang="da-DK" sz="1400" dirty="0"/>
              <a:t>Bestyrelse:</a:t>
            </a:r>
          </a:p>
          <a:p>
            <a:pPr marL="457200" lvl="1" indent="0">
              <a:buNone/>
            </a:pPr>
            <a:r>
              <a:rPr lang="da-DK" altLang="da-DK" sz="1400" dirty="0"/>
              <a:t>Thomas Harr (formand), Birgitte Anker, Carl-Johan Dalgaard, Torben M. Andersen, Signe Krogstrup, Anna Piil Damm, Ulrik Nødgaard, Jakob Hald, Helene Ravn</a:t>
            </a:r>
          </a:p>
          <a:p>
            <a:pPr marL="457200" lvl="1" indent="0">
              <a:buNone/>
            </a:pPr>
            <a:endParaRPr lang="da-DK" altLang="da-DK" sz="1400" dirty="0"/>
          </a:p>
        </p:txBody>
      </p:sp>
      <p:sp>
        <p:nvSpPr>
          <p:cNvPr id="27652" name="Pladsholder til diasnummer 2">
            <a:extLst>
              <a:ext uri="{FF2B5EF4-FFF2-40B4-BE49-F238E27FC236}">
                <a16:creationId xmlns:a16="http://schemas.microsoft.com/office/drawing/2014/main" id="{BBDB5925-BE3C-24E4-3269-E58C38C7F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E953D1-592F-4927-BB1E-93854F3B45F5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da-DK" altLang="da-DK" sz="1400"/>
          </a:p>
        </p:txBody>
      </p:sp>
    </p:spTree>
    <p:extLst>
      <p:ext uri="{BB962C8B-B14F-4D97-AF65-F5344CB8AC3E}">
        <p14:creationId xmlns:p14="http://schemas.microsoft.com/office/powerpoint/2010/main" val="401092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>
            <a:extLst>
              <a:ext uri="{FF2B5EF4-FFF2-40B4-BE49-F238E27FC236}">
                <a16:creationId xmlns:a16="http://schemas.microsoft.com/office/drawing/2014/main" id="{0077B0B7-8A7D-42AE-974F-883C62A49B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200" u="sng" dirty="0"/>
              <a:t>6. Valg af revisorer</a:t>
            </a:r>
            <a:endParaRPr lang="da-DK" altLang="da-DK" sz="32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B39356-EEC0-4547-B149-28D1C7EDC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a-DK" altLang="da-DK" sz="1800" dirty="0"/>
              <a:t>Der skal vælges revisorer, jf. § 7, stk. 7</a:t>
            </a:r>
          </a:p>
          <a:p>
            <a:pPr>
              <a:defRPr/>
            </a:pPr>
            <a:endParaRPr lang="da-DK" altLang="da-DK" sz="1800" dirty="0"/>
          </a:p>
          <a:p>
            <a:pPr>
              <a:defRPr/>
            </a:pPr>
            <a:r>
              <a:rPr lang="da-DK" altLang="da-DK" sz="1800" dirty="0"/>
              <a:t>Bestyrelsen foreslår</a:t>
            </a:r>
          </a:p>
          <a:p>
            <a:pPr lvl="1">
              <a:defRPr/>
            </a:pPr>
            <a:endParaRPr lang="da-DK" altLang="da-DK" sz="1800" dirty="0"/>
          </a:p>
          <a:p>
            <a:pPr lvl="1">
              <a:defRPr/>
            </a:pPr>
            <a:r>
              <a:rPr lang="da-DK" altLang="da-DK" sz="1800" dirty="0"/>
              <a:t>Genvalg af Lis Lauritsen som folkevalgt revisor  [?]</a:t>
            </a:r>
          </a:p>
          <a:p>
            <a:pPr marL="457200" lvl="1" indent="0">
              <a:buNone/>
              <a:defRPr/>
            </a:pPr>
            <a:endParaRPr lang="da-DK" altLang="da-DK" sz="1800" dirty="0"/>
          </a:p>
          <a:p>
            <a:pPr lvl="1">
              <a:defRPr/>
            </a:pPr>
            <a:r>
              <a:rPr lang="da-DK" altLang="da-DK" sz="1800" dirty="0"/>
              <a:t>Genvalg af Piaster Revisorerne som uafhængig revisor [?]</a:t>
            </a:r>
          </a:p>
          <a:p>
            <a:pPr>
              <a:defRPr/>
            </a:pPr>
            <a:endParaRPr lang="da-DK" altLang="da-DK" sz="1800" dirty="0"/>
          </a:p>
          <a:p>
            <a:pPr marL="0" indent="0">
              <a:buNone/>
              <a:defRPr/>
            </a:pPr>
            <a:endParaRPr lang="da-DK" altLang="da-DK" sz="1800" dirty="0"/>
          </a:p>
          <a:p>
            <a:pPr marL="0" indent="0">
              <a:buNone/>
              <a:defRPr/>
            </a:pPr>
            <a:endParaRPr lang="da-DK" altLang="da-DK" sz="1800" dirty="0"/>
          </a:p>
          <a:p>
            <a:pPr marL="0" indent="0">
              <a:buNone/>
              <a:defRPr/>
            </a:pPr>
            <a:endParaRPr lang="da-DK" altLang="da-DK" sz="1800" dirty="0"/>
          </a:p>
          <a:p>
            <a:pPr>
              <a:defRPr/>
            </a:pPr>
            <a:endParaRPr lang="da-DK" sz="1800" dirty="0"/>
          </a:p>
        </p:txBody>
      </p:sp>
      <p:sp>
        <p:nvSpPr>
          <p:cNvPr id="29700" name="Pladsholder til diasnummer 3">
            <a:extLst>
              <a:ext uri="{FF2B5EF4-FFF2-40B4-BE49-F238E27FC236}">
                <a16:creationId xmlns:a16="http://schemas.microsoft.com/office/drawing/2014/main" id="{A8BB75C2-E9D3-92C2-7B31-CFF8A18B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CDC2A7-0991-484D-9295-B45A4B3C5B86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da-DK" altLang="da-DK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4E27DB3-6099-C1DA-03EF-F21B04FAF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z="3200" u="sng"/>
              <a:t>Dagsorden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43FBAB9-F7C8-8ED6-A3F6-DBA2C993B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6"/>
            <a:ext cx="8675687" cy="5040313"/>
          </a:xfrm>
        </p:spPr>
        <p:txBody>
          <a:bodyPr>
            <a:normAutofit lnSpcReduction="10000"/>
          </a:bodyPr>
          <a:lstStyle/>
          <a:p>
            <a:pPr>
              <a:buFontTx/>
              <a:buAutoNum type="arabicPeriod"/>
            </a:pPr>
            <a:endParaRPr lang="da-DK" altLang="da-DK" sz="1800" dirty="0"/>
          </a:p>
          <a:p>
            <a:pPr>
              <a:buFontTx/>
              <a:buAutoNum type="arabicPeriod"/>
            </a:pPr>
            <a:r>
              <a:rPr lang="da-DK" altLang="da-DK" sz="1800" dirty="0"/>
              <a:t>Valg af dirigent</a:t>
            </a:r>
          </a:p>
          <a:p>
            <a:pPr>
              <a:buFontTx/>
              <a:buAutoNum type="arabicPeriod"/>
            </a:pPr>
            <a:endParaRPr lang="da-DK" altLang="da-DK" sz="1800" dirty="0"/>
          </a:p>
          <a:p>
            <a:pPr>
              <a:buFontTx/>
              <a:buAutoNum type="arabicPeriod"/>
            </a:pPr>
            <a:r>
              <a:rPr lang="da-DK" altLang="da-DK" sz="1800" dirty="0"/>
              <a:t>Formandens beretning vedrørende perioden siden sidste generalforsamling</a:t>
            </a:r>
          </a:p>
          <a:p>
            <a:pPr>
              <a:buFontTx/>
              <a:buAutoNum type="arabicPeriod"/>
            </a:pPr>
            <a:endParaRPr lang="da-DK" altLang="da-DK" sz="1800" dirty="0"/>
          </a:p>
          <a:p>
            <a:pPr>
              <a:buFontTx/>
              <a:buAutoNum type="arabicPeriod"/>
            </a:pPr>
            <a:r>
              <a:rPr lang="da-DK" altLang="da-DK" sz="1800" dirty="0"/>
              <a:t>Orientering om Nationaløkonomisk Tidsskrift</a:t>
            </a:r>
          </a:p>
          <a:p>
            <a:pPr>
              <a:buFontTx/>
              <a:buAutoNum type="arabicPeriod"/>
            </a:pPr>
            <a:endParaRPr lang="da-DK" altLang="da-DK" sz="1800" dirty="0"/>
          </a:p>
          <a:p>
            <a:pPr>
              <a:buFontTx/>
              <a:buAutoNum type="arabicPeriod"/>
            </a:pPr>
            <a:r>
              <a:rPr lang="da-DK" altLang="da-DK" sz="1800" dirty="0"/>
              <a:t> Nye redaktører for tidsskriftet</a:t>
            </a:r>
          </a:p>
          <a:p>
            <a:pPr>
              <a:buFontTx/>
              <a:buAutoNum type="arabicPeriod"/>
            </a:pPr>
            <a:endParaRPr lang="da-DK" altLang="da-DK" sz="1800" dirty="0"/>
          </a:p>
          <a:p>
            <a:pPr>
              <a:buFontTx/>
              <a:buAutoNum type="arabicPeriod"/>
            </a:pPr>
            <a:r>
              <a:rPr lang="da-DK" altLang="da-DK" sz="1800" dirty="0"/>
              <a:t>Regnskab for 2023 og budget for 2024 ved </a:t>
            </a:r>
            <a:r>
              <a:rPr lang="da-DK" altLang="da-DK" sz="1800" dirty="0" err="1"/>
              <a:t>kasseren</a:t>
            </a:r>
            <a:endParaRPr lang="da-DK" altLang="da-DK" sz="1800" dirty="0"/>
          </a:p>
          <a:p>
            <a:pPr>
              <a:buFontTx/>
              <a:buAutoNum type="arabicPeriod"/>
            </a:pPr>
            <a:endParaRPr lang="da-DK" altLang="da-DK" sz="1800" dirty="0"/>
          </a:p>
          <a:p>
            <a:pPr>
              <a:buFontTx/>
              <a:buAutoNum type="arabicPeriod"/>
            </a:pPr>
            <a:r>
              <a:rPr lang="da-DK" altLang="da-DK" sz="1800" dirty="0"/>
              <a:t>Valg af formand, bestyrelse og revisorer</a:t>
            </a:r>
          </a:p>
          <a:p>
            <a:pPr>
              <a:buFontTx/>
              <a:buAutoNum type="arabicPeriod"/>
            </a:pPr>
            <a:endParaRPr lang="da-DK" altLang="da-DK" sz="1800" dirty="0"/>
          </a:p>
          <a:p>
            <a:pPr>
              <a:buFontTx/>
              <a:buAutoNum type="arabicPeriod"/>
            </a:pPr>
            <a:r>
              <a:rPr lang="da-DK" altLang="da-DK" sz="1800" dirty="0"/>
              <a:t>Eventuelt</a:t>
            </a:r>
          </a:p>
          <a:p>
            <a:pPr>
              <a:buFontTx/>
              <a:buAutoNum type="arabicPeriod"/>
            </a:pPr>
            <a:endParaRPr lang="da-DK" altLang="da-DK" sz="1800" dirty="0"/>
          </a:p>
        </p:txBody>
      </p:sp>
      <p:sp>
        <p:nvSpPr>
          <p:cNvPr id="6148" name="Pladsholder til diasnummer 2">
            <a:extLst>
              <a:ext uri="{FF2B5EF4-FFF2-40B4-BE49-F238E27FC236}">
                <a16:creationId xmlns:a16="http://schemas.microsoft.com/office/drawing/2014/main" id="{ABA01DCB-8415-84AE-3C7C-D3DF1B81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352B25-9625-4FCC-9C9D-ED41AAC573EF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a-DK" altLang="da-DK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9DC78EE-3B62-8958-0FB9-694209B3E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5888"/>
            <a:ext cx="8229600" cy="1143000"/>
          </a:xfrm>
        </p:spPr>
        <p:txBody>
          <a:bodyPr/>
          <a:lstStyle/>
          <a:p>
            <a:pPr eaLnBrk="1" hangingPunct="1"/>
            <a:r>
              <a:rPr lang="da-DK" altLang="da-DK" sz="3200" u="sng" dirty="0"/>
              <a:t>1. Aktiviteter det seneste års tid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E20A53F-A989-D3D5-6455-48B2CEC6E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4" y="981076"/>
            <a:ext cx="8675687" cy="58769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altLang="da-DK" sz="400" dirty="0"/>
          </a:p>
          <a:p>
            <a:pPr marL="0" indent="0">
              <a:buNone/>
            </a:pPr>
            <a:r>
              <a:rPr lang="en-US" altLang="da-DK" sz="1100" b="1" dirty="0">
                <a:solidFill>
                  <a:schemeClr val="accent2"/>
                </a:solidFill>
              </a:rPr>
              <a:t>	</a:t>
            </a:r>
            <a:r>
              <a:rPr lang="en-US" altLang="da-DK" sz="1600" b="1" dirty="0">
                <a:solidFill>
                  <a:schemeClr val="accent2"/>
                </a:solidFill>
              </a:rPr>
              <a:t>EPRN </a:t>
            </a:r>
            <a:r>
              <a:rPr lang="en-US" altLang="da-DK" sz="1600" b="1" dirty="0" err="1">
                <a:solidFill>
                  <a:schemeClr val="accent2"/>
                </a:solidFill>
              </a:rPr>
              <a:t>Konference</a:t>
            </a:r>
            <a:r>
              <a:rPr lang="en-US" altLang="da-DK" sz="1600" b="1" dirty="0">
                <a:solidFill>
                  <a:schemeClr val="accent2"/>
                </a:solidFill>
              </a:rPr>
              <a:t>, 2023 </a:t>
            </a:r>
            <a:endParaRPr lang="da-DK" altLang="da-DK" sz="16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da-DK" altLang="da-DK" sz="800" b="1" i="1" dirty="0">
                <a:solidFill>
                  <a:schemeClr val="accent2"/>
                </a:solidFill>
              </a:rPr>
              <a:t>	</a:t>
            </a:r>
            <a:r>
              <a:rPr lang="da-DK" altLang="da-DK" sz="1200" dirty="0" err="1"/>
              <a:t>NØFs</a:t>
            </a:r>
            <a:r>
              <a:rPr lang="da-DK" altLang="da-DK" sz="1200" dirty="0"/>
              <a:t> medlemmer kunne se præsentationer fra Finansministeriet, Beskæftigelsesministeriet, Økonomiministeriet, 	Konkurrence- og Forbrugerstyrelsen, EPRU, CEPG og Nationalbanken inden for en lang række aktuelle emner.</a:t>
            </a:r>
          </a:p>
          <a:p>
            <a:pPr marL="0" indent="0">
              <a:buNone/>
            </a:pPr>
            <a:endParaRPr lang="da-DK" altLang="da-DK" sz="1000" dirty="0"/>
          </a:p>
          <a:p>
            <a:pPr marL="0" indent="0">
              <a:buNone/>
            </a:pPr>
            <a:r>
              <a:rPr lang="da-DK" altLang="da-DK" sz="800" b="1" dirty="0">
                <a:solidFill>
                  <a:schemeClr val="accent2"/>
                </a:solidFill>
              </a:rPr>
              <a:t>	</a:t>
            </a:r>
            <a:r>
              <a:rPr lang="da-DK" altLang="da-DK" sz="1600" b="1" dirty="0">
                <a:solidFill>
                  <a:schemeClr val="accent2"/>
                </a:solidFill>
              </a:rPr>
              <a:t>Høring om reform af EU’s finanspolitiske regler i folketinget</a:t>
            </a:r>
          </a:p>
          <a:p>
            <a:pPr marL="0" indent="0">
              <a:buNone/>
            </a:pPr>
            <a:r>
              <a:rPr lang="da-DK" altLang="da-DK" sz="1000" b="1" dirty="0"/>
              <a:t>	</a:t>
            </a:r>
            <a:r>
              <a:rPr lang="da-DK" altLang="da-DK" sz="1200" dirty="0" err="1"/>
              <a:t>NØFs</a:t>
            </a:r>
            <a:r>
              <a:rPr lang="da-DK" altLang="da-DK" sz="1200" dirty="0"/>
              <a:t> medlemmer blev inviteret i folketingets Finansudvalg og Europaudvalg for at høre oplæg fra blandt andre Stephanie 	Lose (V), Niels Thygesen, Carl-Johan Dalgaard, Otto Brøns-Pedersen, Lars Andersen og </a:t>
            </a:r>
            <a:r>
              <a:rPr lang="da-DK" altLang="da-DK" sz="1200" dirty="0" err="1"/>
              <a:t>Maarten</a:t>
            </a:r>
            <a:r>
              <a:rPr lang="da-DK" altLang="da-DK" sz="1200" dirty="0"/>
              <a:t> </a:t>
            </a:r>
            <a:r>
              <a:rPr lang="da-DK" altLang="da-DK" sz="1200" dirty="0" err="1"/>
              <a:t>Verwey</a:t>
            </a:r>
            <a:endParaRPr lang="da-DK" altLang="da-DK" sz="1200" dirty="0"/>
          </a:p>
          <a:p>
            <a:pPr marL="0" indent="0">
              <a:buNone/>
            </a:pPr>
            <a:endParaRPr lang="da-DK" altLang="da-DK" sz="1200" dirty="0"/>
          </a:p>
          <a:p>
            <a:pPr marL="0" indent="0">
              <a:buNone/>
            </a:pPr>
            <a:r>
              <a:rPr lang="da-DK" altLang="da-DK" sz="1000" b="1" dirty="0">
                <a:solidFill>
                  <a:schemeClr val="accent2"/>
                </a:solidFill>
              </a:rPr>
              <a:t>	</a:t>
            </a:r>
            <a:r>
              <a:rPr lang="da-DK" altLang="da-DK" sz="1600" b="1" dirty="0">
                <a:solidFill>
                  <a:schemeClr val="accent2"/>
                </a:solidFill>
              </a:rPr>
              <a:t>”Fremadrettede udfordringer for dansk økonomi ”, maj 2023</a:t>
            </a:r>
            <a:endParaRPr lang="da-DK" altLang="da-DK" sz="1000" b="1" i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da-DK" altLang="da-DK" sz="1000" b="1" i="1" dirty="0">
                <a:solidFill>
                  <a:schemeClr val="accent2"/>
                </a:solidFill>
              </a:rPr>
              <a:t>	</a:t>
            </a:r>
            <a:r>
              <a:rPr lang="da-DK" altLang="da-DK" sz="1200" dirty="0"/>
              <a:t>Med præsentation fra Lars Haagen Pedersen, afdelingschef i Finansministeriet</a:t>
            </a:r>
            <a:endParaRPr lang="da-DK" altLang="da-DK" sz="1000" dirty="0"/>
          </a:p>
          <a:p>
            <a:pPr marL="0" indent="0">
              <a:buNone/>
            </a:pPr>
            <a:endParaRPr lang="da-DK" altLang="da-DK" sz="1200" dirty="0"/>
          </a:p>
          <a:p>
            <a:pPr marL="0" indent="0">
              <a:buNone/>
            </a:pPr>
            <a:r>
              <a:rPr lang="da-DK" altLang="da-DK" sz="1000" b="1" dirty="0">
                <a:solidFill>
                  <a:schemeClr val="accent2"/>
                </a:solidFill>
              </a:rPr>
              <a:t>	</a:t>
            </a:r>
            <a:r>
              <a:rPr lang="da-DK" altLang="da-DK" sz="1600" b="1" dirty="0">
                <a:solidFill>
                  <a:schemeClr val="accent2"/>
                </a:solidFill>
              </a:rPr>
              <a:t>”Inflation og Pengepolitik ”, november 2023</a:t>
            </a:r>
            <a:endParaRPr lang="da-DK" altLang="da-DK" sz="1000" b="1" i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da-DK" altLang="da-DK" sz="1000" b="1" i="1" dirty="0">
                <a:solidFill>
                  <a:schemeClr val="accent2"/>
                </a:solidFill>
              </a:rPr>
              <a:t>	</a:t>
            </a:r>
            <a:r>
              <a:rPr lang="da-DK" altLang="da-DK" sz="1200" dirty="0"/>
              <a:t>Med præsentation fra Nationalbankdirektør Signe Krogstrup, ekstern lektor ved CBS Lars Christensen og lektor ved KU 	Søren Hove Ravn</a:t>
            </a:r>
          </a:p>
          <a:p>
            <a:pPr marL="0" indent="0">
              <a:buNone/>
            </a:pPr>
            <a:endParaRPr lang="da-DK" altLang="da-DK" sz="1000" dirty="0"/>
          </a:p>
          <a:p>
            <a:pPr marL="0" indent="0">
              <a:buNone/>
            </a:pPr>
            <a:r>
              <a:rPr lang="da-DK" altLang="da-DK" sz="1000" dirty="0"/>
              <a:t>	</a:t>
            </a:r>
            <a:r>
              <a:rPr lang="da-DK" altLang="da-DK" sz="1600" b="1" dirty="0">
                <a:solidFill>
                  <a:schemeClr val="accent2"/>
                </a:solidFill>
              </a:rPr>
              <a:t>Årsmøde – Koldingfjord, februar 2024</a:t>
            </a:r>
          </a:p>
          <a:p>
            <a:pPr marL="0" indent="0">
              <a:buNone/>
            </a:pPr>
            <a:r>
              <a:rPr lang="da-DK" altLang="da-DK" sz="1000" dirty="0"/>
              <a:t>	</a:t>
            </a:r>
            <a:r>
              <a:rPr lang="da-DK" altLang="da-DK" sz="1200" dirty="0"/>
              <a:t>264 deltagere – ny rekord!</a:t>
            </a:r>
          </a:p>
          <a:p>
            <a:pPr marL="0" indent="0">
              <a:buNone/>
            </a:pPr>
            <a:r>
              <a:rPr lang="da-DK" altLang="da-DK" sz="1000" dirty="0"/>
              <a:t>	</a:t>
            </a:r>
          </a:p>
          <a:p>
            <a:pPr marL="0" indent="0">
              <a:buNone/>
            </a:pPr>
            <a:endParaRPr lang="da-DK" altLang="da-DK" sz="900" dirty="0"/>
          </a:p>
          <a:p>
            <a:pPr marL="0" indent="0">
              <a:buNone/>
            </a:pPr>
            <a:r>
              <a:rPr lang="da-DK" altLang="da-DK" sz="900" dirty="0"/>
              <a:t>	</a:t>
            </a:r>
          </a:p>
          <a:p>
            <a:pPr marL="0" indent="0">
              <a:buNone/>
            </a:pPr>
            <a:endParaRPr lang="da-DK" altLang="da-DK" sz="900" dirty="0"/>
          </a:p>
        </p:txBody>
      </p:sp>
      <p:sp>
        <p:nvSpPr>
          <p:cNvPr id="8196" name="Pladsholder til diasnummer 2">
            <a:extLst>
              <a:ext uri="{FF2B5EF4-FFF2-40B4-BE49-F238E27FC236}">
                <a16:creationId xmlns:a16="http://schemas.microsoft.com/office/drawing/2014/main" id="{C3D4A12D-63CE-0313-7636-82ECCF4F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869336-4E26-44DF-B764-5CAB077C9A2B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a-DK" altLang="da-DK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B93340-63C6-3E6B-9CA2-5D0DE52A5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200" u="sng"/>
              <a:t>2. Foreningens arbejde iøvrigt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95DBBA2-5966-4A6E-BA96-4F456F44A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6" y="1538289"/>
            <a:ext cx="8785225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da-DK" altLang="da-DK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da-DK" sz="1800" dirty="0"/>
              <a:t>Fornuftig økonomi. Udgifter til forlag fordeles over 2023 og 2022. Tak til kasserer!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da-DK" sz="1800" dirty="0"/>
              <a:t>Stigende medlemstal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da-DK" sz="1800" dirty="0"/>
              <a:t>Tidsskriftet er på vej fremad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a-DK" altLang="da-DK" sz="1800" dirty="0"/>
          </a:p>
          <a:p>
            <a:pPr marL="457200" lvl="1" indent="0">
              <a:buNone/>
              <a:defRPr/>
            </a:pPr>
            <a:r>
              <a:rPr lang="da-DK" altLang="da-DK" sz="1800" dirty="0"/>
              <a:t>Fokusområder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da-DK" sz="1800" dirty="0"/>
              <a:t>Tidsskriftet – </a:t>
            </a:r>
            <a:r>
              <a:rPr lang="da-DK" altLang="da-DK" sz="1800" dirty="0" err="1"/>
              <a:t>what’s</a:t>
            </a:r>
            <a:r>
              <a:rPr lang="da-DK" altLang="da-DK" sz="1800" dirty="0"/>
              <a:t> </a:t>
            </a:r>
            <a:r>
              <a:rPr lang="da-DK" altLang="da-DK" sz="1800" dirty="0" err="1"/>
              <a:t>next</a:t>
            </a:r>
            <a:r>
              <a:rPr lang="da-DK" altLang="da-DK" sz="1800" dirty="0"/>
              <a:t> 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da-DK" sz="1800" dirty="0"/>
              <a:t>Flere yngre medlemmer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da-DK" sz="1800" dirty="0"/>
              <a:t>Mere synlighed online</a:t>
            </a:r>
          </a:p>
          <a:p>
            <a:pPr marL="457200" lvl="1" indent="0">
              <a:buNone/>
              <a:defRPr/>
            </a:pPr>
            <a:endParaRPr lang="da-DK" altLang="da-DK" sz="1800" dirty="0"/>
          </a:p>
          <a:p>
            <a:pPr marL="457200" lvl="1" indent="0">
              <a:buNone/>
              <a:defRPr/>
            </a:pPr>
            <a:endParaRPr lang="da-DK" altLang="da-DK" sz="1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a-DK" altLang="da-DK" sz="1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a-DK" altLang="da-DK" sz="1800" dirty="0"/>
          </a:p>
          <a:p>
            <a:pPr lvl="1">
              <a:lnSpc>
                <a:spcPct val="90000"/>
              </a:lnSpc>
              <a:defRPr/>
            </a:pPr>
            <a:endParaRPr lang="da-DK" altLang="da-DK" sz="1600" dirty="0"/>
          </a:p>
        </p:txBody>
      </p:sp>
      <p:sp>
        <p:nvSpPr>
          <p:cNvPr id="10244" name="Pladsholder til diasnummer 2">
            <a:extLst>
              <a:ext uri="{FF2B5EF4-FFF2-40B4-BE49-F238E27FC236}">
                <a16:creationId xmlns:a16="http://schemas.microsoft.com/office/drawing/2014/main" id="{8B83850E-E4B7-AF77-C112-54C72A271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56C1E2-5BB2-4204-BC42-B873DBB224CF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a-DK" altLang="da-DK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D11AA36D-7067-4ACB-EF1B-FA4F84DE6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2400" u="sng"/>
              <a:t>3. Nationaløkonomisk Tidsskrift</a:t>
            </a:r>
            <a:endParaRPr lang="da-DK" altLang="da-DK" u="sng">
              <a:solidFill>
                <a:schemeClr val="tx1"/>
              </a:solidFill>
            </a:endParaRPr>
          </a:p>
        </p:txBody>
      </p:sp>
      <p:sp>
        <p:nvSpPr>
          <p:cNvPr id="14339" name="Pladsholder til slidenummer 3">
            <a:extLst>
              <a:ext uri="{FF2B5EF4-FFF2-40B4-BE49-F238E27FC236}">
                <a16:creationId xmlns:a16="http://schemas.microsoft.com/office/drawing/2014/main" id="{A30DB964-8E14-6C42-3FF7-84D8D6027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C6938A-E30A-485B-A8AC-347509A811EF}" type="slidenum">
              <a:rPr lang="da-DK" altLang="en-US" sz="10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a-DK" altLang="en-US" sz="100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AE1640-3888-419D-BD04-C22EB5DFA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da-DK" altLang="da-DK" sz="1800" dirty="0"/>
              <a:t>Ansvarshavende redaktør, Jan Rose Skaksen</a:t>
            </a:r>
          </a:p>
          <a:p>
            <a:pPr marL="0" indent="0">
              <a:buNone/>
              <a:defRPr/>
            </a:pPr>
            <a:endParaRPr lang="da-DK" altLang="da-DK" sz="1800" dirty="0"/>
          </a:p>
          <a:p>
            <a:pPr marL="0" indent="0">
              <a:buNone/>
              <a:defRPr/>
            </a:pPr>
            <a:r>
              <a:rPr lang="da-DK" altLang="da-DK" sz="1800" dirty="0"/>
              <a:t>Redaktionsudvalget består desuden af: </a:t>
            </a:r>
            <a:endParaRPr lang="da-DK" altLang="da-DK" sz="1800" dirty="0">
              <a:highlight>
                <a:srgbClr val="FFFF00"/>
              </a:highlight>
            </a:endParaRPr>
          </a:p>
          <a:p>
            <a:pPr>
              <a:defRPr/>
            </a:pPr>
            <a:r>
              <a:rPr lang="da-DK" altLang="da-DK" sz="1800" dirty="0"/>
              <a:t>Torben Tranæs (VIVE) </a:t>
            </a:r>
          </a:p>
          <a:p>
            <a:pPr>
              <a:defRPr/>
            </a:pPr>
            <a:r>
              <a:rPr lang="da-DK" altLang="da-DK" sz="1800" dirty="0"/>
              <a:t>Niels Johannesen (KU)</a:t>
            </a:r>
          </a:p>
          <a:p>
            <a:pPr>
              <a:defRPr/>
            </a:pPr>
            <a:r>
              <a:rPr lang="da-DK" altLang="da-DK" sz="1800" dirty="0"/>
              <a:t>Marianne Simonsen (AU) </a:t>
            </a:r>
          </a:p>
          <a:p>
            <a:pPr>
              <a:defRPr/>
            </a:pPr>
            <a:r>
              <a:rPr lang="da-DK" altLang="da-DK" sz="1800" dirty="0"/>
              <a:t>Lisbeth la Cour (CBS)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156AF934-1CDB-66D1-A435-97D1DD26F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2400" u="sng" dirty="0"/>
              <a:t>3. Nationaløkonomisk Tidsskrift</a:t>
            </a:r>
            <a:endParaRPr lang="da-DK" altLang="da-DK" u="sng" dirty="0">
              <a:solidFill>
                <a:schemeClr val="tx1"/>
              </a:solidFill>
            </a:endParaRPr>
          </a:p>
        </p:txBody>
      </p:sp>
      <p:sp>
        <p:nvSpPr>
          <p:cNvPr id="15363" name="Pladsholder til slidenummer 3">
            <a:extLst>
              <a:ext uri="{FF2B5EF4-FFF2-40B4-BE49-F238E27FC236}">
                <a16:creationId xmlns:a16="http://schemas.microsoft.com/office/drawing/2014/main" id="{9F21F996-4A30-76A3-C1FF-3311FA8E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EDC142-E7BF-484D-9EA7-2C4088C8000B}" type="slidenum">
              <a:rPr lang="da-DK" altLang="en-US" sz="10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a-DK" altLang="en-US" sz="100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A03124-2D05-4E91-8EB9-DFEAB7202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da-DK" sz="1800" b="1" dirty="0"/>
              <a:t>Publiceringer:</a:t>
            </a:r>
          </a:p>
          <a:p>
            <a:pPr marL="0" indent="0">
              <a:buNone/>
              <a:defRPr/>
            </a:pPr>
            <a:r>
              <a:rPr lang="da-DK" sz="1800" b="1" dirty="0"/>
              <a:t>2021: 6</a:t>
            </a:r>
          </a:p>
          <a:p>
            <a:pPr marL="0" indent="0">
              <a:buNone/>
              <a:defRPr/>
            </a:pPr>
            <a:r>
              <a:rPr lang="da-DK" sz="1800" b="1" dirty="0"/>
              <a:t>2022: 3</a:t>
            </a:r>
          </a:p>
          <a:p>
            <a:pPr marL="0" indent="0">
              <a:buNone/>
              <a:defRPr/>
            </a:pPr>
            <a:r>
              <a:rPr lang="da-DK" sz="1800" b="1" dirty="0"/>
              <a:t>2023:6</a:t>
            </a:r>
          </a:p>
          <a:p>
            <a:pPr marL="0" indent="0">
              <a:buNone/>
              <a:defRPr/>
            </a:pPr>
            <a:r>
              <a:rPr lang="da-DK" sz="1800" b="1" dirty="0"/>
              <a:t>2024: foreløbig 7</a:t>
            </a:r>
          </a:p>
          <a:p>
            <a:pPr marL="0" indent="0">
              <a:buNone/>
              <a:defRPr/>
            </a:pPr>
            <a:endParaRPr lang="da-DK" altLang="da-DK" sz="1800" b="1" dirty="0"/>
          </a:p>
          <a:p>
            <a:pPr marL="0" indent="0">
              <a:buNone/>
              <a:defRPr/>
            </a:pPr>
            <a:r>
              <a:rPr lang="da-DK" altLang="da-DK" sz="1800" dirty="0"/>
              <a:t>Målsætning: mindst 10 om året.</a:t>
            </a:r>
          </a:p>
          <a:p>
            <a:pPr marL="42863" indent="0">
              <a:buNone/>
              <a:defRPr/>
            </a:pPr>
            <a:endParaRPr lang="da-DK" altLang="da-DK" sz="1800" b="1" dirty="0"/>
          </a:p>
          <a:p>
            <a:pPr marL="42863" indent="0">
              <a:buNone/>
              <a:defRPr/>
            </a:pPr>
            <a:r>
              <a:rPr lang="da-DK" altLang="da-DK" sz="1800" b="1" dirty="0"/>
              <a:t>Profil</a:t>
            </a:r>
          </a:p>
          <a:p>
            <a:pPr lvl="1">
              <a:defRPr/>
            </a:pPr>
            <a:r>
              <a:rPr lang="da-DK" altLang="da-DK" sz="1800" dirty="0"/>
              <a:t>NØT skal have en klar profil omkring artikler, der fokuserer på dansk økonomi (bredt defineret)</a:t>
            </a:r>
          </a:p>
          <a:p>
            <a:pPr lvl="1">
              <a:defRPr/>
            </a:pPr>
            <a:r>
              <a:rPr lang="da-DK" altLang="da-DK" sz="1800" dirty="0"/>
              <a:t>Der skal være fokus på aktualitet</a:t>
            </a:r>
          </a:p>
          <a:p>
            <a:pPr lvl="1">
              <a:defRPr/>
            </a:pPr>
            <a:r>
              <a:rPr lang="da-DK" altLang="da-DK" sz="1800" dirty="0"/>
              <a:t>Alle artikler bliver i første runde enten forkastet eller accepteret betinget af revisioner</a:t>
            </a:r>
          </a:p>
          <a:p>
            <a:pPr lvl="1">
              <a:defRPr/>
            </a:pPr>
            <a:r>
              <a:rPr lang="da-DK" altLang="da-DK" sz="1800" dirty="0"/>
              <a:t>Der skal max gå 3 måneder fra indsendelse til beslutning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80B20194-0DA9-0A44-2AA1-E3905EC90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2400" u="sng"/>
              <a:t>3. Nationaløkonomisk Tidsskrift</a:t>
            </a:r>
            <a:endParaRPr lang="da-DK" altLang="da-DK" u="sng">
              <a:solidFill>
                <a:schemeClr val="tx1"/>
              </a:solidFill>
            </a:endParaRPr>
          </a:p>
        </p:txBody>
      </p:sp>
      <p:sp>
        <p:nvSpPr>
          <p:cNvPr id="16387" name="Pladsholder til slidenummer 3">
            <a:extLst>
              <a:ext uri="{FF2B5EF4-FFF2-40B4-BE49-F238E27FC236}">
                <a16:creationId xmlns:a16="http://schemas.microsoft.com/office/drawing/2014/main" id="{54A604E6-48A6-F0D0-3567-441F5DBB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1A7738-66F2-44C0-BA0D-ED56B1226696}" type="slidenum">
              <a:rPr lang="da-DK" altLang="en-US" sz="10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a-DK" altLang="en-US" sz="1000"/>
          </a:p>
        </p:txBody>
      </p:sp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1D0AC963-E9E0-4408-9A6A-38FDD2BDE6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da-DK" altLang="da-DK" sz="1800" dirty="0"/>
              <a:t>Publiceringer 2024</a:t>
            </a:r>
          </a:p>
          <a:p>
            <a:pPr>
              <a:defRPr/>
            </a:pPr>
            <a:r>
              <a:rPr lang="da-DK" sz="1400" dirty="0"/>
              <a:t>Jakob Langager, Fordelingseffekter af huslejeregulering: Målrettet som spredehagl Fordelingseffekter af huslejeregulering, Nationaløkonomisk Tidsskrift 2024:1 </a:t>
            </a:r>
            <a:endParaRPr lang="en-US" sz="1400" i="1" dirty="0">
              <a:solidFill>
                <a:srgbClr val="0C2B43"/>
              </a:solidFill>
              <a:highlight>
                <a:srgbClr val="FFFF00"/>
              </a:highlight>
            </a:endParaRPr>
          </a:p>
          <a:p>
            <a:pPr>
              <a:defRPr/>
            </a:pPr>
            <a:r>
              <a:rPr lang="da-DK" sz="1400" dirty="0"/>
              <a:t>Niels Kærgård, Økonomerne i Aarhus 1946-1980 – En mere nuanceret historie Økonomerne i Aarhus 1946-1980, Nationaløkonomisk Tidsskrift 2024:2</a:t>
            </a:r>
          </a:p>
          <a:p>
            <a:pPr>
              <a:defRPr/>
            </a:pPr>
            <a:r>
              <a:rPr lang="da-DK" sz="1400" dirty="0"/>
              <a:t>Svend Hylleberg, En replik til Niels Kærgård, Nationaløkonomisk Tidsskrift 2024:3</a:t>
            </a:r>
          </a:p>
          <a:p>
            <a:pPr>
              <a:defRPr/>
            </a:pPr>
            <a:r>
              <a:rPr lang="da-DK" sz="1400" dirty="0"/>
              <a:t>Trine Bille og Niels Kærgård, Christian Hjort-Andersen – 28. november 1944-28. september 2023 Nationaløkonomisk Tidsskrift 2024:4</a:t>
            </a:r>
          </a:p>
          <a:p>
            <a:pPr marL="0" indent="0">
              <a:buNone/>
              <a:defRPr/>
            </a:pPr>
            <a:r>
              <a:rPr lang="da-DK" sz="1800" dirty="0"/>
              <a:t>Kommer meget snart</a:t>
            </a:r>
          </a:p>
          <a:p>
            <a:pPr>
              <a:defRPr/>
            </a:pPr>
            <a:r>
              <a:rPr lang="da-DK" sz="1400" dirty="0"/>
              <a:t> Asger Munch Grønlund, Signe Krogstrup og Morten Spange, </a:t>
            </a:r>
            <a:r>
              <a:rPr lang="da-DK" sz="1400" dirty="0" err="1"/>
              <a:t>What</a:t>
            </a:r>
            <a:r>
              <a:rPr lang="da-DK" sz="1400" dirty="0"/>
              <a:t> do negative policy rate </a:t>
            </a:r>
            <a:r>
              <a:rPr lang="da-DK" sz="1400" dirty="0" err="1"/>
              <a:t>economies</a:t>
            </a:r>
            <a:r>
              <a:rPr lang="da-DK" sz="1400" dirty="0"/>
              <a:t> have in common, Nationaløkonomisk Tidsskrift 2024:5 Af</a:t>
            </a:r>
          </a:p>
          <a:p>
            <a:pPr>
              <a:defRPr/>
            </a:pPr>
            <a:r>
              <a:rPr lang="da-DK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Dorte Grinderslev og John Smidt, Makroøkonomiske modeller i Danmark </a:t>
            </a:r>
          </a:p>
          <a:p>
            <a:pPr>
              <a:defRPr/>
            </a:pPr>
            <a:r>
              <a:rPr lang="da-DK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Pet</a:t>
            </a:r>
            <a:r>
              <a:rPr lang="da-DK" sz="1400" dirty="0">
                <a:ea typeface="Calibri" panose="020F0502020204030204" pitchFamily="34" charset="0"/>
                <a:cs typeface="Times New Roman" panose="02020603050405020304" pitchFamily="18" charset="0"/>
              </a:rPr>
              <a:t>er Birch Sørensen, Klimaregulering af landbruget: afgift versus tilskud</a:t>
            </a:r>
            <a:r>
              <a:rPr lang="da-DK" sz="1400" dirty="0"/>
              <a:t> </a:t>
            </a:r>
            <a:endParaRPr lang="da-DK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spcBef>
                <a:spcPts val="4500"/>
              </a:spcBef>
            </a:pPr>
            <a:endParaRPr lang="da-DK" sz="1200" dirty="0"/>
          </a:p>
          <a:p>
            <a:pPr>
              <a:defRPr/>
            </a:pPr>
            <a:endParaRPr lang="da-DK" altLang="da-DK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80B20194-0DA9-0A44-2AA1-E3905EC90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2400" u="sng" dirty="0"/>
              <a:t>4. Nye redaktører for Nationaløkonomisk Tidsskrift</a:t>
            </a:r>
            <a:endParaRPr lang="da-DK" altLang="da-DK" u="sng" dirty="0">
              <a:solidFill>
                <a:schemeClr val="tx1"/>
              </a:solidFill>
            </a:endParaRPr>
          </a:p>
        </p:txBody>
      </p:sp>
      <p:sp>
        <p:nvSpPr>
          <p:cNvPr id="16387" name="Pladsholder til slidenummer 3">
            <a:extLst>
              <a:ext uri="{FF2B5EF4-FFF2-40B4-BE49-F238E27FC236}">
                <a16:creationId xmlns:a16="http://schemas.microsoft.com/office/drawing/2014/main" id="{54A604E6-48A6-F0D0-3567-441F5DBB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1A7738-66F2-44C0-BA0D-ED56B1226696}" type="slidenum">
              <a:rPr lang="da-DK" altLang="en-US" sz="10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a-DK" altLang="en-US" sz="1000"/>
          </a:p>
        </p:txBody>
      </p:sp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1D0AC963-E9E0-4408-9A6A-38FDD2BDE6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da-DK" altLang="da-DK" sz="1800" dirty="0"/>
              <a:t>Nye redaktører af tidsskriftet: </a:t>
            </a:r>
          </a:p>
          <a:p>
            <a:pPr marL="0" indent="0">
              <a:buNone/>
              <a:defRPr/>
            </a:pPr>
            <a:endParaRPr lang="da-DK" altLang="da-DK" sz="1800" dirty="0"/>
          </a:p>
          <a:p>
            <a:pPr>
              <a:defRPr/>
            </a:pPr>
            <a:r>
              <a:rPr lang="da-DK" altLang="da-DK" sz="1800" dirty="0"/>
              <a:t>Michael Svarer, Professor ved Århus Universitet</a:t>
            </a:r>
          </a:p>
          <a:p>
            <a:pPr>
              <a:defRPr/>
            </a:pPr>
            <a:r>
              <a:rPr lang="da-DK" altLang="da-DK" sz="1800" dirty="0"/>
              <a:t>Jesper Linaa, Vicedirektør i Konkurrence- og Forbrugerstyrelsen</a:t>
            </a:r>
          </a:p>
          <a:p>
            <a:pPr marL="0" indent="0">
              <a:buNone/>
              <a:defRPr/>
            </a:pPr>
            <a:endParaRPr lang="da-DK" altLang="da-DK" sz="1800" dirty="0"/>
          </a:p>
          <a:p>
            <a:pPr marL="0" indent="0">
              <a:buNone/>
              <a:defRPr/>
            </a:pPr>
            <a:endParaRPr lang="da-DK" altLang="da-DK" sz="1800" dirty="0"/>
          </a:p>
          <a:p>
            <a:pPr marL="0" indent="0">
              <a:buNone/>
              <a:defRPr/>
            </a:pPr>
            <a:r>
              <a:rPr lang="da-DK" altLang="da-DK" sz="1800" dirty="0"/>
              <a:t>Tak til Jan Rose Skaksen !!!</a:t>
            </a:r>
          </a:p>
        </p:txBody>
      </p:sp>
    </p:spTree>
    <p:extLst>
      <p:ext uri="{BB962C8B-B14F-4D97-AF65-F5344CB8AC3E}">
        <p14:creationId xmlns:p14="http://schemas.microsoft.com/office/powerpoint/2010/main" val="77939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55F57AD-7436-6B3D-79EA-C5921F2AA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17838" y="260350"/>
            <a:ext cx="6172200" cy="1143000"/>
          </a:xfrm>
        </p:spPr>
        <p:txBody>
          <a:bodyPr/>
          <a:lstStyle/>
          <a:p>
            <a:pPr eaLnBrk="1" hangingPunct="1"/>
            <a:r>
              <a:rPr lang="da-DK" altLang="da-DK" sz="3200" u="sng" dirty="0"/>
              <a:t>5. Priser 2024</a:t>
            </a:r>
          </a:p>
        </p:txBody>
      </p:sp>
      <p:sp>
        <p:nvSpPr>
          <p:cNvPr id="4099" name="Pladsholder til diasnummer 2">
            <a:extLst>
              <a:ext uri="{FF2B5EF4-FFF2-40B4-BE49-F238E27FC236}">
                <a16:creationId xmlns:a16="http://schemas.microsoft.com/office/drawing/2014/main" id="{17BD3C02-3E0B-6B45-810A-8F946CA4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E5D65B-9EA5-4A1C-8EA3-8C86AD8EBF10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a-DK" altLang="da-DK" sz="1400"/>
          </a:p>
        </p:txBody>
      </p:sp>
      <p:graphicFrame>
        <p:nvGraphicFramePr>
          <p:cNvPr id="6" name="Group 280">
            <a:extLst>
              <a:ext uri="{FF2B5EF4-FFF2-40B4-BE49-F238E27FC236}">
                <a16:creationId xmlns:a16="http://schemas.microsoft.com/office/drawing/2014/main" id="{AFFB020C-398C-D3BB-D473-3585B6F4B1CD}"/>
              </a:ext>
            </a:extLst>
          </p:cNvPr>
          <p:cNvGraphicFramePr>
            <a:graphicFrameLocks noGrp="1"/>
          </p:cNvGraphicFramePr>
          <p:nvPr/>
        </p:nvGraphicFramePr>
        <p:xfrm>
          <a:off x="3889376" y="3357563"/>
          <a:ext cx="3498709" cy="3048000"/>
        </p:xfrm>
        <a:graphic>
          <a:graphicData uri="http://schemas.openxmlformats.org/drawingml/2006/table">
            <a:tbl>
              <a:tblPr/>
              <a:tblGrid>
                <a:gridCol w="110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50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	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Medlemskab af forening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  <a:defRPr/>
                      </a:pP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  <a:defRPr/>
                      </a:pP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  <a:defRPr/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Abonnement på elektronisk tidsskrift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        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250,- kr.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Gratis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Studerende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889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Gratis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</a:tabLst>
                      </a:pPr>
                      <a:r>
                        <a:rPr kumimoji="0" lang="da-DK" altLang="da-DK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Gratis</a:t>
                      </a:r>
                      <a:endParaRPr kumimoji="0" lang="da-DK" altLang="da-DK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7" marR="68587" marT="45666" marB="4566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22" name="Tekstboks 2">
            <a:extLst>
              <a:ext uri="{FF2B5EF4-FFF2-40B4-BE49-F238E27FC236}">
                <a16:creationId xmlns:a16="http://schemas.microsoft.com/office/drawing/2014/main" id="{542DDFDA-F89E-A216-F38E-92BDBA4AD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1268413"/>
            <a:ext cx="44831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a-DK" altLang="da-DK" sz="1800">
                <a:latin typeface="Arial"/>
                <a:cs typeface="Arial"/>
              </a:rPr>
              <a:t>Kontingent fastholdes på 250 kr. i 2024</a:t>
            </a:r>
            <a:endParaRPr lang="en-US"/>
          </a:p>
          <a:p>
            <a:pPr eaLnBrk="1" hangingPunct="1">
              <a:spcBef>
                <a:spcPct val="0"/>
              </a:spcBef>
            </a:pPr>
            <a:endParaRPr lang="da-DK" altLang="da-DK" sz="1800"/>
          </a:p>
          <a:p>
            <a:pPr eaLnBrk="1" hangingPunct="1">
              <a:spcBef>
                <a:spcPct val="0"/>
              </a:spcBef>
            </a:pPr>
            <a:r>
              <a:rPr lang="da-DK" altLang="da-DK" sz="1800">
                <a:latin typeface="Arial"/>
                <a:cs typeface="Arial"/>
              </a:rPr>
              <a:t>Alle studerende er forsat gratis medlemmer</a:t>
            </a:r>
          </a:p>
          <a:p>
            <a:pPr marL="0" indent="0">
              <a:spcBef>
                <a:spcPct val="0"/>
              </a:spcBef>
              <a:buNone/>
            </a:pPr>
            <a:endParaRPr lang="da-DK" altLang="da-DK" sz="18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c3a2a75-3850-4f21-af50-4e32b9b0554f}" enabled="1" method="Standard" siteId="{fcd01dec-c99e-43dc-927f-c3e61073872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852</Words>
  <Application>Microsoft Office PowerPoint</Application>
  <PresentationFormat>Widescreen</PresentationFormat>
  <Paragraphs>199</Paragraphs>
  <Slides>17</Slides>
  <Notes>12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Office-tema</vt:lpstr>
      <vt:lpstr>PowerPoint-præsentation</vt:lpstr>
      <vt:lpstr>Dagsorden</vt:lpstr>
      <vt:lpstr>1. Aktiviteter det seneste års tid</vt:lpstr>
      <vt:lpstr>2. Foreningens arbejde iøvrigt</vt:lpstr>
      <vt:lpstr>3. Nationaløkonomisk Tidsskrift</vt:lpstr>
      <vt:lpstr>3. Nationaløkonomisk Tidsskrift</vt:lpstr>
      <vt:lpstr>3. Nationaløkonomisk Tidsskrift</vt:lpstr>
      <vt:lpstr>4. Nye redaktører for Nationaløkonomisk Tidsskrift</vt:lpstr>
      <vt:lpstr>5. Priser 2024</vt:lpstr>
      <vt:lpstr>5. Medlemmer ult. 2023</vt:lpstr>
      <vt:lpstr>5. Regnskab 2023 og budget 2024</vt:lpstr>
      <vt:lpstr>5. Resultatopgørelse 2023 Nationaløkonomisk Forening</vt:lpstr>
      <vt:lpstr>5. Balance 2023 Nationaløkonomisk Forening</vt:lpstr>
      <vt:lpstr>5. Budget – Nationaløkonomisk Forening 2024</vt:lpstr>
      <vt:lpstr>6. Valg til bestyrelsen</vt:lpstr>
      <vt:lpstr>6. Valg til bestyrelsen</vt:lpstr>
      <vt:lpstr>6. Valg af revisorer</vt:lpstr>
    </vt:vector>
  </TitlesOfParts>
  <Company>Danmarks Nationalbank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Thomas Rasmusen Damsgaard Tørsløv</dc:creator>
  <cp:lastModifiedBy>Thomas Rasmusen Damsgaard Tørsløv</cp:lastModifiedBy>
  <cp:revision>19</cp:revision>
  <dcterms:created xsi:type="dcterms:W3CDTF">2023-05-31T06:45:10Z</dcterms:created>
  <dcterms:modified xsi:type="dcterms:W3CDTF">2024-05-28T13:12:11Z</dcterms:modified>
</cp:coreProperties>
</file>