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4"/>
  </p:sldMasterIdLst>
  <p:notesMasterIdLst>
    <p:notesMasterId r:id="rId92"/>
  </p:notesMasterIdLst>
  <p:handoutMasterIdLst>
    <p:handoutMasterId r:id="rId93"/>
  </p:handoutMasterIdLst>
  <p:sldIdLst>
    <p:sldId id="496" r:id="rId55"/>
    <p:sldId id="258" r:id="rId56"/>
    <p:sldId id="519" r:id="rId57"/>
    <p:sldId id="480" r:id="rId58"/>
    <p:sldId id="439" r:id="rId59"/>
    <p:sldId id="456" r:id="rId60"/>
    <p:sldId id="465" r:id="rId61"/>
    <p:sldId id="468" r:id="rId62"/>
    <p:sldId id="467" r:id="rId63"/>
    <p:sldId id="446" r:id="rId64"/>
    <p:sldId id="464" r:id="rId65"/>
    <p:sldId id="454" r:id="rId66"/>
    <p:sldId id="477" r:id="rId67"/>
    <p:sldId id="479" r:id="rId68"/>
    <p:sldId id="494" r:id="rId69"/>
    <p:sldId id="485" r:id="rId70"/>
    <p:sldId id="495" r:id="rId71"/>
    <p:sldId id="515" r:id="rId72"/>
    <p:sldId id="516" r:id="rId73"/>
    <p:sldId id="517" r:id="rId74"/>
    <p:sldId id="486" r:id="rId75"/>
    <p:sldId id="490" r:id="rId76"/>
    <p:sldId id="492" r:id="rId77"/>
    <p:sldId id="491" r:id="rId78"/>
    <p:sldId id="493" r:id="rId79"/>
    <p:sldId id="503" r:id="rId80"/>
    <p:sldId id="512" r:id="rId81"/>
    <p:sldId id="511" r:id="rId82"/>
    <p:sldId id="520" r:id="rId83"/>
    <p:sldId id="521" r:id="rId84"/>
    <p:sldId id="510" r:id="rId85"/>
    <p:sldId id="489" r:id="rId86"/>
    <p:sldId id="505" r:id="rId87"/>
    <p:sldId id="506" r:id="rId88"/>
    <p:sldId id="440" r:id="rId89"/>
    <p:sldId id="444" r:id="rId90"/>
    <p:sldId id="504" r:id="rId91"/>
  </p:sldIdLst>
  <p:sldSz cx="12192000" cy="6858000"/>
  <p:notesSz cx="6808788" cy="9940925"/>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643A47-1323-0AAE-13AB-A325F84237A0}" name="Mads Gybel Vej Andersen" initials="MGVA" userId="S::MGA@skm.dk::1ad1e0c2-22dc-4286-9ff5-ebcd8f1b30ef" providerId="AD"/>
  <p188:author id="{B9FDA8DC-A9AB-B55D-6C8D-B28AB11C68B4}" name="Peter Bach-Mortensen" initials="PBM" userId="S::pbm@skm.dk::ff667f10-39c6-46b9-87b1-a33ea5b94b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kkel Nørlem Hermansen" initials="MNH" lastIdx="19" clrIdx="0">
    <p:extLst>
      <p:ext uri="{19B8F6BF-5375-455C-9EA6-DF929625EA0E}">
        <p15:presenceInfo xmlns:p15="http://schemas.microsoft.com/office/powerpoint/2012/main" userId="S-1-5-21-2100284113-1573851820-878952375-355672" providerId="AD"/>
      </p:ext>
    </p:extLst>
  </p:cmAuthor>
  <p:cmAuthor id="2" name="Morten Visby Krægpøth" initials="MVK" lastIdx="7" clrIdx="1">
    <p:extLst>
      <p:ext uri="{19B8F6BF-5375-455C-9EA6-DF929625EA0E}">
        <p15:presenceInfo xmlns:p15="http://schemas.microsoft.com/office/powerpoint/2012/main" userId="S-1-5-21-2100284113-1573851820-878952375-128963" providerId="AD"/>
      </p:ext>
    </p:extLst>
  </p:cmAuthor>
  <p:cmAuthor id="3" name="Frederik Kristian Møller Flyvholm" initials="FKMF" lastIdx="12" clrIdx="2">
    <p:extLst>
      <p:ext uri="{19B8F6BF-5375-455C-9EA6-DF929625EA0E}">
        <p15:presenceInfo xmlns:p15="http://schemas.microsoft.com/office/powerpoint/2012/main" userId="S-1-5-21-2100284113-1573851820-878952375-3853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26" autoAdjust="0"/>
  </p:normalViewPr>
  <p:slideViewPr>
    <p:cSldViewPr snapToGrid="0">
      <p:cViewPr varScale="1">
        <p:scale>
          <a:sx n="100" d="100"/>
          <a:sy n="100" d="100"/>
        </p:scale>
        <p:origin x="876" y="7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9.xml"/><Relationship Id="rId68" Type="http://schemas.openxmlformats.org/officeDocument/2006/relationships/slide" Target="slides/slide14.xml"/><Relationship Id="rId84" Type="http://schemas.openxmlformats.org/officeDocument/2006/relationships/slide" Target="slides/slide30.xml"/><Relationship Id="rId89" Type="http://schemas.openxmlformats.org/officeDocument/2006/relationships/slide" Target="slides/slide35.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 Target="slides/slide4.xml"/><Relationship Id="rId74" Type="http://schemas.openxmlformats.org/officeDocument/2006/relationships/slide" Target="slides/slide20.xml"/><Relationship Id="rId79" Type="http://schemas.openxmlformats.org/officeDocument/2006/relationships/slide" Target="slides/slide25.xml"/><Relationship Id="rId5" Type="http://schemas.openxmlformats.org/officeDocument/2006/relationships/customXml" Target="../customXml/item5.xml"/><Relationship Id="rId90" Type="http://schemas.openxmlformats.org/officeDocument/2006/relationships/slide" Target="slides/slide36.xml"/><Relationship Id="rId95" Type="http://schemas.openxmlformats.org/officeDocument/2006/relationships/presProps" Target="presProp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10.xml"/><Relationship Id="rId69" Type="http://schemas.openxmlformats.org/officeDocument/2006/relationships/slide" Target="slides/slide15.xml"/><Relationship Id="rId80" Type="http://schemas.openxmlformats.org/officeDocument/2006/relationships/slide" Target="slides/slide26.xml"/><Relationship Id="rId85"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5.xml"/><Relationship Id="rId67" Type="http://schemas.openxmlformats.org/officeDocument/2006/relationships/slide" Target="slides/slide13.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1.xml"/><Relationship Id="rId62" Type="http://schemas.openxmlformats.org/officeDocument/2006/relationships/slide" Target="slides/slide8.xml"/><Relationship Id="rId70" Type="http://schemas.openxmlformats.org/officeDocument/2006/relationships/slide" Target="slides/slide16.xml"/><Relationship Id="rId75" Type="http://schemas.openxmlformats.org/officeDocument/2006/relationships/slide" Target="slides/slide21.xml"/><Relationship Id="rId83" Type="http://schemas.openxmlformats.org/officeDocument/2006/relationships/slide" Target="slides/slide29.xml"/><Relationship Id="rId88" Type="http://schemas.openxmlformats.org/officeDocument/2006/relationships/slide" Target="slides/slide34.xml"/><Relationship Id="rId91" Type="http://schemas.openxmlformats.org/officeDocument/2006/relationships/slide" Target="slides/slide3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6.xml"/><Relationship Id="rId65" Type="http://schemas.openxmlformats.org/officeDocument/2006/relationships/slide" Target="slides/slide11.xml"/><Relationship Id="rId73" Type="http://schemas.openxmlformats.org/officeDocument/2006/relationships/slide" Target="slides/slide19.xml"/><Relationship Id="rId78" Type="http://schemas.openxmlformats.org/officeDocument/2006/relationships/slide" Target="slides/slide24.xml"/><Relationship Id="rId81" Type="http://schemas.openxmlformats.org/officeDocument/2006/relationships/slide" Target="slides/slide27.xml"/><Relationship Id="rId86" Type="http://schemas.openxmlformats.org/officeDocument/2006/relationships/slide" Target="slides/slide32.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 Target="slides/slide1.xml"/><Relationship Id="rId76" Type="http://schemas.openxmlformats.org/officeDocument/2006/relationships/slide" Target="slides/slide22.xml"/><Relationship Id="rId97"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1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2.xml"/><Relationship Id="rId87" Type="http://schemas.openxmlformats.org/officeDocument/2006/relationships/slide" Target="slides/slide33.xml"/><Relationship Id="rId61" Type="http://schemas.openxmlformats.org/officeDocument/2006/relationships/slide" Target="slides/slide7.xml"/><Relationship Id="rId82"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2.xml"/><Relationship Id="rId77" Type="http://schemas.openxmlformats.org/officeDocument/2006/relationships/slide" Target="slides/slide23.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259626BC-3014-47B2-ABB5-277382126DEC}"/>
              </a:ext>
            </a:extLst>
          </p:cNvPr>
          <p:cNvSpPr>
            <a:spLocks noGrp="1"/>
          </p:cNvSpPr>
          <p:nvPr>
            <p:ph type="dt" idx="1"/>
          </p:nvPr>
        </p:nvSpPr>
        <p:spPr>
          <a:xfrm>
            <a:off x="4777547" y="9413502"/>
            <a:ext cx="1527424" cy="148321"/>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May 2024</a:t>
            </a:fld>
            <a:endParaRPr lang="en-GB"/>
          </a:p>
        </p:txBody>
      </p:sp>
      <p:sp>
        <p:nvSpPr>
          <p:cNvPr id="7" name="Slide Number Placeholder 9">
            <a:extLst>
              <a:ext uri="{FF2B5EF4-FFF2-40B4-BE49-F238E27FC236}">
                <a16:creationId xmlns:a16="http://schemas.microsoft.com/office/drawing/2014/main" id="{8BB79479-4803-48E4-BCA9-BBA7EC166C01}"/>
              </a:ext>
            </a:extLst>
          </p:cNvPr>
          <p:cNvSpPr>
            <a:spLocks noGrp="1"/>
          </p:cNvSpPr>
          <p:nvPr>
            <p:ph type="sldNum" sz="quarter" idx="3"/>
          </p:nvPr>
        </p:nvSpPr>
        <p:spPr>
          <a:xfrm>
            <a:off x="4777547" y="9236905"/>
            <a:ext cx="1527424" cy="148321"/>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a:p>
        </p:txBody>
      </p:sp>
      <p:sp>
        <p:nvSpPr>
          <p:cNvPr id="8" name="Footer Placeholder 10">
            <a:extLst>
              <a:ext uri="{FF2B5EF4-FFF2-40B4-BE49-F238E27FC236}">
                <a16:creationId xmlns:a16="http://schemas.microsoft.com/office/drawing/2014/main" id="{D1A99EC3-4551-41A3-93A3-E76F910E7F3E}"/>
              </a:ext>
            </a:extLst>
          </p:cNvPr>
          <p:cNvSpPr>
            <a:spLocks noGrp="1"/>
          </p:cNvSpPr>
          <p:nvPr>
            <p:ph type="ftr" sz="quarter" idx="2"/>
          </p:nvPr>
        </p:nvSpPr>
        <p:spPr>
          <a:xfrm>
            <a:off x="503818" y="9413502"/>
            <a:ext cx="4132227" cy="148321"/>
          </a:xfrm>
          <a:prstGeom prst="rect">
            <a:avLst/>
          </a:prstGeom>
        </p:spPr>
        <p:txBody>
          <a:bodyPr vert="horz" lIns="0" tIns="0" rIns="0" bIns="0" rtlCol="0" anchor="t" anchorCtr="0"/>
          <a:lstStyle>
            <a:lvl1pPr algn="l">
              <a:defRPr sz="800">
                <a:latin typeface="+mn-lt"/>
              </a:defRPr>
            </a:lvl1pPr>
          </a:lstStyle>
          <a:p>
            <a:endParaRPr lang="en-GB"/>
          </a:p>
        </p:txBody>
      </p:sp>
      <p:sp>
        <p:nvSpPr>
          <p:cNvPr id="9" name="Header Placeholder 12">
            <a:extLst>
              <a:ext uri="{FF2B5EF4-FFF2-40B4-BE49-F238E27FC236}">
                <a16:creationId xmlns:a16="http://schemas.microsoft.com/office/drawing/2014/main" id="{E835199C-5B05-418A-99B3-384C353F2AE4}"/>
              </a:ext>
            </a:extLst>
          </p:cNvPr>
          <p:cNvSpPr>
            <a:spLocks noGrp="1"/>
          </p:cNvSpPr>
          <p:nvPr>
            <p:ph type="hdr" sz="quarter"/>
          </p:nvPr>
        </p:nvSpPr>
        <p:spPr>
          <a:xfrm>
            <a:off x="503818" y="9236905"/>
            <a:ext cx="4132227" cy="148321"/>
          </a:xfrm>
          <a:prstGeom prst="rect">
            <a:avLst/>
          </a:prstGeom>
        </p:spPr>
        <p:txBody>
          <a:bodyPr vert="horz" lIns="0" tIns="0" rIns="0" bIns="0" rtlCol="0" anchor="t" anchorCtr="0"/>
          <a:lstStyle>
            <a:lvl1pPr algn="l">
              <a:defRPr sz="800">
                <a:latin typeface="+mn-lt"/>
              </a:defRPr>
            </a:lvl1pPr>
          </a:lstStyle>
          <a:p>
            <a:endParaRPr lang="en-GB"/>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90488" y="746125"/>
            <a:ext cx="6627812"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339185" y="4721438"/>
            <a:ext cx="6130420" cy="447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p>
            <a:pPr lvl="0"/>
            <a:r>
              <a:rPr lang="da-DK" err="1"/>
              <a:t>Click</a:t>
            </a:r>
            <a:r>
              <a:rPr lang="da-DK"/>
              <a:t> to </a:t>
            </a:r>
            <a:r>
              <a:rPr lang="da-DK" err="1"/>
              <a:t>edit</a:t>
            </a:r>
            <a:r>
              <a:rPr lang="da-DK"/>
              <a:t> Master </a:t>
            </a:r>
            <a:r>
              <a:rPr lang="da-DK" err="1"/>
              <a:t>text</a:t>
            </a:r>
            <a:r>
              <a:rPr lang="da-DK"/>
              <a:t> </a:t>
            </a:r>
            <a:r>
              <a:rPr lang="da-DK" err="1"/>
              <a:t>styles</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8" name="Date Placeholder 8">
            <a:extLst>
              <a:ext uri="{FF2B5EF4-FFF2-40B4-BE49-F238E27FC236}">
                <a16:creationId xmlns:a16="http://schemas.microsoft.com/office/drawing/2014/main" id="{F4548538-D6FB-49A2-8D0E-7DD154B50DC5}"/>
              </a:ext>
            </a:extLst>
          </p:cNvPr>
          <p:cNvSpPr>
            <a:spLocks noGrp="1"/>
          </p:cNvSpPr>
          <p:nvPr>
            <p:ph type="dt" idx="1"/>
          </p:nvPr>
        </p:nvSpPr>
        <p:spPr>
          <a:xfrm>
            <a:off x="4803239" y="9545313"/>
            <a:ext cx="1666366" cy="148321"/>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28 May 2024</a:t>
            </a:fld>
            <a:endParaRPr lang="en-GB" sz="800"/>
          </a:p>
        </p:txBody>
      </p:sp>
      <p:sp>
        <p:nvSpPr>
          <p:cNvPr id="9" name="Slide Number Placeholder 9">
            <a:extLst>
              <a:ext uri="{FF2B5EF4-FFF2-40B4-BE49-F238E27FC236}">
                <a16:creationId xmlns:a16="http://schemas.microsoft.com/office/drawing/2014/main" id="{EDC8800B-1BAA-4993-9AC8-2CA458C16EA7}"/>
              </a:ext>
            </a:extLst>
          </p:cNvPr>
          <p:cNvSpPr>
            <a:spLocks noGrp="1"/>
          </p:cNvSpPr>
          <p:nvPr>
            <p:ph type="sldNum" sz="quarter" idx="5"/>
          </p:nvPr>
        </p:nvSpPr>
        <p:spPr>
          <a:xfrm>
            <a:off x="4803239" y="9368716"/>
            <a:ext cx="1666366" cy="148321"/>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0" name="Footer Placeholder 10">
            <a:extLst>
              <a:ext uri="{FF2B5EF4-FFF2-40B4-BE49-F238E27FC236}">
                <a16:creationId xmlns:a16="http://schemas.microsoft.com/office/drawing/2014/main" id="{42BBC979-FFC8-43E2-8DDE-D425B63AFE7D}"/>
              </a:ext>
            </a:extLst>
          </p:cNvPr>
          <p:cNvSpPr>
            <a:spLocks noGrp="1"/>
          </p:cNvSpPr>
          <p:nvPr>
            <p:ph type="ftr" sz="quarter" idx="4"/>
          </p:nvPr>
        </p:nvSpPr>
        <p:spPr>
          <a:xfrm>
            <a:off x="339185" y="9545313"/>
            <a:ext cx="4221143" cy="148321"/>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BAB6F26-F351-4F54-BB01-EA0254B41806}"/>
              </a:ext>
            </a:extLst>
          </p:cNvPr>
          <p:cNvSpPr>
            <a:spLocks noGrp="1"/>
          </p:cNvSpPr>
          <p:nvPr>
            <p:ph type="hdr" sz="quarter"/>
          </p:nvPr>
        </p:nvSpPr>
        <p:spPr>
          <a:xfrm>
            <a:off x="339185" y="9368716"/>
            <a:ext cx="4221143" cy="148321"/>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sz="800"/>
          </a:p>
        </p:txBody>
      </p:sp>
    </p:spTree>
    <p:extLst>
      <p:ext uri="{BB962C8B-B14F-4D97-AF65-F5344CB8AC3E}">
        <p14:creationId xmlns:p14="http://schemas.microsoft.com/office/powerpoint/2010/main" val="82871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10</a:t>
            </a:fld>
            <a:endParaRPr lang="da-DK"/>
          </a:p>
        </p:txBody>
      </p:sp>
    </p:spTree>
    <p:extLst>
      <p:ext uri="{BB962C8B-B14F-4D97-AF65-F5344CB8AC3E}">
        <p14:creationId xmlns:p14="http://schemas.microsoft.com/office/powerpoint/2010/main" val="190639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a:pPr/>
              <a:t>11</a:t>
            </a:fld>
            <a:endParaRPr lang="en-GB" sz="800"/>
          </a:p>
        </p:txBody>
      </p:sp>
    </p:spTree>
    <p:extLst>
      <p:ext uri="{BB962C8B-B14F-4D97-AF65-F5344CB8AC3E}">
        <p14:creationId xmlns:p14="http://schemas.microsoft.com/office/powerpoint/2010/main" val="238565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a:p>
        </p:txBody>
      </p:sp>
      <p:sp>
        <p:nvSpPr>
          <p:cNvPr id="4" name="Slide Number Placeholder 3"/>
          <p:cNvSpPr>
            <a:spLocks noGrp="1"/>
          </p:cNvSpPr>
          <p:nvPr>
            <p:ph type="sldNum" sz="quarter" idx="10"/>
          </p:nvPr>
        </p:nvSpPr>
        <p:spPr/>
        <p:txBody>
          <a:bodyPr/>
          <a:lstStyle/>
          <a:p>
            <a:fld id="{27848E65-9E75-41AE-BC80-13A10C6B0591}" type="slidenum">
              <a:rPr lang="da-DK"/>
              <a:pPr/>
              <a:t>12</a:t>
            </a:fld>
            <a:endParaRPr lang="da-DK"/>
          </a:p>
        </p:txBody>
      </p:sp>
    </p:spTree>
    <p:extLst>
      <p:ext uri="{BB962C8B-B14F-4D97-AF65-F5344CB8AC3E}">
        <p14:creationId xmlns:p14="http://schemas.microsoft.com/office/powerpoint/2010/main" val="423969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14</a:t>
            </a:fld>
            <a:endParaRPr lang="da-DK"/>
          </a:p>
        </p:txBody>
      </p:sp>
      <p:sp>
        <p:nvSpPr>
          <p:cNvPr id="600066" name="Rectangle 2"/>
          <p:cNvSpPr>
            <a:spLocks noGrp="1" noRot="1" noChangeAspect="1" noChangeArrowheads="1" noTextEdit="1"/>
          </p:cNvSpPr>
          <p:nvPr>
            <p:ph type="sldImg"/>
          </p:nvPr>
        </p:nvSpPr>
        <p:spPr>
          <a:xfrm>
            <a:off x="90488" y="746125"/>
            <a:ext cx="6627812" cy="3727450"/>
          </a:xfrm>
          <a:ln/>
        </p:spPr>
      </p:sp>
      <p:sp>
        <p:nvSpPr>
          <p:cNvPr id="600067"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156423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15</a:t>
            </a:fld>
            <a:endParaRPr lang="da-DK"/>
          </a:p>
        </p:txBody>
      </p:sp>
    </p:spTree>
    <p:extLst>
      <p:ext uri="{BB962C8B-B14F-4D97-AF65-F5344CB8AC3E}">
        <p14:creationId xmlns:p14="http://schemas.microsoft.com/office/powerpoint/2010/main" val="3148210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223331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17</a:t>
            </a:fld>
            <a:endParaRPr lang="da-DK"/>
          </a:p>
        </p:txBody>
      </p:sp>
    </p:spTree>
    <p:extLst>
      <p:ext uri="{BB962C8B-B14F-4D97-AF65-F5344CB8AC3E}">
        <p14:creationId xmlns:p14="http://schemas.microsoft.com/office/powerpoint/2010/main" val="120749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aseline="0" dirty="0">
                <a:effectLst/>
                <a:latin typeface="+mj-lt"/>
                <a:ea typeface="Times New Roman" panose="02020603050405020304" pitchFamily="18" charset="0"/>
                <a:cs typeface="Times New Roman" panose="02020603050405020304" pitchFamily="18" charset="0"/>
              </a:rPr>
              <a:t>Der tages årligt stilling til serviceniveauet i den offentlige sektor i forbindelse med aftale om den årlige finanslov samt økonomiaftaler om kommunernes og regionernes økonomi. Lovgivningen tilsiger således ikke en automatisk afledt virkning på det offentlige serviceniveau, når der finder en positiv arbejdsudbudsvirkning sted (uanset om denne i praksis slår ud i øget arbejdstid eller timeløn). Skønnes der en positiv arbejdsudbudsvirkning i forbindelse med en reform, hvor det i øvrigt ikke aftales at justere i det offentlige serviceniveau, er udgangspunktet derfor, at serviceniveauet fastholdes.</a:t>
            </a:r>
          </a:p>
          <a:p>
            <a:endParaRPr lang="da-DK" sz="1200" kern="1200" baseline="0" dirty="0">
              <a:solidFill>
                <a:schemeClr val="tx1"/>
              </a:solidFill>
              <a:effectLst/>
              <a:latin typeface="+mj-lt"/>
              <a:cs typeface="Times New Roman" panose="02020603050405020304" pitchFamily="18" charset="0"/>
            </a:endParaRPr>
          </a:p>
          <a:p>
            <a:r>
              <a:rPr lang="da-DK" sz="1200" kern="1200" baseline="0" dirty="0">
                <a:solidFill>
                  <a:schemeClr val="tx1"/>
                </a:solidFill>
                <a:effectLst/>
                <a:latin typeface="+mj-lt"/>
                <a:ea typeface="Times New Roman" panose="02020603050405020304" pitchFamily="18" charset="0"/>
                <a:cs typeface="Times New Roman" panose="02020603050405020304" pitchFamily="18" charset="0"/>
              </a:rPr>
              <a:t>Den potentielle betydning af virkninger på sats- og §20-reguleringen bliver selvsagt større, når skøn over arbejdsudbudsvirkningerne også kan omfatte virkninger på den individuelle timeproduktivitet (højere arbejdsintensitet, der afspejles i timelønnen) – og ikke blot virkninger på arbejdstiden. I princippet er det dog i denne henseende ikke i sig selv afgørende, om ændringen arbejdsudbuddet rent faktisk sker via en ændring i arbejdstiden eller i øvrig arbejdsindsats. Det afgørende er, om der registreres en højere timeløn ifm. opgørelsen af lønstigningstakten. Ikke alle ændringer i den faktiske arbejdstid vil nødvendigvis give anledning til ændringer i den registrerede arbejdstid – og aflønningen heraf vil derfor kunne registreres som højere timeløn. Således er der også potentielle effekter, selv hvis der alene skønnes over arbejdsudbudsvirkninger via (den faktiske) arbejdstid.</a:t>
            </a:r>
          </a:p>
          <a:p>
            <a:endParaRPr lang="da-DK" sz="1200" kern="1200" baseline="0" dirty="0">
              <a:solidFill>
                <a:schemeClr val="tx1"/>
              </a:solidFill>
              <a:effectLst/>
              <a:latin typeface="+mj-lt"/>
              <a:ea typeface="Times New Roman" panose="02020603050405020304" pitchFamily="18" charset="0"/>
              <a:cs typeface="Times New Roman" panose="02020603050405020304" pitchFamily="18" charset="0"/>
            </a:endParaRPr>
          </a:p>
          <a:p>
            <a:r>
              <a:rPr lang="da-DK" sz="1200" kern="1200" baseline="0" dirty="0">
                <a:solidFill>
                  <a:schemeClr val="tx1"/>
                </a:solidFill>
                <a:effectLst/>
                <a:latin typeface="+mj-lt"/>
                <a:ea typeface="Times New Roman" panose="02020603050405020304" pitchFamily="18" charset="0"/>
                <a:cs typeface="Times New Roman" panose="02020603050405020304" pitchFamily="18" charset="0"/>
              </a:rPr>
              <a:t>Det forudsættes beregningsteknisk, at forholdet mellem mængden af arbejdskraft og kapitalapparatet (det såkaldte K/L-forhold) er uændret på lang sigt. I det lys vil den øgede lønsum afledt af det øgede arbejdsudbud give anledning til et større kapitalapparat og dermed en øget bruttorestindkomst, hvilket isoleret set bidrager til et højere BNP, jf. også boks 2.3 i Skatteøkonomisk Redegørelse (Skatteministeriet, 2023).</a:t>
            </a:r>
            <a:endParaRPr lang="da-DK" sz="1200" kern="1200" baseline="0" dirty="0">
              <a:solidFill>
                <a:schemeClr val="tx1"/>
              </a:solidFill>
              <a:effectLst/>
              <a:latin typeface="+mj-lt"/>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8000"/>
              </a:lnSpc>
              <a:spcBef>
                <a:spcPct val="54000"/>
              </a:spcBef>
              <a:spcAft>
                <a:spcPct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Cambria"/>
                <a:ea typeface="+mn-ea"/>
                <a:cs typeface="+mn-cs"/>
              </a:rPr>
              <a:pPr marL="0" marR="0" lvl="0" indent="0" algn="r" defTabSz="914400" rtl="0" eaLnBrk="1" fontAlgn="base" latinLnBrk="0" hangingPunct="1">
                <a:lnSpc>
                  <a:spcPct val="108000"/>
                </a:lnSpc>
                <a:spcBef>
                  <a:spcPct val="54000"/>
                </a:spcBef>
                <a:spcAft>
                  <a:spcPct val="0"/>
                </a:spcAft>
                <a:buClrTx/>
                <a:buSzTx/>
                <a:buFontTx/>
                <a:buNone/>
                <a:tabLst/>
                <a:defRPr/>
              </a:pPr>
              <a:t>19</a:t>
            </a:fld>
            <a:endParaRPr kumimoji="0" lang="en-GB" sz="800" b="0" i="0" u="none" strike="noStrike" kern="1200" cap="none" spc="0" normalizeH="0" baseline="0" noProof="0">
              <a:ln>
                <a:noFill/>
              </a:ln>
              <a:solidFill>
                <a:srgbClr val="000000"/>
              </a:solidFill>
              <a:effectLst/>
              <a:uLnTx/>
              <a:uFillTx/>
              <a:latin typeface="Cambria"/>
              <a:ea typeface="+mn-ea"/>
              <a:cs typeface="+mn-cs"/>
            </a:endParaRPr>
          </a:p>
        </p:txBody>
      </p:sp>
    </p:spTree>
    <p:extLst>
      <p:ext uri="{BB962C8B-B14F-4D97-AF65-F5344CB8AC3E}">
        <p14:creationId xmlns:p14="http://schemas.microsoft.com/office/powerpoint/2010/main" val="74009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8000"/>
              </a:lnSpc>
              <a:spcBef>
                <a:spcPct val="54000"/>
              </a:spcBef>
              <a:spcAft>
                <a:spcPct val="0"/>
              </a:spcAft>
              <a:buClrTx/>
              <a:buSzTx/>
              <a:buFontTx/>
              <a:buNone/>
              <a:tabLst/>
              <a:defRPr/>
            </a:pPr>
            <a:fld id="{A16CFAD1-D197-4A88-B173-A6412E995EE5}" type="slidenum">
              <a:rPr kumimoji="0" lang="en-GB" sz="800" b="0" i="0" u="none" strike="noStrike" kern="1200" cap="none" spc="0" normalizeH="0" baseline="0" noProof="0" smtClean="0">
                <a:ln>
                  <a:noFill/>
                </a:ln>
                <a:solidFill>
                  <a:srgbClr val="000000"/>
                </a:solidFill>
                <a:effectLst/>
                <a:uLnTx/>
                <a:uFillTx/>
                <a:latin typeface="Cambria"/>
                <a:ea typeface="+mn-ea"/>
                <a:cs typeface="+mn-cs"/>
              </a:rPr>
              <a:pPr marL="0" marR="0" lvl="0" indent="0" algn="r" defTabSz="914400" rtl="0" eaLnBrk="1" fontAlgn="base" latinLnBrk="0" hangingPunct="1">
                <a:lnSpc>
                  <a:spcPct val="108000"/>
                </a:lnSpc>
                <a:spcBef>
                  <a:spcPct val="54000"/>
                </a:spcBef>
                <a:spcAft>
                  <a:spcPct val="0"/>
                </a:spcAft>
                <a:buClrTx/>
                <a:buSzTx/>
                <a:buFontTx/>
                <a:buNone/>
                <a:tabLst/>
                <a:defRPr/>
              </a:pPr>
              <a:t>20</a:t>
            </a:fld>
            <a:endParaRPr kumimoji="0" lang="en-GB" sz="800" b="0" i="0" u="none" strike="noStrike" kern="1200" cap="none" spc="0" normalizeH="0" baseline="0" noProof="0">
              <a:ln>
                <a:noFill/>
              </a:ln>
              <a:solidFill>
                <a:srgbClr val="000000"/>
              </a:solidFill>
              <a:effectLst/>
              <a:uLnTx/>
              <a:uFillTx/>
              <a:latin typeface="Cambria"/>
              <a:ea typeface="+mn-ea"/>
              <a:cs typeface="+mn-cs"/>
            </a:endParaRPr>
          </a:p>
        </p:txBody>
      </p:sp>
    </p:spTree>
    <p:extLst>
      <p:ext uri="{BB962C8B-B14F-4D97-AF65-F5344CB8AC3E}">
        <p14:creationId xmlns:p14="http://schemas.microsoft.com/office/powerpoint/2010/main" val="131258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a:solidFill>
                  <a:schemeClr val="tx1"/>
                </a:solidFill>
                <a:effectLst/>
                <a:latin typeface="+mn-lt"/>
                <a:ea typeface="+mn-ea"/>
                <a:cs typeface="+mn-cs"/>
              </a:rPr>
              <a:t>Generelt er selvfinansieringsgrader for de progressive skatter opjusteret som følge af de opdaterede beregningsforudsætninger, mens der overordnet set ikke er tale om store ændringer for de brede skatteinstrumenter, som fx en reduktion af bundskattesatsen.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a:solidFill>
                  <a:schemeClr val="tx1"/>
                </a:solidFill>
                <a:effectLst/>
                <a:latin typeface="+mn-lt"/>
                <a:ea typeface="+mn-ea"/>
                <a:cs typeface="+mn-cs"/>
              </a:rPr>
              <a:t>Den største relative ændring i selvfinansieringsgraden fås ved forhøjelsen af personfradraget (Varigt: 42 pct. ændring).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a:solidFill>
                  <a:schemeClr val="tx1"/>
                </a:solidFill>
                <a:effectLst/>
                <a:latin typeface="+mn-lt"/>
                <a:ea typeface="+mn-ea"/>
                <a:cs typeface="+mn-cs"/>
              </a:rPr>
              <a:t>En reduktion i topskattesatsen giver den største absolutte ændring i selvfinansieringsgraden (Varigt: Stiger med 12,7 pct. point)</a:t>
            </a:r>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99866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48E65-9E75-41AE-BC80-13A10C6B0591}" type="slidenum">
              <a:rPr lang="da-DK"/>
              <a:pPr/>
              <a:t>2</a:t>
            </a:fld>
            <a:endParaRPr lang="da-DK"/>
          </a:p>
        </p:txBody>
      </p:sp>
    </p:spTree>
    <p:extLst>
      <p:ext uri="{BB962C8B-B14F-4D97-AF65-F5344CB8AC3E}">
        <p14:creationId xmlns:p14="http://schemas.microsoft.com/office/powerpoint/2010/main" val="311849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22</a:t>
            </a:fld>
            <a:endParaRPr lang="da-DK"/>
          </a:p>
        </p:txBody>
      </p:sp>
    </p:spTree>
    <p:extLst>
      <p:ext uri="{BB962C8B-B14F-4D97-AF65-F5344CB8AC3E}">
        <p14:creationId xmlns:p14="http://schemas.microsoft.com/office/powerpoint/2010/main" val="419339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26</a:t>
            </a:fld>
            <a:endParaRPr lang="da-DK"/>
          </a:p>
        </p:txBody>
      </p:sp>
    </p:spTree>
    <p:extLst>
      <p:ext uri="{BB962C8B-B14F-4D97-AF65-F5344CB8AC3E}">
        <p14:creationId xmlns:p14="http://schemas.microsoft.com/office/powerpoint/2010/main" val="42392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27</a:t>
            </a:fld>
            <a:endParaRPr lang="da-DK"/>
          </a:p>
        </p:txBody>
      </p:sp>
    </p:spTree>
    <p:extLst>
      <p:ext uri="{BB962C8B-B14F-4D97-AF65-F5344CB8AC3E}">
        <p14:creationId xmlns:p14="http://schemas.microsoft.com/office/powerpoint/2010/main" val="2852229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848E65-9E75-41AE-BC80-13A10C6B0591}" type="slidenum">
              <a:rPr lang="da-DK"/>
              <a:pPr/>
              <a:t>35</a:t>
            </a:fld>
            <a:endParaRPr lang="da-DK"/>
          </a:p>
        </p:txBody>
      </p:sp>
    </p:spTree>
    <p:extLst>
      <p:ext uri="{BB962C8B-B14F-4D97-AF65-F5344CB8AC3E}">
        <p14:creationId xmlns:p14="http://schemas.microsoft.com/office/powerpoint/2010/main" val="314255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848E65-9E75-41AE-BC80-13A10C6B0591}" type="slidenum">
              <a:rPr lang="da-DK"/>
              <a:pPr/>
              <a:t>36</a:t>
            </a:fld>
            <a:endParaRPr lang="da-DK"/>
          </a:p>
        </p:txBody>
      </p:sp>
    </p:spTree>
    <p:extLst>
      <p:ext uri="{BB962C8B-B14F-4D97-AF65-F5344CB8AC3E}">
        <p14:creationId xmlns:p14="http://schemas.microsoft.com/office/powerpoint/2010/main" val="210844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848E65-9E75-41AE-BC80-13A10C6B0591}" type="slidenum">
              <a:rPr lang="da-DK"/>
              <a:pPr/>
              <a:t>3</a:t>
            </a:fld>
            <a:endParaRPr lang="da-DK"/>
          </a:p>
        </p:txBody>
      </p:sp>
    </p:spTree>
    <p:extLst>
      <p:ext uri="{BB962C8B-B14F-4D97-AF65-F5344CB8AC3E}">
        <p14:creationId xmlns:p14="http://schemas.microsoft.com/office/powerpoint/2010/main" val="237638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49894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a:p>
        </p:txBody>
      </p:sp>
    </p:spTree>
    <p:extLst>
      <p:ext uri="{BB962C8B-B14F-4D97-AF65-F5344CB8AC3E}">
        <p14:creationId xmlns:p14="http://schemas.microsoft.com/office/powerpoint/2010/main" val="43491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a:pPr/>
              <a:t>6</a:t>
            </a:fld>
            <a:endParaRPr lang="en-GB" sz="800"/>
          </a:p>
        </p:txBody>
      </p:sp>
    </p:spTree>
    <p:extLst>
      <p:ext uri="{BB962C8B-B14F-4D97-AF65-F5344CB8AC3E}">
        <p14:creationId xmlns:p14="http://schemas.microsoft.com/office/powerpoint/2010/main" val="47062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7</a:t>
            </a:fld>
            <a:endParaRPr lang="da-DK"/>
          </a:p>
        </p:txBody>
      </p:sp>
      <p:sp>
        <p:nvSpPr>
          <p:cNvPr id="600066" name="Rectangle 2"/>
          <p:cNvSpPr>
            <a:spLocks noGrp="1" noRot="1" noChangeAspect="1" noChangeArrowheads="1" noTextEdit="1"/>
          </p:cNvSpPr>
          <p:nvPr>
            <p:ph type="sldImg"/>
          </p:nvPr>
        </p:nvSpPr>
        <p:spPr>
          <a:xfrm>
            <a:off x="90488" y="746125"/>
            <a:ext cx="6627812" cy="3727450"/>
          </a:xfrm>
          <a:ln/>
        </p:spPr>
      </p:sp>
      <p:sp>
        <p:nvSpPr>
          <p:cNvPr id="600067"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294481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8</a:t>
            </a:fld>
            <a:endParaRPr lang="da-DK"/>
          </a:p>
        </p:txBody>
      </p:sp>
      <p:sp>
        <p:nvSpPr>
          <p:cNvPr id="600066" name="Rectangle 2"/>
          <p:cNvSpPr>
            <a:spLocks noGrp="1" noRot="1" noChangeAspect="1" noChangeArrowheads="1" noTextEdit="1"/>
          </p:cNvSpPr>
          <p:nvPr>
            <p:ph type="sldImg"/>
          </p:nvPr>
        </p:nvSpPr>
        <p:spPr>
          <a:xfrm>
            <a:off x="90488" y="746125"/>
            <a:ext cx="6627812" cy="3727450"/>
          </a:xfrm>
          <a:ln/>
        </p:spPr>
      </p:sp>
      <p:sp>
        <p:nvSpPr>
          <p:cNvPr id="600067"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100">
              <a:latin typeface="+mn-lt"/>
            </a:endParaRPr>
          </a:p>
        </p:txBody>
      </p:sp>
    </p:spTree>
    <p:extLst>
      <p:ext uri="{BB962C8B-B14F-4D97-AF65-F5344CB8AC3E}">
        <p14:creationId xmlns:p14="http://schemas.microsoft.com/office/powerpoint/2010/main" val="389021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9D471-EBB2-45BC-BCF0-03BD88EB7F45}" type="slidenum">
              <a:rPr lang="da-DK"/>
              <a:pPr/>
              <a:t>9</a:t>
            </a:fld>
            <a:endParaRPr lang="da-DK"/>
          </a:p>
        </p:txBody>
      </p:sp>
      <p:sp>
        <p:nvSpPr>
          <p:cNvPr id="600066" name="Rectangle 2"/>
          <p:cNvSpPr>
            <a:spLocks noGrp="1" noRot="1" noChangeAspect="1" noChangeArrowheads="1" noTextEdit="1"/>
          </p:cNvSpPr>
          <p:nvPr>
            <p:ph type="sldImg"/>
          </p:nvPr>
        </p:nvSpPr>
        <p:spPr>
          <a:xfrm>
            <a:off x="90488" y="746125"/>
            <a:ext cx="6627812" cy="3727450"/>
          </a:xfrm>
          <a:ln/>
        </p:spPr>
      </p:sp>
      <p:sp>
        <p:nvSpPr>
          <p:cNvPr id="600067"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2317163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680" y="0"/>
            <a:ext cx="12216680" cy="6858000"/>
          </a:xfrm>
          <a:noFill/>
        </p:spPr>
        <p:txBody>
          <a:bodyPr lIns="72000" tIns="72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179388" y="4437111"/>
            <a:ext cx="11830050" cy="2239913"/>
          </a:xfrm>
          <a:solidFill>
            <a:schemeClr val="bg1">
              <a:alpha val="80000"/>
            </a:schemeClr>
          </a:solidFill>
        </p:spPr>
        <p:txBody>
          <a:bodyPr lIns="522000" bIns="252000" anchor="b" anchorCtr="0"/>
          <a:lstStyle>
            <a:lvl1pPr marL="0" indent="0">
              <a:buNone/>
              <a:defRPr sz="1400" b="0">
                <a:solidFill>
                  <a:srgbClr val="031D5C"/>
                </a:solidFill>
              </a:defRPr>
            </a:lvl1pPr>
          </a:lstStyle>
          <a:p>
            <a:pPr lvl="0"/>
            <a:r>
              <a:rPr lang="da-DK" noProof="0"/>
              <a:t>Måned og år</a:t>
            </a:r>
          </a:p>
        </p:txBody>
      </p:sp>
      <p:sp>
        <p:nvSpPr>
          <p:cNvPr id="5" name="Title 1"/>
          <p:cNvSpPr>
            <a:spLocks noGrp="1" noChangeAspect="1"/>
          </p:cNvSpPr>
          <p:nvPr>
            <p:ph type="title" hasCustomPrompt="1"/>
          </p:nvPr>
        </p:nvSpPr>
        <p:spPr>
          <a:xfrm>
            <a:off x="701675" y="4699978"/>
            <a:ext cx="6690469" cy="1213460"/>
          </a:xfrm>
        </p:spPr>
        <p:txBody>
          <a:bodyPr anchor="t" anchorCtr="0">
            <a:normAutofit/>
          </a:bodyPr>
          <a:lstStyle>
            <a:lvl1pPr>
              <a:lnSpc>
                <a:spcPct val="90000"/>
              </a:lnSpc>
              <a:defRPr sz="3400" cap="none" baseline="0">
                <a:solidFill>
                  <a:srgbClr val="031D5C"/>
                </a:solidFill>
              </a:defRPr>
            </a:lvl1pPr>
          </a:lstStyle>
          <a:p>
            <a:r>
              <a:rPr lang="da-DK"/>
              <a:t>Indsæt titel</a:t>
            </a:r>
          </a:p>
        </p:txBody>
      </p:sp>
      <p:sp>
        <p:nvSpPr>
          <p:cNvPr id="15" name="AutoShape 4"/>
          <p:cNvSpPr>
            <a:spLocks/>
          </p:cNvSpPr>
          <p:nvPr userDrawn="1"/>
        </p:nvSpPr>
        <p:spPr bwMode="gray">
          <a:xfrm>
            <a:off x="701675" y="6915108"/>
            <a:ext cx="2514005" cy="138436"/>
          </a:xfrm>
          <a:prstGeom prst="rect">
            <a:avLst/>
          </a:prstGeom>
          <a:noFill/>
          <a:ln w="12700" algn="ctr">
            <a:noFill/>
            <a:miter lim="800000"/>
            <a:headEnd/>
            <a:tailEnd/>
          </a:ln>
          <a:effectLst/>
        </p:spPr>
        <p:txBody>
          <a:bodyPr wrap="square" lIns="0" tIns="0" rIns="0" bIns="0">
            <a:spAutoFit/>
          </a:bodyPr>
          <a:lstStyle/>
          <a:p>
            <a:pPr algn="l"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 </a:t>
            </a:r>
            <a:r>
              <a:rPr lang="da-DK" sz="900" b="0" noProof="1">
                <a:solidFill>
                  <a:schemeClr val="tx1">
                    <a:lumMod val="65000"/>
                    <a:lumOff val="35000"/>
                  </a:schemeClr>
                </a:solidFill>
                <a:cs typeface="Arial" charset="0"/>
              </a:rPr>
              <a:t>Indsæt f.eks.</a:t>
            </a:r>
            <a:r>
              <a:rPr lang="da-DK" sz="900" b="1" baseline="0" noProof="1">
                <a:solidFill>
                  <a:schemeClr val="tx1">
                    <a:lumMod val="65000"/>
                    <a:lumOff val="35000"/>
                  </a:schemeClr>
                </a:solidFill>
                <a:cs typeface="Arial" charset="0"/>
              </a:rPr>
              <a:t>September 2021</a:t>
            </a:r>
            <a:endParaRPr lang="da-DK" sz="900" noProof="1">
              <a:solidFill>
                <a:schemeClr val="tx1">
                  <a:lumMod val="65000"/>
                  <a:lumOff val="35000"/>
                </a:schemeClr>
              </a:solidFill>
              <a:cs typeface="Arial" charset="0"/>
            </a:endParaRPr>
          </a:p>
        </p:txBody>
      </p:sp>
      <p:pic>
        <p:nvPicPr>
          <p:cNvPr id="7" name="Logo" descr="{&quot;templafy&quot;:{&quot;type&quot;:&quot;image&quot;,&quot;width&quot;:&quot;7.57 cm&quot;,&quot;height&quot;:&quot;1.96 cm&quot;,&quot;binding&quot;:&quot;UserProfile.LogoInsertion.PpLogoName&quot;}}" title="UserProfile.LogoInsertion.PpLogoName">
            <a:extLst>
              <a:ext uri="{FF2B5EF4-FFF2-40B4-BE49-F238E27FC236}">
                <a16:creationId xmlns:a16="http://schemas.microsoft.com/office/drawing/2014/main" id="{9609D58A-5625-451E-A437-30F1453E3D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791074" y="5888998"/>
            <a:ext cx="2723390" cy="70427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ndhold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3884140644"/>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242640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3488033" y="1450800"/>
            <a:ext cx="24264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6274391" y="1450800"/>
            <a:ext cx="242640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9060750" y="1455600"/>
            <a:ext cx="2426400" cy="44592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179753247"/>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ikoner og tek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2610000"/>
            <a:ext cx="3221038"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lgn="ctr">
              <a:spcBef>
                <a:spcPts val="600"/>
              </a:spcBef>
              <a:buFont typeface="Arial" panose="020B0604020202020204" pitchFamily="34" charset="0"/>
              <a:buChar char="​"/>
              <a:defRPr sz="14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5"/>
            <a:endParaRPr lang="da-DK"/>
          </a:p>
        </p:txBody>
      </p:sp>
      <p:sp>
        <p:nvSpPr>
          <p:cNvPr id="4" name="Content Placeholder 3"/>
          <p:cNvSpPr>
            <a:spLocks noGrp="1"/>
          </p:cNvSpPr>
          <p:nvPr>
            <p:ph sz="half" idx="2" hasCustomPrompt="1"/>
          </p:nvPr>
        </p:nvSpPr>
        <p:spPr>
          <a:xfrm>
            <a:off x="4487264"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Font typeface="Arial" panose="020B0604020202020204" pitchFamily="34" charset="0"/>
              <a:buChar char="​"/>
              <a:defRPr sz="1600"/>
            </a:lvl2pPr>
            <a:lvl3pPr marL="0" indent="0" algn="ctr">
              <a:spcBef>
                <a:spcPts val="600"/>
              </a:spcBef>
              <a:buFont typeface="Arial" panose="020B0604020202020204" pitchFamily="34" charset="0"/>
              <a:buChar char="​"/>
              <a:defRPr sz="1600"/>
            </a:lvl3pPr>
            <a:lvl4pPr marL="0" indent="0">
              <a:spcBef>
                <a:spcPts val="600"/>
              </a:spcBef>
              <a:buFont typeface="Arial" panose="020B0604020202020204" pitchFamily="34" charset="0"/>
              <a:buChar char="​"/>
              <a:defRPr sz="1600"/>
            </a:lvl4pPr>
            <a:lvl5pPr marL="0" indent="0">
              <a:spcBef>
                <a:spcPts val="600"/>
              </a:spcBef>
              <a:buFont typeface="Arial" panose="020B0604020202020204" pitchFamily="34" charset="0"/>
              <a:buChar char="​"/>
              <a:defRPr sz="1600"/>
            </a:lvl5pPr>
            <a:lvl6pPr marL="0" indent="0">
              <a:spcBef>
                <a:spcPts val="600"/>
              </a:spcBef>
              <a:buFont typeface="Arial" panose="020B0604020202020204" pitchFamily="34" charset="0"/>
              <a:buChar char="​"/>
              <a:defRPr sz="1600"/>
            </a:lvl6pPr>
            <a:lvl7pPr marL="0" indent="0">
              <a:spcBef>
                <a:spcPts val="600"/>
              </a:spcBef>
              <a:buFont typeface="Arial" panose="020B0604020202020204" pitchFamily="34" charset="0"/>
              <a:buChar char="​"/>
              <a:defRPr sz="1600"/>
            </a:lvl7pPr>
            <a:lvl8pPr marL="0" indent="0">
              <a:spcBef>
                <a:spcPts val="600"/>
              </a:spcBef>
              <a:buFont typeface="Arial" panose="020B0604020202020204" pitchFamily="34" charset="0"/>
              <a:buChar char="​"/>
              <a:defRPr sz="1600"/>
            </a:lvl8pPr>
            <a:lvl9pPr marL="0" indent="0">
              <a:spcBef>
                <a:spcPts val="600"/>
              </a:spcBef>
              <a:buFont typeface="Arial" panose="020B0604020202020204" pitchFamily="34" charset="0"/>
              <a:buChar char="​"/>
              <a:defRPr sz="1600"/>
            </a:lvl9pPr>
          </a:lstStyle>
          <a:p>
            <a:pPr lvl="0"/>
            <a:r>
              <a:rPr lang="da-DK"/>
              <a:t>Klik her for at tilføje tekst</a:t>
            </a:r>
          </a:p>
          <a:p>
            <a:pPr lvl="1"/>
            <a:r>
              <a:rPr lang="da-DK"/>
              <a:t>Andet niveau</a:t>
            </a:r>
          </a:p>
          <a:p>
            <a:pPr lvl="2"/>
            <a:endParaRPr lang="da-DK"/>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2610000"/>
            <a:ext cx="3220050" cy="3303438"/>
          </a:xfrm>
        </p:spPr>
        <p:txBody>
          <a:bodyPr rIns="144000"/>
          <a:lstStyle>
            <a:lvl1pPr marL="0" indent="0" algn="ctr">
              <a:spcBef>
                <a:spcPts val="0"/>
              </a:spcBef>
              <a:buClrTx/>
              <a:buFont typeface="Arial" panose="020B0604020202020204" pitchFamily="34" charset="0"/>
              <a:buChar char="​"/>
              <a:defRPr sz="2400">
                <a:solidFill>
                  <a:schemeClr val="tx2"/>
                </a:solidFill>
                <a:latin typeface="+mj-lt"/>
              </a:defRPr>
            </a:lvl1pPr>
            <a:lvl2pPr marL="0" indent="0" algn="ctr">
              <a:spcBef>
                <a:spcPts val="600"/>
              </a:spcBef>
              <a:buClrTx/>
              <a:buFont typeface="Arial" panose="020B0604020202020204" pitchFamily="34" charset="0"/>
              <a:buChar char="​"/>
              <a:defRPr sz="1600"/>
            </a:lvl2pPr>
            <a:lvl3pPr marL="0" indent="0" algn="ctr">
              <a:spcBef>
                <a:spcPts val="600"/>
              </a:spcBef>
              <a:buClrTx/>
              <a:buFont typeface="Arial" panose="020B0604020202020204" pitchFamily="34" charset="0"/>
              <a:buChar char="​"/>
              <a:defRPr sz="1600"/>
            </a:lvl3pPr>
            <a:lvl4pPr marL="0" indent="0">
              <a:spcBef>
                <a:spcPts val="600"/>
              </a:spcBef>
              <a:buClrTx/>
              <a:buFont typeface="Arial" panose="020B0604020202020204" pitchFamily="34" charset="0"/>
              <a:buChar char="​"/>
              <a:defRPr sz="1600"/>
            </a:lvl4pPr>
            <a:lvl5pPr marL="0" indent="0">
              <a:spcBef>
                <a:spcPts val="600"/>
              </a:spcBef>
              <a:buClrTx/>
              <a:buFont typeface="Arial" panose="020B0604020202020204" pitchFamily="34" charset="0"/>
              <a:buChar char="​"/>
              <a:defRPr sz="1600"/>
            </a:lvl5pPr>
            <a:lvl6pPr marL="0" indent="0">
              <a:spcBef>
                <a:spcPts val="600"/>
              </a:spcBef>
              <a:buClrTx/>
              <a:buFont typeface="Arial" panose="020B0604020202020204" pitchFamily="34" charset="0"/>
              <a:buChar char="​"/>
              <a:defRPr sz="1600"/>
            </a:lvl6pPr>
            <a:lvl7pPr marL="0" indent="0">
              <a:spcBef>
                <a:spcPts val="600"/>
              </a:spcBef>
              <a:buClrTx/>
              <a:buFont typeface="Arial" panose="020B0604020202020204" pitchFamily="34" charset="0"/>
              <a:buChar char="​"/>
              <a:defRPr sz="1600"/>
            </a:lvl7pPr>
            <a:lvl8pPr marL="0" indent="0">
              <a:spcBef>
                <a:spcPts val="600"/>
              </a:spcBef>
              <a:buClrTx/>
              <a:buFont typeface="Arial" panose="020B0604020202020204" pitchFamily="34" charset="0"/>
              <a:buChar char="​"/>
              <a:defRPr sz="1600"/>
            </a:lvl8pPr>
            <a:lvl9pPr marL="0" indent="0">
              <a:spcBef>
                <a:spcPts val="600"/>
              </a:spcBef>
              <a:buClrTx/>
              <a:buFont typeface="Arial" panose="020B0604020202020204" pitchFamily="34" charset="0"/>
              <a:buChar char="​"/>
              <a:defRPr sz="1600"/>
            </a:lvl9pPr>
          </a:lstStyle>
          <a:p>
            <a:pPr lvl="0"/>
            <a:r>
              <a:rPr lang="da-DK" noProof="0"/>
              <a:t>Klik for at tilføje tekst</a:t>
            </a:r>
          </a:p>
          <a:p>
            <a:pPr lvl="1"/>
            <a:r>
              <a:rPr lang="da-DK" noProof="0"/>
              <a:t>Andet Niveau</a:t>
            </a:r>
          </a:p>
          <a:p>
            <a:pPr lvl="2"/>
            <a:endParaRPr lang="da-DK" noProof="0"/>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9" name="Text Placeholder 8">
            <a:extLst>
              <a:ext uri="{FF2B5EF4-FFF2-40B4-BE49-F238E27FC236}">
                <a16:creationId xmlns:a16="http://schemas.microsoft.com/office/drawing/2014/main" id="{6451B095-CF3A-4076-8D44-FE95CEE5E9FD}"/>
              </a:ext>
            </a:extLst>
          </p:cNvPr>
          <p:cNvSpPr>
            <a:spLocks noGrp="1"/>
          </p:cNvSpPr>
          <p:nvPr>
            <p:ph type="body" sz="quarter" idx="22" hasCustomPrompt="1"/>
          </p:nvPr>
        </p:nvSpPr>
        <p:spPr>
          <a:xfrm>
            <a:off x="1844195" y="1453470"/>
            <a:ext cx="936000" cy="936000"/>
          </a:xfrm>
        </p:spPr>
        <p:txBody>
          <a:bodyPr lIns="72000" rIns="72000" anchor="ctr" anchorCtr="0"/>
          <a:lstStyle>
            <a:lvl1pPr marL="0" indent="0" algn="ctr">
              <a:buNone/>
              <a:defRPr sz="1400"/>
            </a:lvl1pPr>
          </a:lstStyle>
          <a:p>
            <a:pPr lvl="0"/>
            <a:r>
              <a:rPr lang="en-US"/>
              <a:t>Placer ikon her</a:t>
            </a:r>
          </a:p>
        </p:txBody>
      </p:sp>
      <p:sp>
        <p:nvSpPr>
          <p:cNvPr id="16" name="Text Placeholder 10">
            <a:extLst>
              <a:ext uri="{FF2B5EF4-FFF2-40B4-BE49-F238E27FC236}">
                <a16:creationId xmlns:a16="http://schemas.microsoft.com/office/drawing/2014/main" id="{3F58AB7D-54E3-4084-923C-FE749FEF6316}"/>
              </a:ext>
            </a:extLst>
          </p:cNvPr>
          <p:cNvSpPr>
            <a:spLocks noGrp="1"/>
          </p:cNvSpPr>
          <p:nvPr>
            <p:ph type="body" sz="quarter" idx="23" hasCustomPrompt="1"/>
          </p:nvPr>
        </p:nvSpPr>
        <p:spPr>
          <a:xfrm>
            <a:off x="5629289" y="1453470"/>
            <a:ext cx="936000" cy="936000"/>
          </a:xfrm>
        </p:spPr>
        <p:txBody>
          <a:bodyPr lIns="72000" rIns="72000" anchor="ctr" anchorCtr="0"/>
          <a:lstStyle>
            <a:lvl1pPr marL="0" indent="0" algn="ctr">
              <a:buNone/>
              <a:defRPr sz="1400"/>
            </a:lvl1pPr>
          </a:lstStyle>
          <a:p>
            <a:pPr lvl="0"/>
            <a:r>
              <a:rPr lang="en-US"/>
              <a:t>Placer ikon her</a:t>
            </a:r>
          </a:p>
        </p:txBody>
      </p:sp>
      <p:sp>
        <p:nvSpPr>
          <p:cNvPr id="17" name="Text Placeholder 12">
            <a:extLst>
              <a:ext uri="{FF2B5EF4-FFF2-40B4-BE49-F238E27FC236}">
                <a16:creationId xmlns:a16="http://schemas.microsoft.com/office/drawing/2014/main" id="{7524BF0B-8CEC-4E44-8742-E707B0EF3112}"/>
              </a:ext>
            </a:extLst>
          </p:cNvPr>
          <p:cNvSpPr>
            <a:spLocks noGrp="1"/>
          </p:cNvSpPr>
          <p:nvPr>
            <p:ph type="body" sz="quarter" idx="24" hasCustomPrompt="1"/>
          </p:nvPr>
        </p:nvSpPr>
        <p:spPr>
          <a:xfrm>
            <a:off x="9409607" y="1453470"/>
            <a:ext cx="936000" cy="936000"/>
          </a:xfrm>
        </p:spPr>
        <p:txBody>
          <a:bodyPr lIns="72000" rIns="72000" anchor="ctr" anchorCtr="0"/>
          <a:lstStyle>
            <a:lvl1pPr marL="0" indent="0" algn="ctr">
              <a:buNone/>
              <a:defRPr sz="1400"/>
            </a:lvl1pPr>
          </a:lstStyle>
          <a:p>
            <a:pPr lvl="0"/>
            <a:r>
              <a:rPr lang="en-US"/>
              <a:t>Placer ikon her</a:t>
            </a:r>
          </a:p>
        </p:txBody>
      </p:sp>
    </p:spTree>
    <p:extLst>
      <p:ext uri="{BB962C8B-B14F-4D97-AF65-F5344CB8AC3E}">
        <p14:creationId xmlns:p14="http://schemas.microsoft.com/office/powerpoint/2010/main" val="79125535"/>
      </p:ext>
    </p:extLst>
  </p:cSld>
  <p:clrMapOvr>
    <a:masterClrMapping/>
  </p:clrMapOvr>
  <p:extLst>
    <p:ext uri="{DCECCB84-F9BA-43D5-87BE-67443E8EF086}">
      <p15:sldGuideLst xmlns:p15="http://schemas.microsoft.com/office/powerpoint/2012/main">
        <p15:guide id="1" pos="2471">
          <p15:clr>
            <a:srgbClr val="A4A3A4"/>
          </p15:clr>
        </p15:guide>
        <p15:guide id="2" pos="2825">
          <p15:clr>
            <a:srgbClr val="A4A3A4"/>
          </p15:clr>
        </p15:guide>
        <p15:guide id="3" pos="4855">
          <p15:clr>
            <a:srgbClr val="A4A3A4"/>
          </p15:clr>
        </p15:guide>
        <p15:guide id="4" pos="5208">
          <p15:clr>
            <a:srgbClr val="A4A3A4"/>
          </p15:clr>
        </p15:guide>
        <p15:guide id="5" orient="horz" pos="1510">
          <p15:clr>
            <a:srgbClr val="A4A3A4"/>
          </p15:clr>
        </p15:guide>
        <p15:guide id="6" pos="1161">
          <p15:clr>
            <a:srgbClr val="A4A3A4"/>
          </p15:clr>
        </p15:guide>
        <p15:guide id="7" pos="1750">
          <p15:clr>
            <a:srgbClr val="A4A3A4"/>
          </p15:clr>
        </p15:guide>
        <p15:guide id="8" pos="3544">
          <p15:clr>
            <a:srgbClr val="A4A3A4"/>
          </p15:clr>
        </p15:guide>
        <p15:guide id="9" pos="4134">
          <p15:clr>
            <a:srgbClr val="A4A3A4"/>
          </p15:clr>
        </p15:guide>
        <p15:guide id="10" pos="5925">
          <p15:clr>
            <a:srgbClr val="A4A3A4"/>
          </p15:clr>
        </p15:guide>
        <p15:guide id="11" pos="6515">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koner og teks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701675" y="361840"/>
            <a:ext cx="10785475" cy="936000"/>
          </a:xfrm>
        </p:spPr>
        <p:txBody>
          <a:bodyPr/>
          <a:lstStyle>
            <a:lvl1pPr>
              <a:defRPr/>
            </a:lvl1pPr>
          </a:lstStyle>
          <a:p>
            <a:r>
              <a:rPr lang="da-DK"/>
              <a:t>Klik her for at tilføje titel</a:t>
            </a:r>
          </a:p>
        </p:txBody>
      </p:sp>
      <p:sp>
        <p:nvSpPr>
          <p:cNvPr id="3" name="Content Placeholder 2"/>
          <p:cNvSpPr>
            <a:spLocks noGrp="1"/>
          </p:cNvSpPr>
          <p:nvPr>
            <p:ph sz="half" idx="1" hasCustomPrompt="1"/>
          </p:nvPr>
        </p:nvSpPr>
        <p:spPr>
          <a:xfrm>
            <a:off x="2135559" y="1383417"/>
            <a:ext cx="9351591" cy="1108800"/>
          </a:xfrm>
        </p:spPr>
        <p:txBody>
          <a:bodyPr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a:p>
            <a:pPr lvl="2"/>
            <a:endParaRPr lang="da-DK"/>
          </a:p>
        </p:txBody>
      </p:sp>
      <p:sp>
        <p:nvSpPr>
          <p:cNvPr id="4" name="Content Placeholder 3"/>
          <p:cNvSpPr>
            <a:spLocks noGrp="1"/>
          </p:cNvSpPr>
          <p:nvPr>
            <p:ph sz="half" idx="2" hasCustomPrompt="1"/>
          </p:nvPr>
        </p:nvSpPr>
        <p:spPr>
          <a:xfrm>
            <a:off x="2135559" y="2516400"/>
            <a:ext cx="9351590" cy="11484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a:t>Klik her for at tilføje underoverskrift</a:t>
            </a:r>
          </a:p>
          <a:p>
            <a:pPr lvl="1"/>
            <a:r>
              <a:rPr lang="da-DK"/>
              <a:t>Andet niveau</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2135559" y="3690000"/>
            <a:ext cx="9351590" cy="114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None/>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p>
          <a:p>
            <a:pPr lvl="1"/>
            <a:r>
              <a:rPr lang="da-DK" noProof="0"/>
              <a:t>Andet niveau</a:t>
            </a:r>
          </a:p>
        </p:txBody>
      </p:sp>
      <p:sp>
        <p:nvSpPr>
          <p:cNvPr id="30" name="Content Placeholder 10">
            <a:extLst>
              <a:ext uri="{FF2B5EF4-FFF2-40B4-BE49-F238E27FC236}">
                <a16:creationId xmlns:a16="http://schemas.microsoft.com/office/drawing/2014/main" id="{47A3BC7C-79E9-499F-BBA4-7AAF4CC6F0D4}"/>
              </a:ext>
            </a:extLst>
          </p:cNvPr>
          <p:cNvSpPr>
            <a:spLocks noGrp="1"/>
          </p:cNvSpPr>
          <p:nvPr>
            <p:ph sz="quarter" idx="14" hasCustomPrompt="1"/>
          </p:nvPr>
        </p:nvSpPr>
        <p:spPr>
          <a:xfrm>
            <a:off x="2135559" y="4860000"/>
            <a:ext cx="9351591" cy="1054800"/>
          </a:xfrm>
        </p:spPr>
        <p:txBody>
          <a:bodyPr tIns="36000" rIns="144000"/>
          <a:lstStyle>
            <a:lvl1pPr marL="0" indent="0">
              <a:spcBef>
                <a:spcPts val="0"/>
              </a:spcBef>
              <a:buFont typeface="Arial" panose="020B0604020202020204" pitchFamily="34" charset="0"/>
              <a:buChar char="​"/>
              <a:defRPr sz="2400">
                <a:solidFill>
                  <a:schemeClr val="tx2"/>
                </a:solidFill>
                <a:latin typeface="+mj-lt"/>
              </a:defRPr>
            </a:lvl1pPr>
            <a:lvl2pPr marL="0" indent="0">
              <a:spcBef>
                <a:spcPts val="600"/>
              </a:spcBef>
              <a:buFont typeface="Arial" panose="020B0604020202020204" pitchFamily="34" charset="0"/>
              <a:buChar char="​"/>
              <a:defRPr sz="1600">
                <a:latin typeface="+mn-lt"/>
                <a:cs typeface="Arial" panose="020B0604020202020204" pitchFamily="34" charset="0"/>
              </a:defRPr>
            </a:lvl2pPr>
            <a:lvl3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4pPr>
            <a:lvl5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5pPr>
            <a:lvl6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6pPr>
            <a:lvl7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7pPr>
            <a:lvl8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8pPr>
            <a:lvl9pPr marL="0" indent="0">
              <a:spcBef>
                <a:spcPts val="600"/>
              </a:spcBef>
              <a:buFont typeface="Arial" panose="020B0604020202020204" pitchFamily="34" charset="0"/>
              <a:buChar char="​"/>
              <a:defRPr sz="1600">
                <a:latin typeface="Arial" panose="020B0604020202020204" pitchFamily="34" charset="0"/>
                <a:cs typeface="Arial" panose="020B0604020202020204" pitchFamily="34" charset="0"/>
              </a:defRPr>
            </a:lvl9pPr>
          </a:lstStyle>
          <a:p>
            <a:pPr lvl="0"/>
            <a:r>
              <a:rPr lang="da-DK" noProof="0"/>
              <a:t>Klik for at tilføje underoverskrift</a:t>
            </a:r>
          </a:p>
          <a:p>
            <a:pPr lvl="1"/>
            <a:r>
              <a:rPr lang="da-DK" noProof="0"/>
              <a:t>Andet niveau</a:t>
            </a:r>
          </a:p>
        </p:txBody>
      </p:sp>
      <p:cxnSp>
        <p:nvCxnSpPr>
          <p:cNvPr id="12" name="Straight Connector 11">
            <a:extLst>
              <a:ext uri="{FF2B5EF4-FFF2-40B4-BE49-F238E27FC236}">
                <a16:creationId xmlns:a16="http://schemas.microsoft.com/office/drawing/2014/main" id="{FDBF058C-27D8-4D60-B55B-EE1703C75AF3}"/>
              </a:ext>
            </a:extLst>
          </p:cNvPr>
          <p:cNvCxnSpPr>
            <a:cxnSpLocks/>
          </p:cNvCxnSpPr>
          <p:nvPr userDrawn="1"/>
        </p:nvCxnSpPr>
        <p:spPr bwMode="auto">
          <a:xfrm>
            <a:off x="2135559" y="2505563"/>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259779C2-36AD-43BA-99FC-A34E95CF8078}"/>
              </a:ext>
            </a:extLst>
          </p:cNvPr>
          <p:cNvCxnSpPr>
            <a:cxnSpLocks/>
          </p:cNvCxnSpPr>
          <p:nvPr userDrawn="1"/>
        </p:nvCxnSpPr>
        <p:spPr bwMode="auto">
          <a:xfrm>
            <a:off x="2135559" y="3675182"/>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09BE8152-475F-425D-A076-79CF1E3E69F9}"/>
              </a:ext>
            </a:extLst>
          </p:cNvPr>
          <p:cNvCxnSpPr>
            <a:cxnSpLocks/>
          </p:cNvCxnSpPr>
          <p:nvPr userDrawn="1"/>
        </p:nvCxnSpPr>
        <p:spPr bwMode="auto">
          <a:xfrm>
            <a:off x="2135559" y="4844800"/>
            <a:ext cx="9351591" cy="0"/>
          </a:xfrm>
          <a:prstGeom prst="line">
            <a:avLst/>
          </a:prstGeom>
          <a:solidFill>
            <a:schemeClr val="accent1"/>
          </a:solidFill>
          <a:ln w="3175" cap="flat" cmpd="sng" algn="ctr">
            <a:solidFill>
              <a:srgbClr val="BAB6B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7" name="Text Placeholder 8">
            <a:extLst>
              <a:ext uri="{FF2B5EF4-FFF2-40B4-BE49-F238E27FC236}">
                <a16:creationId xmlns:a16="http://schemas.microsoft.com/office/drawing/2014/main" id="{94792C7B-92A0-4FF6-B35D-F2AEB7880E8E}"/>
              </a:ext>
            </a:extLst>
          </p:cNvPr>
          <p:cNvSpPr>
            <a:spLocks noGrp="1"/>
          </p:cNvSpPr>
          <p:nvPr>
            <p:ph type="body" sz="quarter" idx="23" hasCustomPrompt="1"/>
          </p:nvPr>
        </p:nvSpPr>
        <p:spPr>
          <a:xfrm>
            <a:off x="701675" y="1453470"/>
            <a:ext cx="936000" cy="936000"/>
          </a:xfrm>
        </p:spPr>
        <p:txBody>
          <a:bodyPr lIns="72000" rIns="72000" anchor="ctr" anchorCtr="0"/>
          <a:lstStyle>
            <a:lvl1pPr marL="0" indent="0" algn="ctr">
              <a:buNone/>
              <a:defRPr sz="1400"/>
            </a:lvl1pPr>
          </a:lstStyle>
          <a:p>
            <a:pPr lvl="0"/>
            <a:r>
              <a:rPr lang="en-US"/>
              <a:t>Placer ikon her</a:t>
            </a:r>
          </a:p>
        </p:txBody>
      </p:sp>
      <p:sp>
        <p:nvSpPr>
          <p:cNvPr id="18" name="Text Placeholder 10">
            <a:extLst>
              <a:ext uri="{FF2B5EF4-FFF2-40B4-BE49-F238E27FC236}">
                <a16:creationId xmlns:a16="http://schemas.microsoft.com/office/drawing/2014/main" id="{C3A1B1E9-DECF-46F3-AAAB-6E78C85D04CC}"/>
              </a:ext>
            </a:extLst>
          </p:cNvPr>
          <p:cNvSpPr>
            <a:spLocks noGrp="1"/>
          </p:cNvSpPr>
          <p:nvPr>
            <p:ph type="body" sz="quarter" idx="24" hasCustomPrompt="1"/>
          </p:nvPr>
        </p:nvSpPr>
        <p:spPr>
          <a:xfrm>
            <a:off x="701675" y="2620000"/>
            <a:ext cx="936000" cy="936000"/>
          </a:xfrm>
        </p:spPr>
        <p:txBody>
          <a:bodyPr lIns="72000" rIns="72000" anchor="ctr" anchorCtr="0"/>
          <a:lstStyle>
            <a:lvl1pPr marL="0" indent="0" algn="ctr">
              <a:buNone/>
              <a:defRPr sz="1400"/>
            </a:lvl1pPr>
          </a:lstStyle>
          <a:p>
            <a:pPr lvl="0"/>
            <a:r>
              <a:rPr lang="en-US"/>
              <a:t>Placer ikon her</a:t>
            </a:r>
          </a:p>
        </p:txBody>
      </p:sp>
      <p:sp>
        <p:nvSpPr>
          <p:cNvPr id="19" name="Text Placeholder 12">
            <a:extLst>
              <a:ext uri="{FF2B5EF4-FFF2-40B4-BE49-F238E27FC236}">
                <a16:creationId xmlns:a16="http://schemas.microsoft.com/office/drawing/2014/main" id="{B0F61776-DD49-4690-AD42-D6ABADF90CFA}"/>
              </a:ext>
            </a:extLst>
          </p:cNvPr>
          <p:cNvSpPr>
            <a:spLocks noGrp="1"/>
          </p:cNvSpPr>
          <p:nvPr>
            <p:ph type="body" sz="quarter" idx="25" hasCustomPrompt="1"/>
          </p:nvPr>
        </p:nvSpPr>
        <p:spPr>
          <a:xfrm>
            <a:off x="701675" y="3797925"/>
            <a:ext cx="936000" cy="936000"/>
          </a:xfrm>
        </p:spPr>
        <p:txBody>
          <a:bodyPr lIns="72000" rIns="72000" anchor="ctr" anchorCtr="0"/>
          <a:lstStyle>
            <a:lvl1pPr marL="0" indent="0" algn="ctr">
              <a:buNone/>
              <a:defRPr sz="1400"/>
            </a:lvl1pPr>
          </a:lstStyle>
          <a:p>
            <a:pPr lvl="0"/>
            <a:r>
              <a:rPr lang="en-US"/>
              <a:t>Placer ikon her</a:t>
            </a:r>
          </a:p>
        </p:txBody>
      </p:sp>
      <p:sp>
        <p:nvSpPr>
          <p:cNvPr id="20" name="Text Placeholder 14">
            <a:extLst>
              <a:ext uri="{FF2B5EF4-FFF2-40B4-BE49-F238E27FC236}">
                <a16:creationId xmlns:a16="http://schemas.microsoft.com/office/drawing/2014/main" id="{99D2927B-9BA1-4072-844B-1840D4566B76}"/>
              </a:ext>
            </a:extLst>
          </p:cNvPr>
          <p:cNvSpPr>
            <a:spLocks noGrp="1"/>
          </p:cNvSpPr>
          <p:nvPr>
            <p:ph type="body" sz="quarter" idx="26" hasCustomPrompt="1"/>
          </p:nvPr>
        </p:nvSpPr>
        <p:spPr>
          <a:xfrm>
            <a:off x="701675" y="4975225"/>
            <a:ext cx="936000" cy="936000"/>
          </a:xfrm>
        </p:spPr>
        <p:txBody>
          <a:bodyPr lIns="72000" rIns="72000" anchor="ctr" anchorCtr="0"/>
          <a:lstStyle>
            <a:lvl1pPr marL="0" indent="0" algn="ctr">
              <a:buNone/>
              <a:defRPr sz="1400"/>
            </a:lvl1pPr>
          </a:lstStyle>
          <a:p>
            <a:pPr lvl="0"/>
            <a:r>
              <a:rPr lang="en-US"/>
              <a:t>Placer ikon her</a:t>
            </a:r>
          </a:p>
        </p:txBody>
      </p:sp>
    </p:spTree>
    <p:extLst>
      <p:ext uri="{BB962C8B-B14F-4D97-AF65-F5344CB8AC3E}">
        <p14:creationId xmlns:p14="http://schemas.microsoft.com/office/powerpoint/2010/main" val="3415232413"/>
      </p:ext>
    </p:extLst>
  </p:cSld>
  <p:clrMapOvr>
    <a:masterClrMapping/>
  </p:clrMapOvr>
  <p:extLst>
    <p:ext uri="{DCECCB84-F9BA-43D5-87BE-67443E8EF086}">
      <p15:sldGuideLst xmlns:p15="http://schemas.microsoft.com/office/powerpoint/2012/main">
        <p15:guide id="5" pos="1970" userDrawn="1">
          <p15:clr>
            <a:srgbClr val="A4A3A4"/>
          </p15:clr>
        </p15:guide>
        <p15:guide id="6" pos="2197" userDrawn="1">
          <p15:clr>
            <a:srgbClr val="A4A3A4"/>
          </p15:clr>
        </p15:guide>
        <p15:guide id="7" pos="3725" userDrawn="1">
          <p15:clr>
            <a:srgbClr val="A4A3A4"/>
          </p15:clr>
        </p15:guide>
        <p15:guide id="8" pos="3952" userDrawn="1">
          <p15:clr>
            <a:srgbClr val="A4A3A4"/>
          </p15:clr>
        </p15:guide>
        <p15:guide id="9" pos="5481" userDrawn="1">
          <p15:clr>
            <a:srgbClr val="A4A3A4"/>
          </p15:clr>
        </p15:guide>
        <p15:guide id="10" pos="5707" userDrawn="1">
          <p15:clr>
            <a:srgbClr val="A4A3A4"/>
          </p15:clr>
        </p15:guide>
        <p15:guide id="11" pos="1031" userDrawn="1">
          <p15:clr>
            <a:srgbClr val="A4A3A4"/>
          </p15:clr>
        </p15:guide>
        <p15:guide id="12" orient="horz" pos="1508" userDrawn="1">
          <p15:clr>
            <a:srgbClr val="A4A3A4"/>
          </p15:clr>
        </p15:guide>
        <p15:guide id="13" orient="horz" pos="2240" userDrawn="1">
          <p15:clr>
            <a:srgbClr val="A4A3A4"/>
          </p15:clr>
        </p15:guide>
        <p15:guide id="14" orient="horz" pos="1650" userDrawn="1">
          <p15:clr>
            <a:srgbClr val="A4A3A4"/>
          </p15:clr>
        </p15:guide>
        <p15:guide id="15" orient="horz" pos="2392" userDrawn="1">
          <p15:clr>
            <a:srgbClr val="A4A3A4"/>
          </p15:clr>
        </p15:guide>
        <p15:guide id="16" orient="horz" pos="2982" userDrawn="1">
          <p15:clr>
            <a:srgbClr val="A4A3A4"/>
          </p15:clr>
        </p15:guide>
        <p15:guide id="17" orient="horz" pos="4320" userDrawn="1">
          <p15:clr>
            <a:srgbClr val="A4A3A4"/>
          </p15:clr>
        </p15:guide>
        <p15:guide id="18" orient="horz" pos="3133"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a:p>
        </p:txBody>
      </p:sp>
      <p:sp>
        <p:nvSpPr>
          <p:cNvPr id="2" name="Title 1"/>
          <p:cNvSpPr>
            <a:spLocks noGrp="1"/>
          </p:cNvSpPr>
          <p:nvPr>
            <p:ph type="title" hasCustomPrompt="1"/>
          </p:nvPr>
        </p:nvSpPr>
        <p:spPr bwMode="white">
          <a:xfrm>
            <a:off x="701675" y="1357273"/>
            <a:ext cx="10785475" cy="4566398"/>
          </a:xfrm>
        </p:spPr>
        <p:txBody>
          <a:bodyPr rIns="0"/>
          <a:lstStyle>
            <a:lvl1pPr algn="ctr">
              <a:lnSpc>
                <a:spcPct val="88000"/>
              </a:lnSpc>
              <a:defRPr sz="4400">
                <a:solidFill>
                  <a:schemeClr val="bg1"/>
                </a:solidFill>
              </a:defRPr>
            </a:lvl1pPr>
          </a:lstStyle>
          <a:p>
            <a:r>
              <a:rPr lang="da-DK"/>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bwMode="white"/>
        <p:txBody>
          <a:bodyPr/>
          <a:lstStyle>
            <a:lvl1pPr>
              <a:defRPr>
                <a:solidFill>
                  <a:schemeClr val="bg1"/>
                </a:solidFill>
              </a:defRPr>
            </a:lvl1p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13" name="Slide Number Placeholder 5 (FAST)"/>
          <p:cNvSpPr txBox="1">
            <a:spLocks/>
          </p:cNvSpPr>
          <p:nvPr userDrawn="1"/>
        </p:nvSpPr>
        <p:spPr bwMode="white">
          <a:xfrm>
            <a:off x="702668" y="6400800"/>
            <a:ext cx="279770" cy="274857"/>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pic>
        <p:nvPicPr>
          <p:cNvPr id="9"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F198BA29-4723-4F14-9F32-0AE8D5CDA3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Tree>
    <p:extLst>
      <p:ext uri="{BB962C8B-B14F-4D97-AF65-F5344CB8AC3E}">
        <p14:creationId xmlns:p14="http://schemas.microsoft.com/office/powerpoint/2010/main" val="16915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4726800" anchor="t" anchorCtr="0"/>
          <a:lstStyle>
            <a:lvl1pPr marL="0" indent="0" algn="ctr">
              <a:buNone/>
              <a:defRPr sz="1400" b="0"/>
            </a:lvl1pPr>
          </a:lstStyle>
          <a:p>
            <a:r>
              <a:rPr lang="da-DK" noProof="1"/>
              <a:t>Klik på rammen for at indsætte billede via Templafy og Images</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a:t>Klik for at tilføje titel</a:t>
            </a:r>
          </a:p>
        </p:txBody>
      </p:sp>
      <p:sp>
        <p:nvSpPr>
          <p:cNvPr id="13" name="Text Placeholder 2"/>
          <p:cNvSpPr>
            <a:spLocks noGrp="1"/>
          </p:cNvSpPr>
          <p:nvPr>
            <p:ph type="body" sz="half" idx="1" hasCustomPrompt="1"/>
          </p:nvPr>
        </p:nvSpPr>
        <p:spPr bwMode="white">
          <a:xfrm>
            <a:off x="7550034" y="1450800"/>
            <a:ext cx="3941166" cy="3780000"/>
          </a:xfrm>
        </p:spPr>
        <p:txBody>
          <a:bodyPr rIns="1440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28-05-2024</a:t>
            </a:fld>
            <a:endParaRPr lang="da-DK"/>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400800"/>
            <a:ext cx="3794400" cy="277200"/>
          </a:xfrm>
        </p:spPr>
        <p:txBody>
          <a:bodyPr/>
          <a:lstStyle>
            <a:lvl1pPr>
              <a:defRPr>
                <a:solidFill>
                  <a:schemeClr val="bg1"/>
                </a:solidFill>
              </a:defRPr>
            </a:lvl1pPr>
          </a:lstStyle>
          <a:p>
            <a:endParaRPr lang="da-DK"/>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AA829CC2-74AB-4D87-9975-01041D1A09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9" name="AutoShape 4">
            <a:extLst>
              <a:ext uri="{FF2B5EF4-FFF2-40B4-BE49-F238E27FC236}">
                <a16:creationId xmlns:a16="http://schemas.microsoft.com/office/drawing/2014/main" id="{8E9F2879-9B5A-4058-B154-E03170C6CED0}"/>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87" userDrawn="1">
          <p15:clr>
            <a:srgbClr val="A4A3A4"/>
          </p15:clr>
        </p15:guide>
        <p15:guide id="2" pos="4755"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white">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lIns="72000" tIns="36000" rIns="72000"/>
          <a:lstStyle>
            <a:lvl1pPr marL="0" indent="0" algn="ctr">
              <a:buNone/>
              <a:defRPr sz="1400"/>
            </a:lvl1pPr>
          </a:lstStyle>
          <a:p>
            <a:r>
              <a:rPr lang="da-DK" noProof="1"/>
              <a:t>Klik på rammen for at indsætte billede via Templafy og Images</a:t>
            </a:r>
          </a:p>
        </p:txBody>
      </p:sp>
      <p:sp>
        <p:nvSpPr>
          <p:cNvPr id="6" name="Text Placeholder 5"/>
          <p:cNvSpPr>
            <a:spLocks noGrp="1"/>
          </p:cNvSpPr>
          <p:nvPr userDrawn="1">
            <p:ph type="body" sz="quarter" idx="16" hasCustomPrompt="1"/>
          </p:nvPr>
        </p:nvSpPr>
        <p:spPr>
          <a:xfrm>
            <a:off x="701675" y="412750"/>
            <a:ext cx="10785475" cy="1027150"/>
          </a:xfrm>
          <a:solidFill>
            <a:srgbClr val="FFFFFF">
              <a:alpha val="70000"/>
            </a:srgbClr>
          </a:solidFill>
        </p:spPr>
        <p:txBody>
          <a:bodyPr wrap="square" lIns="252000" tIns="216000" rIns="252000" bIns="216000">
            <a:spAutoFit/>
          </a:bodyPr>
          <a:lstStyle>
            <a:lvl1pPr marL="0" indent="0" algn="l">
              <a:lnSpc>
                <a:spcPct val="96000"/>
              </a:lnSpc>
              <a:spcBef>
                <a:spcPts val="0"/>
              </a:spcBef>
              <a:buNone/>
              <a:defRPr sz="4000" b="0">
                <a:solidFill>
                  <a:srgbClr val="031D5C"/>
                </a:solidFill>
                <a:latin typeface="+mj-lt"/>
              </a:defRPr>
            </a:lvl1pPr>
            <a:lvl2pPr algn="r">
              <a:spcBef>
                <a:spcPts val="1200"/>
              </a:spcBef>
              <a:defRPr sz="1200" b="1" cap="all" baseline="0">
                <a:solidFill>
                  <a:schemeClr val="tx2"/>
                </a:solidFill>
              </a:defRPr>
            </a:lvl2pPr>
          </a:lstStyle>
          <a:p>
            <a:pPr lvl="0"/>
            <a:r>
              <a:rPr lang="da-DK"/>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28-05-2024</a:t>
            </a:fld>
            <a:endParaRPr lang="da-DK"/>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a:p>
        </p:txBody>
      </p:sp>
      <p:sp>
        <p:nvSpPr>
          <p:cNvPr id="12" name="Slide Number Placeholder 7"/>
          <p:cNvSpPr>
            <a:spLocks noGrp="1"/>
          </p:cNvSpPr>
          <p:nvPr>
            <p:ph type="sldNum" sz="quarter" idx="19"/>
          </p:nvPr>
        </p:nvSpPr>
        <p:spPr>
          <a:xfrm>
            <a:off x="702000" y="6400800"/>
            <a:ext cx="280800" cy="254625"/>
          </a:xfrm>
        </p:spPr>
        <p:txBody>
          <a:bodyPr/>
          <a:lstStyle>
            <a:lvl1pPr>
              <a:defRPr>
                <a:solidFill>
                  <a:schemeClr val="bg1"/>
                </a:solidFill>
              </a:defRPr>
            </a:lvl1pPr>
          </a:lstStyle>
          <a:p>
            <a:fld id="{80AE25ED-097C-4BDC-A7CE-FA97BD9CA3B5}" type="slidenum">
              <a:rPr lang="da-DK" smtClean="0"/>
              <a:pPr/>
              <a:t>‹nr.›</a:t>
            </a:fld>
            <a:endParaRPr lang="da-DK"/>
          </a:p>
        </p:txBody>
      </p:sp>
      <p:pic>
        <p:nvPicPr>
          <p:cNvPr id="9"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D71C7B16-1209-4F6F-9420-77405F236F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1" name="AutoShape 4">
            <a:extLst>
              <a:ext uri="{FF2B5EF4-FFF2-40B4-BE49-F238E27FC236}">
                <a16:creationId xmlns:a16="http://schemas.microsoft.com/office/drawing/2014/main" id="{743BB1CB-D07E-4306-A02E-E60C03604D7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373542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med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2DAD9-61A5-4644-911A-CD4E35B30F1B}"/>
              </a:ext>
            </a:extLst>
          </p:cNvPr>
          <p:cNvSpPr>
            <a:spLocks noGrp="1"/>
          </p:cNvSpPr>
          <p:nvPr>
            <p:ph type="dt" sz="half" idx="10"/>
          </p:nvPr>
        </p:nvSpPr>
        <p:spPr/>
        <p:txBody>
          <a:bodyPr/>
          <a:lstStyle/>
          <a:p>
            <a:fld id="{D709F18B-C64D-467D-95E0-03999A31A181}" type="datetime1">
              <a:rPr lang="da-DK" smtClean="0"/>
              <a:t>28-05-2024</a:t>
            </a:fld>
            <a:endParaRPr lang="da-DK"/>
          </a:p>
        </p:txBody>
      </p:sp>
      <p:sp>
        <p:nvSpPr>
          <p:cNvPr id="3" name="Footer Placeholder 2">
            <a:extLst>
              <a:ext uri="{FF2B5EF4-FFF2-40B4-BE49-F238E27FC236}">
                <a16:creationId xmlns:a16="http://schemas.microsoft.com/office/drawing/2014/main" id="{3960EBFC-9F9A-4DB5-9FA4-FE26576D8AA1}"/>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6F13AFC6-9F5F-4A43-A002-F25D24167029}"/>
              </a:ext>
            </a:extLst>
          </p:cNvPr>
          <p:cNvSpPr>
            <a:spLocks noGrp="1"/>
          </p:cNvSpPr>
          <p:nvPr>
            <p:ph type="sldNum" sz="quarter" idx="12"/>
          </p:nvPr>
        </p:nvSpPr>
        <p:spPr/>
        <p:txBody>
          <a:bodyPr/>
          <a:lstStyle/>
          <a:p>
            <a:fld id="{80AE25ED-097C-4BDC-A7CE-FA97BD9CA3B5}" type="slidenum">
              <a:rPr lang="da-DK" smtClean="0"/>
              <a:pPr/>
              <a:t>‹nr.›</a:t>
            </a:fld>
            <a:endParaRPr lang="da-DK"/>
          </a:p>
        </p:txBody>
      </p:sp>
    </p:spTree>
    <p:extLst>
      <p:ext uri="{BB962C8B-B14F-4D97-AF65-F5344CB8AC3E}">
        <p14:creationId xmlns:p14="http://schemas.microsoft.com/office/powerpoint/2010/main" val="2754954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9277A8AC-F640-4960-ADC6-30AC3801C4E2}"/>
              </a:ext>
            </a:extLst>
          </p:cNvPr>
          <p:cNvSpPr>
            <a:spLocks noGrp="1"/>
          </p:cNvSpPr>
          <p:nvPr>
            <p:ph type="title" hasCustomPrompt="1"/>
          </p:nvPr>
        </p:nvSpPr>
        <p:spPr/>
        <p:txBody>
          <a:bodyPr/>
          <a:lstStyle/>
          <a:p>
            <a:r>
              <a:rPr lang="da-DK"/>
              <a:t>Klik her for at tilføje titel</a:t>
            </a:r>
          </a:p>
        </p:txBody>
      </p:sp>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28-05-2024</a:t>
            </a:fld>
            <a:endParaRPr lang="da-DK"/>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a:p>
        </p:txBody>
      </p:sp>
    </p:spTree>
    <p:extLst>
      <p:ext uri="{BB962C8B-B14F-4D97-AF65-F5344CB8AC3E}">
        <p14:creationId xmlns:p14="http://schemas.microsoft.com/office/powerpoint/2010/main" val="210717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72000" tIns="36000" rIns="72000" anchor="t" anchorCtr="0"/>
          <a:lstStyle>
            <a:lvl1pPr marL="0" indent="0" algn="ctr">
              <a:buNone/>
              <a:defRPr sz="1400" b="0"/>
            </a:lvl1pPr>
          </a:lstStyle>
          <a:p>
            <a:r>
              <a:rPr lang="da-DK" noProof="1"/>
              <a:t>Klik på rammen for at indsætte billede via Templafy og Images</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1800" b="0">
                <a:solidFill>
                  <a:schemeClr val="bg1"/>
                </a:solidFill>
              </a:defRPr>
            </a:lvl1pPr>
          </a:lstStyle>
          <a:p>
            <a:r>
              <a:rPr lang="da-DK"/>
              <a:t>Skriv kontaktdata</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28-05-2024</a:t>
            </a:fld>
            <a:endParaRPr lang="da-DK"/>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a:p>
        </p:txBody>
      </p:sp>
      <p:pic>
        <p:nvPicPr>
          <p:cNvPr id="8" name="Logo" descr="{&quot;templafy&quot;:{&quot;type&quot;:&quot;image&quot;,&quot;width&quot;:&quot;7.57 cm&quot;,&quot;height&quot;:&quot;1.96 cm&quot;,&quot;binding&quot;:&quot;UserProfile.LogoInsertion.PpLogoNameWhite&quot;}}" title="UserProfile.LogoInsertion.PpLogoNameWhite">
            <a:extLst>
              <a:ext uri="{FF2B5EF4-FFF2-40B4-BE49-F238E27FC236}">
                <a16:creationId xmlns:a16="http://schemas.microsoft.com/office/drawing/2014/main" id="{9B1A9984-4B4A-4A47-B32C-8CA3272FD2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791074" y="5895894"/>
            <a:ext cx="2723390" cy="704275"/>
          </a:xfrm>
          <a:prstGeom prst="rect">
            <a:avLst/>
          </a:prstGeom>
        </p:spPr>
      </p:pic>
      <p:sp>
        <p:nvSpPr>
          <p:cNvPr id="9" name="AutoShape 4">
            <a:extLst>
              <a:ext uri="{FF2B5EF4-FFF2-40B4-BE49-F238E27FC236}">
                <a16:creationId xmlns:a16="http://schemas.microsoft.com/office/drawing/2014/main" id="{B3CC375C-A6A8-4D1F-9065-67771B3085EF}"/>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57707F"/>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28-05-2024</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69703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FCB375CC-2CFD-45EE-817E-F4267FCEFCDF}" type="datetime2">
              <a:rPr lang="da-DK" smtClean="0"/>
              <a:t>28. maj 2024</a:t>
            </a:fld>
            <a:endParaRPr lang="da-DK"/>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394515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DBD9D6"/>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tx1"/>
                </a:solidFill>
              </a:defRPr>
            </a:lvl1pPr>
            <a:lvl2pPr marL="453600">
              <a:spcBef>
                <a:spcPts val="0"/>
              </a:spcBef>
              <a:buClrTx/>
              <a:defRPr>
                <a:solidFill>
                  <a:schemeClr val="tx1"/>
                </a:solidFill>
              </a:defRPr>
            </a:lvl2pPr>
            <a:lvl3pPr marL="684000">
              <a:spcBef>
                <a:spcPts val="0"/>
              </a:spcBef>
              <a:buClrTx/>
              <a:defRPr>
                <a:solidFill>
                  <a:schemeClr val="tx1"/>
                </a:solidFill>
              </a:defRPr>
            </a:lvl3pPr>
            <a:lvl4pPr marL="684000">
              <a:spcBef>
                <a:spcPts val="0"/>
              </a:spcBef>
              <a:buClrTx/>
              <a:defRPr>
                <a:solidFill>
                  <a:schemeClr val="tx1"/>
                </a:solidFill>
              </a:defRPr>
            </a:lvl4pPr>
            <a:lvl5pPr marL="684000">
              <a:spcBef>
                <a:spcPts val="0"/>
              </a:spcBef>
              <a:buClrTx/>
              <a:defRPr>
                <a:solidFill>
                  <a:schemeClr val="tx1"/>
                </a:solidFill>
              </a:defRPr>
            </a:lvl5pPr>
            <a:lvl6pPr marL="684000">
              <a:spcBef>
                <a:spcPts val="0"/>
              </a:spcBef>
              <a:buClrTx/>
              <a:defRPr>
                <a:solidFill>
                  <a:schemeClr val="tx1"/>
                </a:solidFill>
              </a:defRPr>
            </a:lvl6pPr>
            <a:lvl7pPr marL="684000">
              <a:spcBef>
                <a:spcPts val="0"/>
              </a:spcBef>
              <a:buClrTx/>
              <a:defRPr>
                <a:solidFill>
                  <a:schemeClr val="tx1"/>
                </a:solidFill>
              </a:defRPr>
            </a:lvl7pPr>
            <a:lvl8pPr marL="684000">
              <a:spcBef>
                <a:spcPts val="0"/>
              </a:spcBef>
              <a:buClrTx/>
              <a:defRPr>
                <a:solidFill>
                  <a:schemeClr val="tx1"/>
                </a:solidFill>
              </a:defRPr>
            </a:lvl8pPr>
            <a:lvl9pPr marL="684000">
              <a:spcBef>
                <a:spcPts val="0"/>
              </a:spcBef>
              <a:buClrTx/>
              <a:defRPr>
                <a:solidFill>
                  <a:schemeClr val="tx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28-05-2024</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tx1"/>
                </a:solidFill>
              </a:defRPr>
            </a:lvl1pPr>
          </a:lstStyle>
          <a:p>
            <a:endParaRPr lang="da-DK"/>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a:p>
        </p:txBody>
      </p:sp>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accent1"/>
                </a:solidFill>
              </a:defRPr>
            </a:lvl1pPr>
          </a:lstStyle>
          <a:p>
            <a:r>
              <a:rPr lang="da-DK"/>
              <a:t>Klik her for at tilføje titel</a:t>
            </a:r>
          </a:p>
        </p:txBody>
      </p:sp>
      <p:pic>
        <p:nvPicPr>
          <p:cNvPr id="10" name="image" descr="{&quot;templafy&quot;:{&quot;type&quot;:&quot;image&quot;,&quot;width&quot;:&quot;7.04 cm&quot;,&quot;height&quot;:&quot;1.82 cm&quot;,&quot;binding&quot;:&quot;UserProfile.LogoInsertion.PpLogoName&quot;}}" title="UserProfile.LogoInsertion.PpLogoName">
            <a:extLst>
              <a:ext uri="{FF2B5EF4-FFF2-40B4-BE49-F238E27FC236}">
                <a16:creationId xmlns:a16="http://schemas.microsoft.com/office/drawing/2014/main" id="{D2C94D67-F24B-4C17-B910-EE15CD7CB64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976320" y="6042696"/>
            <a:ext cx="2532535" cy="654920"/>
          </a:xfrm>
          <a:prstGeom prst="rect">
            <a:avLst/>
          </a:prstGeom>
        </p:spPr>
      </p:pic>
    </p:spTree>
    <p:extLst>
      <p:ext uri="{BB962C8B-B14F-4D97-AF65-F5344CB8AC3E}">
        <p14:creationId xmlns:p14="http://schemas.microsoft.com/office/powerpoint/2010/main" val="316394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C">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rgbClr val="3B5463"/>
          </a:solidFill>
          <a:ln>
            <a:noFill/>
          </a:ln>
          <a:effectLst/>
        </p:spPr>
        <p:txBody>
          <a:bodyPr wrap="none" lIns="0" tIns="0" rIns="0" bIns="0" anchor="ctr"/>
          <a:lstStyle/>
          <a:p>
            <a:endParaRPr lang="da-DK" sz="1700"/>
          </a:p>
        </p:txBody>
      </p:sp>
      <p:sp>
        <p:nvSpPr>
          <p:cNvPr id="13" name="Slide Number Placeholder 5 (FAST)"/>
          <p:cNvSpPr txBox="1">
            <a:spLocks/>
          </p:cNvSpPr>
          <p:nvPr userDrawn="1"/>
        </p:nvSpPr>
        <p:spPr bwMode="white">
          <a:xfrm>
            <a:off x="702668" y="6400800"/>
            <a:ext cx="279770" cy="254625"/>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bg1"/>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FB024125-AC67-4DA3-8E6E-715199C5DB2C}"/>
              </a:ext>
            </a:extLst>
          </p:cNvPr>
          <p:cNvSpPr>
            <a:spLocks noGrp="1"/>
          </p:cNvSpPr>
          <p:nvPr>
            <p:ph type="body" sz="quarter" idx="13" hasCustomPrompt="1"/>
          </p:nvPr>
        </p:nvSpPr>
        <p:spPr bwMode="white">
          <a:xfrm>
            <a:off x="702668" y="1463492"/>
            <a:ext cx="10784482" cy="4449946"/>
          </a:xfrm>
        </p:spPr>
        <p:txBody>
          <a:bodyPr rIns="144000"/>
          <a:lstStyle>
            <a:lvl1pPr marL="216000" indent="-216000">
              <a:lnSpc>
                <a:spcPct val="150000"/>
              </a:lnSpc>
              <a:spcBef>
                <a:spcPts val="0"/>
              </a:spcBef>
              <a:buClrTx/>
              <a:buFont typeface="Symbol" panose="05050102010706020507" pitchFamily="18" charset="2"/>
              <a:buChar char="·"/>
              <a:tabLst>
                <a:tab pos="892175" algn="l"/>
              </a:tabLst>
              <a:defRPr sz="1800">
                <a:solidFill>
                  <a:schemeClr val="bg1"/>
                </a:solidFill>
              </a:defRPr>
            </a:lvl1pPr>
            <a:lvl2pPr marL="453600">
              <a:spcBef>
                <a:spcPts val="0"/>
              </a:spcBef>
              <a:buClrTx/>
              <a:defRPr>
                <a:solidFill>
                  <a:schemeClr val="bg1"/>
                </a:solidFill>
              </a:defRPr>
            </a:lvl2pPr>
            <a:lvl3pPr marL="684000">
              <a:spcBef>
                <a:spcPts val="0"/>
              </a:spcBef>
              <a:buClrTx/>
              <a:defRPr>
                <a:solidFill>
                  <a:schemeClr val="bg1"/>
                </a:solidFill>
              </a:defRPr>
            </a:lvl3pPr>
            <a:lvl4pPr marL="684000">
              <a:spcBef>
                <a:spcPts val="0"/>
              </a:spcBef>
              <a:buClrTx/>
              <a:defRPr>
                <a:solidFill>
                  <a:schemeClr val="bg1"/>
                </a:solidFill>
              </a:defRPr>
            </a:lvl4pPr>
            <a:lvl5pPr marL="684000">
              <a:spcBef>
                <a:spcPts val="0"/>
              </a:spcBef>
              <a:buClrTx/>
              <a:defRPr>
                <a:solidFill>
                  <a:schemeClr val="bg1"/>
                </a:solidFill>
              </a:defRPr>
            </a:lvl5pPr>
            <a:lvl6pPr marL="684000">
              <a:spcBef>
                <a:spcPts val="0"/>
              </a:spcBef>
              <a:buClrTx/>
              <a:defRPr>
                <a:solidFill>
                  <a:schemeClr val="bg1"/>
                </a:solidFill>
              </a:defRPr>
            </a:lvl6pPr>
            <a:lvl7pPr marL="684000">
              <a:spcBef>
                <a:spcPts val="0"/>
              </a:spcBef>
              <a:buClrTx/>
              <a:defRPr>
                <a:solidFill>
                  <a:schemeClr val="bg1"/>
                </a:solidFill>
              </a:defRPr>
            </a:lvl7pPr>
            <a:lvl8pPr marL="684000">
              <a:spcBef>
                <a:spcPts val="0"/>
              </a:spcBef>
              <a:buClrTx/>
              <a:defRPr>
                <a:solidFill>
                  <a:schemeClr val="bg1"/>
                </a:solidFill>
              </a:defRPr>
            </a:lvl8pPr>
            <a:lvl9pPr marL="684000">
              <a:spcBef>
                <a:spcPts val="0"/>
              </a:spcBef>
              <a:buClrTx/>
              <a:defRPr>
                <a:solidFill>
                  <a:schemeClr val="bg1"/>
                </a:solidFill>
              </a:defRPr>
            </a:lvl9pPr>
          </a:lstStyle>
          <a:p>
            <a:pPr lvl="0"/>
            <a:r>
              <a:rPr lang="da-DK"/>
              <a:t>Indsæt emne</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2" name="Date Placeholder 1">
            <a:extLst>
              <a:ext uri="{FF2B5EF4-FFF2-40B4-BE49-F238E27FC236}">
                <a16:creationId xmlns:a16="http://schemas.microsoft.com/office/drawing/2014/main" id="{E56EA4E9-57E4-4E45-B1F1-CDAC528B67C2}"/>
              </a:ext>
            </a:extLst>
          </p:cNvPr>
          <p:cNvSpPr>
            <a:spLocks noGrp="1"/>
          </p:cNvSpPr>
          <p:nvPr>
            <p:ph type="dt" sz="half" idx="14"/>
          </p:nvPr>
        </p:nvSpPr>
        <p:spPr/>
        <p:txBody>
          <a:bodyPr/>
          <a:lstStyle/>
          <a:p>
            <a:fld id="{D709F18B-C64D-467D-95E0-03999A31A181}" type="datetime1">
              <a:rPr lang="da-DK" smtClean="0"/>
              <a:t>28-05-2024</a:t>
            </a:fld>
            <a:endParaRPr lang="da-DK"/>
          </a:p>
        </p:txBody>
      </p:sp>
      <p:sp>
        <p:nvSpPr>
          <p:cNvPr id="4" name="Footer Placeholder 3">
            <a:extLst>
              <a:ext uri="{FF2B5EF4-FFF2-40B4-BE49-F238E27FC236}">
                <a16:creationId xmlns:a16="http://schemas.microsoft.com/office/drawing/2014/main" id="{D22A6E8D-28F1-48A8-BE57-479D44D8E296}"/>
              </a:ext>
            </a:extLst>
          </p:cNvPr>
          <p:cNvSpPr>
            <a:spLocks noGrp="1"/>
          </p:cNvSpPr>
          <p:nvPr>
            <p:ph type="ftr" sz="quarter" idx="15"/>
          </p:nvPr>
        </p:nvSpPr>
        <p:spPr bwMode="white"/>
        <p:txBody>
          <a:bodyPr/>
          <a:lstStyle>
            <a:lvl1pPr>
              <a:defRPr>
                <a:solidFill>
                  <a:schemeClr val="bg1"/>
                </a:solidFill>
              </a:defRPr>
            </a:lvl1pPr>
          </a:lstStyle>
          <a:p>
            <a:endParaRPr lang="da-DK">
              <a:solidFill>
                <a:schemeClr val="bg1"/>
              </a:solidFill>
            </a:endParaRPr>
          </a:p>
        </p:txBody>
      </p:sp>
      <p:sp>
        <p:nvSpPr>
          <p:cNvPr id="9" name="Slide Number Placeholder 8">
            <a:extLst>
              <a:ext uri="{FF2B5EF4-FFF2-40B4-BE49-F238E27FC236}">
                <a16:creationId xmlns:a16="http://schemas.microsoft.com/office/drawing/2014/main" id="{ADB41A0A-2FD5-4406-BE18-69A2C9C45298}"/>
              </a:ext>
            </a:extLst>
          </p:cNvPr>
          <p:cNvSpPr>
            <a:spLocks noGrp="1"/>
          </p:cNvSpPr>
          <p:nvPr>
            <p:ph type="sldNum" sz="quarter" idx="16"/>
          </p:nvPr>
        </p:nvSpPr>
        <p:spPr/>
        <p:txBody>
          <a:bodyPr/>
          <a:lstStyle/>
          <a:p>
            <a:fld id="{80AE25ED-097C-4BDC-A7CE-FA97BD9CA3B5}" type="slidenum">
              <a:rPr lang="da-DK" smtClean="0"/>
              <a:pPr/>
              <a:t>‹nr.›</a:t>
            </a:fld>
            <a:endParaRPr lang="da-DK"/>
          </a:p>
        </p:txBody>
      </p:sp>
      <p:pic>
        <p:nvPicPr>
          <p:cNvPr id="15" name="image"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8121E903-6E7D-4CC2-A9F6-C9E1386752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7" name="Title 6">
            <a:extLst>
              <a:ext uri="{FF2B5EF4-FFF2-40B4-BE49-F238E27FC236}">
                <a16:creationId xmlns:a16="http://schemas.microsoft.com/office/drawing/2014/main" id="{994CC749-1F69-4E27-9545-A4E563565859}"/>
              </a:ext>
            </a:extLst>
          </p:cNvPr>
          <p:cNvSpPr>
            <a:spLocks noGrp="1"/>
          </p:cNvSpPr>
          <p:nvPr>
            <p:ph type="title" hasCustomPrompt="1"/>
          </p:nvPr>
        </p:nvSpPr>
        <p:spPr/>
        <p:txBody>
          <a:bodyPr/>
          <a:lstStyle>
            <a:lvl1pPr>
              <a:defRPr>
                <a:solidFill>
                  <a:schemeClr val="bg1"/>
                </a:solidFill>
              </a:defRPr>
            </a:lvl1pPr>
          </a:lstStyle>
          <a:p>
            <a:r>
              <a:rPr lang="da-DK"/>
              <a:t>Klik her for at tilføje titel</a:t>
            </a:r>
          </a:p>
        </p:txBody>
      </p:sp>
    </p:spTree>
    <p:extLst>
      <p:ext uri="{BB962C8B-B14F-4D97-AF65-F5344CB8AC3E}">
        <p14:creationId xmlns:p14="http://schemas.microsoft.com/office/powerpoint/2010/main" val="372780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D709F18B-C64D-467D-95E0-03999A31A181}" type="datetime1">
              <a:rPr lang="da-DK" smtClean="0"/>
              <a:t>28-05-2024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a:p>
        </p:txBody>
      </p:sp>
    </p:spTree>
    <p:extLst>
      <p:ext uri="{BB962C8B-B14F-4D97-AF65-F5344CB8AC3E}">
        <p14:creationId xmlns:p14="http://schemas.microsoft.com/office/powerpoint/2010/main" val="3353099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6688" y="179387"/>
            <a:ext cx="2952750" cy="6497638"/>
          </a:xfrm>
        </p:spPr>
        <p:txBody>
          <a:bodyPr lIns="72000" tIns="36000" rIns="72000" anchor="t" anchorCtr="0"/>
          <a:lstStyle>
            <a:lvl1pPr marL="0" indent="0" algn="ctr">
              <a:buNone/>
              <a:defRPr sz="1400"/>
            </a:lvl1pPr>
          </a:lstStyle>
          <a:p>
            <a:r>
              <a:rPr lang="da-DK"/>
              <a:t>Klik på rammen for at indsætte billede via Templafy og Images</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7" y="1450800"/>
            <a:ext cx="8074675"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6">
            <a:extLst>
              <a:ext uri="{FF2B5EF4-FFF2-40B4-BE49-F238E27FC236}">
                <a16:creationId xmlns:a16="http://schemas.microsoft.com/office/drawing/2014/main" id="{11070532-2CAF-4ECE-8777-C9646D0AD00D}"/>
              </a:ext>
            </a:extLst>
          </p:cNvPr>
          <p:cNvSpPr>
            <a:spLocks noGrp="1"/>
          </p:cNvSpPr>
          <p:nvPr>
            <p:ph type="dt" sz="half" idx="16"/>
          </p:nvPr>
        </p:nvSpPr>
        <p:spPr/>
        <p:txBody>
          <a:bodyPr/>
          <a:lstStyle/>
          <a:p>
            <a:fld id="{D709F18B-C64D-467D-95E0-03999A31A181}" type="datetime1">
              <a:rPr lang="da-DK" smtClean="0"/>
              <a:t>28-05-2024</a:t>
            </a:fld>
            <a:endParaRPr lang="da-DK"/>
          </a:p>
        </p:txBody>
      </p:sp>
      <p:sp>
        <p:nvSpPr>
          <p:cNvPr id="8" name="Footer Placeholder 7">
            <a:extLst>
              <a:ext uri="{FF2B5EF4-FFF2-40B4-BE49-F238E27FC236}">
                <a16:creationId xmlns:a16="http://schemas.microsoft.com/office/drawing/2014/main" id="{EC019C8C-050F-4CAB-9F7B-25C88EA7DBCC}"/>
              </a:ext>
            </a:extLst>
          </p:cNvPr>
          <p:cNvSpPr>
            <a:spLocks noGrp="1"/>
          </p:cNvSpPr>
          <p:nvPr>
            <p:ph type="ftr" sz="quarter" idx="17"/>
          </p:nvPr>
        </p:nvSpPr>
        <p:spPr/>
        <p:txBody>
          <a:bodyPr/>
          <a:lstStyle/>
          <a:p>
            <a:pPr>
              <a:lnSpc>
                <a:spcPct val="100000"/>
              </a:lnSpc>
              <a:spcBef>
                <a:spcPts val="0"/>
              </a:spcBef>
            </a:pPr>
            <a:endParaRPr lang="da-DK"/>
          </a:p>
        </p:txBody>
      </p:sp>
      <p:sp>
        <p:nvSpPr>
          <p:cNvPr id="9" name="Slide Number Placeholder 8">
            <a:extLst>
              <a:ext uri="{FF2B5EF4-FFF2-40B4-BE49-F238E27FC236}">
                <a16:creationId xmlns:a16="http://schemas.microsoft.com/office/drawing/2014/main" id="{ADB8A3C3-55D0-476C-BD2C-EC8140DC3EAA}"/>
              </a:ext>
            </a:extLst>
          </p:cNvPr>
          <p:cNvSpPr>
            <a:spLocks noGrp="1"/>
          </p:cNvSpPr>
          <p:nvPr>
            <p:ph type="sldNum" sz="quarter" idx="18"/>
          </p:nvPr>
        </p:nvSpPr>
        <p:spPr/>
        <p:txBody>
          <a:bodyPr/>
          <a:lstStyle/>
          <a:p>
            <a:fld id="{80AE25ED-097C-4BDC-A7CE-FA97BD9CA3B5}" type="slidenum">
              <a:rPr lang="da-DK" smtClean="0"/>
              <a:pPr/>
              <a:t>‹nr.›</a:t>
            </a:fld>
            <a:endParaRPr lang="da-DK"/>
          </a:p>
        </p:txBody>
      </p:sp>
      <p:pic>
        <p:nvPicPr>
          <p:cNvPr id="12"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4AD8C4EE-9209-45AF-816C-168AE17534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4" name="AutoShape 4">
            <a:extLst>
              <a:ext uri="{FF2B5EF4-FFF2-40B4-BE49-F238E27FC236}">
                <a16:creationId xmlns:a16="http://schemas.microsoft.com/office/drawing/2014/main" id="{BA604413-7CCC-4FA6-A273-C7717311D0A8}"/>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1439299118"/>
      </p:ext>
    </p:extLst>
  </p:cSld>
  <p:clrMapOvr>
    <a:masterClrMapping/>
  </p:clrMapOvr>
  <p:extLst>
    <p:ext uri="{DCECCB84-F9BA-43D5-87BE-67443E8EF086}">
      <p15:sldGuideLst xmlns:p15="http://schemas.microsoft.com/office/powerpoint/2012/main">
        <p15:guide id="1" pos="5705" userDrawn="1">
          <p15:clr>
            <a:srgbClr val="A4A3A4"/>
          </p15:clr>
        </p15:guide>
        <p15:guide id="2" pos="5528"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72000" tIns="36000" rIns="72000" anchor="t" anchorCtr="0"/>
          <a:lstStyle>
            <a:lvl1pPr marL="0" indent="0" algn="ctr">
              <a:buNone/>
              <a:defRPr sz="1400"/>
            </a:lvl1pPr>
          </a:lstStyle>
          <a:p>
            <a:r>
              <a:rPr lang="da-DK" noProof="1"/>
              <a:t>Klik på rammen for at indsætte billede via Templafy og Images</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a:t>Klik her for at tilføje titel</a:t>
            </a:r>
          </a:p>
        </p:txBody>
      </p:sp>
      <p:sp>
        <p:nvSpPr>
          <p:cNvPr id="3" name="Content Placeholder 2"/>
          <p:cNvSpPr>
            <a:spLocks noGrp="1"/>
          </p:cNvSpPr>
          <p:nvPr>
            <p:ph idx="1" hasCustomPrompt="1"/>
          </p:nvPr>
        </p:nvSpPr>
        <p:spPr>
          <a:xfrm>
            <a:off x="702668" y="1450800"/>
            <a:ext cx="7084710" cy="4464000"/>
          </a:xfrm>
        </p:spPr>
        <p:txBody>
          <a:bodyPr rIns="144000"/>
          <a:lstStyle>
            <a:lvl1pPr>
              <a:defRPr/>
            </a:lvl1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Slide Number Placeholder 5 (FAST)"/>
          <p:cNvSpPr txBox="1">
            <a:spLocks/>
          </p:cNvSpPr>
          <p:nvPr userDrawn="1"/>
        </p:nvSpPr>
        <p:spPr>
          <a:xfrm>
            <a:off x="702668" y="64008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7">
            <a:extLst>
              <a:ext uri="{FF2B5EF4-FFF2-40B4-BE49-F238E27FC236}">
                <a16:creationId xmlns:a16="http://schemas.microsoft.com/office/drawing/2014/main" id="{98D47456-165F-4A02-9FD6-9A0E1B90783E}"/>
              </a:ext>
            </a:extLst>
          </p:cNvPr>
          <p:cNvSpPr>
            <a:spLocks noGrp="1"/>
          </p:cNvSpPr>
          <p:nvPr>
            <p:ph type="dt" sz="half" idx="16"/>
          </p:nvPr>
        </p:nvSpPr>
        <p:spPr/>
        <p:txBody>
          <a:bodyPr/>
          <a:lstStyle/>
          <a:p>
            <a:fld id="{D709F18B-C64D-467D-95E0-03999A31A181}" type="datetime1">
              <a:rPr lang="da-DK" smtClean="0"/>
              <a:t>28-05-2024</a:t>
            </a:fld>
            <a:endParaRPr lang="da-DK"/>
          </a:p>
        </p:txBody>
      </p:sp>
      <p:sp>
        <p:nvSpPr>
          <p:cNvPr id="9" name="Footer Placeholder 8">
            <a:extLst>
              <a:ext uri="{FF2B5EF4-FFF2-40B4-BE49-F238E27FC236}">
                <a16:creationId xmlns:a16="http://schemas.microsoft.com/office/drawing/2014/main" id="{0B898419-599F-4C22-957C-7F975B1D3A6E}"/>
              </a:ext>
            </a:extLst>
          </p:cNvPr>
          <p:cNvSpPr>
            <a:spLocks noGrp="1"/>
          </p:cNvSpPr>
          <p:nvPr>
            <p:ph type="ftr" sz="quarter" idx="17"/>
          </p:nvPr>
        </p:nvSpPr>
        <p:spPr/>
        <p:txBody>
          <a:bodyPr/>
          <a:lstStyle/>
          <a:p>
            <a:pPr>
              <a:lnSpc>
                <a:spcPct val="100000"/>
              </a:lnSpc>
              <a:spcBef>
                <a:spcPts val="0"/>
              </a:spcBef>
            </a:pPr>
            <a:endParaRPr lang="da-DK"/>
          </a:p>
        </p:txBody>
      </p:sp>
      <p:sp>
        <p:nvSpPr>
          <p:cNvPr id="12" name="Slide Number Placeholder 11">
            <a:extLst>
              <a:ext uri="{FF2B5EF4-FFF2-40B4-BE49-F238E27FC236}">
                <a16:creationId xmlns:a16="http://schemas.microsoft.com/office/drawing/2014/main" id="{9020E6C9-27A9-4DC7-87B7-A6BC4A4DA578}"/>
              </a:ext>
            </a:extLst>
          </p:cNvPr>
          <p:cNvSpPr>
            <a:spLocks noGrp="1"/>
          </p:cNvSpPr>
          <p:nvPr>
            <p:ph type="sldNum" sz="quarter" idx="18"/>
          </p:nvPr>
        </p:nvSpPr>
        <p:spPr/>
        <p:txBody>
          <a:bodyPr/>
          <a:lstStyle/>
          <a:p>
            <a:fld id="{80AE25ED-097C-4BDC-A7CE-FA97BD9CA3B5}" type="slidenum">
              <a:rPr lang="da-DK" smtClean="0"/>
              <a:pPr/>
              <a:t>‹nr.›</a:t>
            </a:fld>
            <a:endParaRPr lang="da-DK"/>
          </a:p>
        </p:txBody>
      </p:sp>
      <p:pic>
        <p:nvPicPr>
          <p:cNvPr id="14" name="Logo" descr="{&quot;templafy&quot;:{&quot;type&quot;:&quot;image&quot;,&quot;width&quot;:&quot;7.04 cm&quot;,&quot;height&quot;:&quot;1.82 cm&quot;,&quot;binding&quot;:&quot;UserProfile.LogoInsertion.PpLogoNameWhite&quot;}}" title="UserProfile.LogoInsertion.PpLogoNameWhite">
            <a:extLst>
              <a:ext uri="{FF2B5EF4-FFF2-40B4-BE49-F238E27FC236}">
                <a16:creationId xmlns:a16="http://schemas.microsoft.com/office/drawing/2014/main" id="{CBF4AD23-B1D1-42E5-9167-1FADDAD6E0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976321" y="6042696"/>
            <a:ext cx="2532533" cy="654920"/>
          </a:xfrm>
          <a:prstGeom prst="rect">
            <a:avLst/>
          </a:prstGeom>
        </p:spPr>
      </p:pic>
      <p:sp>
        <p:nvSpPr>
          <p:cNvPr id="15" name="AutoShape 4">
            <a:extLst>
              <a:ext uri="{FF2B5EF4-FFF2-40B4-BE49-F238E27FC236}">
                <a16:creationId xmlns:a16="http://schemas.microsoft.com/office/drawing/2014/main" id="{6E0A83DE-F591-4D48-99C9-C41BC00857F6}"/>
              </a:ext>
            </a:extLst>
          </p:cNvPr>
          <p:cNvSpPr>
            <a:spLocks/>
          </p:cNvSpPr>
          <p:nvPr userDrawn="1"/>
        </p:nvSpPr>
        <p:spPr bwMode="gray">
          <a:xfrm>
            <a:off x="8538450" y="6915108"/>
            <a:ext cx="2952750" cy="138436"/>
          </a:xfrm>
          <a:prstGeom prst="rect">
            <a:avLst/>
          </a:prstGeom>
          <a:noFill/>
          <a:ln w="12700" algn="ctr">
            <a:noFill/>
            <a:miter lim="800000"/>
            <a:headEnd/>
            <a:tailEnd/>
          </a:ln>
          <a:effectLst/>
        </p:spPr>
        <p:txBody>
          <a:bodyPr wrap="square" lIns="0" tIns="0" rIns="0" bIns="0">
            <a:spAutoFit/>
          </a:bodyPr>
          <a:lstStyle/>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Klik på knappen </a:t>
            </a:r>
            <a:r>
              <a:rPr lang="da-DK" sz="900" b="1" noProof="1">
                <a:solidFill>
                  <a:schemeClr val="tx1">
                    <a:lumMod val="65000"/>
                    <a:lumOff val="35000"/>
                  </a:schemeClr>
                </a:solidFill>
                <a:cs typeface="Arial" charset="0"/>
              </a:rPr>
              <a:t>Indsæt logo forrest </a:t>
            </a:r>
            <a:r>
              <a:rPr lang="da-DK" sz="900" b="0" noProof="1">
                <a:solidFill>
                  <a:schemeClr val="tx1">
                    <a:lumMod val="65000"/>
                    <a:lumOff val="35000"/>
                  </a:schemeClr>
                </a:solidFill>
                <a:cs typeface="Arial" charset="0"/>
              </a:rPr>
              <a:t>for at vise logoet</a:t>
            </a:r>
          </a:p>
        </p:txBody>
      </p:sp>
    </p:spTree>
    <p:extLst>
      <p:ext uri="{BB962C8B-B14F-4D97-AF65-F5344CB8AC3E}">
        <p14:creationId xmlns:p14="http://schemas.microsoft.com/office/powerpoint/2010/main" val="2304418021"/>
      </p:ext>
    </p:extLst>
  </p:cSld>
  <p:clrMapOvr>
    <a:masterClrMapping/>
  </p:clrMapOvr>
  <p:extLst>
    <p:ext uri="{DCECCB84-F9BA-43D5-87BE-67443E8EF086}">
      <p15:sldGuideLst xmlns:p15="http://schemas.microsoft.com/office/powerpoint/2012/main">
        <p15:guide id="1" pos="4905" userDrawn="1">
          <p15:clr>
            <a:srgbClr val="A4A3A4"/>
          </p15:clr>
        </p15:guide>
        <p15:guide id="2" pos="5081"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1750"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6375600" y="1450800"/>
            <a:ext cx="511200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Tree>
    <p:extLst>
      <p:ext uri="{BB962C8B-B14F-4D97-AF65-F5344CB8AC3E}">
        <p14:creationId xmlns:p14="http://schemas.microsoft.com/office/powerpoint/2010/main" val="1137865132"/>
      </p:ext>
    </p:extLst>
  </p:cSld>
  <p:clrMapOvr>
    <a:masterClrMapping/>
  </p:clrMapOvr>
  <p:extLst>
    <p:ext uri="{DCECCB84-F9BA-43D5-87BE-67443E8EF086}">
      <p15:sldGuideLst xmlns:p15="http://schemas.microsoft.com/office/powerpoint/2012/main">
        <p15:guide id="1" pos="3662" userDrawn="1">
          <p15:clr>
            <a:srgbClr val="A4A3A4"/>
          </p15:clr>
        </p15:guide>
        <p15:guide id="2" pos="3839" userDrawn="1">
          <p15:clr>
            <a:srgbClr val="A4A3A4"/>
          </p15:clr>
        </p15:guide>
        <p15:guide id="3" pos="401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3221038" cy="4464000"/>
          </a:xfrm>
        </p:spPr>
        <p:txBody>
          <a:bodyPr rIns="144000"/>
          <a:lstStyle>
            <a:lvl1pPr>
              <a:defRPr sz="1600"/>
            </a:lvl1pPr>
            <a:lvl2pPr>
              <a:defRPr sz="1400"/>
            </a:lvl2pPr>
            <a:lvl3pPr>
              <a:defRPr sz="1200"/>
            </a:lvl3pPr>
            <a:lvl4pPr>
              <a:defRPr sz="1200"/>
            </a:lvl4pPr>
            <a:lvl5pPr>
              <a:defRPr sz="1200"/>
            </a:lvl5pPr>
            <a:lvl6pPr>
              <a:defRPr sz="14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a:p>
            <a:pPr lvl="5"/>
            <a:endParaRPr lang="da-DK"/>
          </a:p>
        </p:txBody>
      </p:sp>
      <p:sp>
        <p:nvSpPr>
          <p:cNvPr id="4" name="Content Placeholder 3"/>
          <p:cNvSpPr>
            <a:spLocks noGrp="1"/>
          </p:cNvSpPr>
          <p:nvPr>
            <p:ph sz="half" idx="2" hasCustomPrompt="1"/>
          </p:nvPr>
        </p:nvSpPr>
        <p:spPr>
          <a:xfrm>
            <a:off x="4487264" y="1450800"/>
            <a:ext cx="3220050" cy="4464000"/>
          </a:xfrm>
        </p:spPr>
        <p:txBody>
          <a:bodyPr rIns="144000"/>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da-DK"/>
              <a:t>Klik her for at tilføje tekst</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p:cNvSpPr>
            <a:spLocks noGrp="1"/>
          </p:cNvSpPr>
          <p:nvPr>
            <p:ph type="dt" sz="half" idx="10"/>
          </p:nvPr>
        </p:nvSpPr>
        <p:spPr/>
        <p:txBody>
          <a:bodyPr/>
          <a:lstStyle/>
          <a:p>
            <a:fld id="{D709F18B-C64D-467D-95E0-03999A31A181}" type="datetime1">
              <a:rPr lang="da-DK" smtClean="0"/>
              <a:t>28-05-2024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a:p>
        </p:txBody>
      </p:sp>
      <p:sp>
        <p:nvSpPr>
          <p:cNvPr id="8" name="Title 7"/>
          <p:cNvSpPr>
            <a:spLocks noGrp="1"/>
          </p:cNvSpPr>
          <p:nvPr>
            <p:ph type="title" hasCustomPrompt="1"/>
          </p:nvPr>
        </p:nvSpPr>
        <p:spPr/>
        <p:txBody>
          <a:bodyPr/>
          <a:lstStyle>
            <a:lvl1pPr>
              <a:defRPr/>
            </a:lvl1pPr>
          </a:lstStyle>
          <a:p>
            <a:r>
              <a:rPr lang="da-DK"/>
              <a:t>Klik her for at tilføje titel</a:t>
            </a:r>
          </a:p>
        </p:txBody>
      </p:sp>
      <p:sp>
        <p:nvSpPr>
          <p:cNvPr id="11" name="Content Placeholder 4">
            <a:extLst>
              <a:ext uri="{FF2B5EF4-FFF2-40B4-BE49-F238E27FC236}">
                <a16:creationId xmlns:a16="http://schemas.microsoft.com/office/drawing/2014/main" id="{39C4FF46-D1E8-41B4-A51E-1FD980294EF8}"/>
              </a:ext>
            </a:extLst>
          </p:cNvPr>
          <p:cNvSpPr>
            <a:spLocks noGrp="1"/>
          </p:cNvSpPr>
          <p:nvPr>
            <p:ph sz="quarter" idx="13" hasCustomPrompt="1"/>
          </p:nvPr>
        </p:nvSpPr>
        <p:spPr>
          <a:xfrm>
            <a:off x="8267101" y="1450800"/>
            <a:ext cx="3220050" cy="4464000"/>
          </a:xfrm>
        </p:spPr>
        <p:txBody>
          <a:bodyPr rIns="144000"/>
          <a:lstStyle>
            <a:lvl1pPr>
              <a:defRPr sz="1600"/>
            </a:lvl1pPr>
            <a:lvl2pPr>
              <a:defRPr sz="1400"/>
            </a:lvl2pPr>
            <a:lvl3pPr>
              <a:defRPr sz="1200"/>
            </a:lvl3pPr>
            <a:lvl4pPr>
              <a:defRPr sz="1200"/>
            </a:lvl4pPr>
            <a:lvl5pPr>
              <a:defRPr sz="1200"/>
            </a:lvl5pPr>
          </a:lstStyle>
          <a:p>
            <a:pPr lvl="0"/>
            <a:r>
              <a:rPr lang="da-DK" noProof="0"/>
              <a:t>Klik for at tilføje tekst</a:t>
            </a:r>
          </a:p>
          <a:p>
            <a:pPr lvl="1"/>
            <a:r>
              <a:rPr lang="da-DK" noProof="0"/>
              <a:t>Andet Niveau</a:t>
            </a:r>
          </a:p>
          <a:p>
            <a:pPr lvl="2"/>
            <a:r>
              <a:rPr lang="da-DK" noProof="0"/>
              <a:t>Tredje Niveau</a:t>
            </a:r>
          </a:p>
          <a:p>
            <a:pPr lvl="3"/>
            <a:r>
              <a:rPr lang="da-DK" noProof="0"/>
              <a:t>Fjerde Niveau</a:t>
            </a:r>
          </a:p>
          <a:p>
            <a:pPr lvl="4"/>
            <a:r>
              <a:rPr lang="da-DK" noProof="0"/>
              <a:t>Femte Niveau</a:t>
            </a:r>
          </a:p>
          <a:p>
            <a:pPr lvl="5"/>
            <a:r>
              <a:rPr lang="da-DK" noProof="0"/>
              <a:t>6</a:t>
            </a:r>
          </a:p>
          <a:p>
            <a:pPr lvl="6"/>
            <a:r>
              <a:rPr lang="da-DK" noProof="0"/>
              <a:t>7</a:t>
            </a:r>
          </a:p>
          <a:p>
            <a:pPr lvl="7"/>
            <a:r>
              <a:rPr lang="da-DK" noProof="0"/>
              <a:t>8</a:t>
            </a:r>
          </a:p>
          <a:p>
            <a:pPr lvl="8"/>
            <a:r>
              <a:rPr lang="da-DK" noProof="0"/>
              <a:t>9</a:t>
            </a:r>
          </a:p>
        </p:txBody>
      </p:sp>
      <p:sp>
        <p:nvSpPr>
          <p:cNvPr id="10" name="Line 5"/>
          <p:cNvSpPr>
            <a:spLocks noChangeShapeType="1"/>
          </p:cNvSpPr>
          <p:nvPr userDrawn="1"/>
        </p:nvSpPr>
        <p:spPr bwMode="auto">
          <a:xfrm>
            <a:off x="7988588" y="1511301"/>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
        <p:nvSpPr>
          <p:cNvPr id="19" name="Line 5">
            <a:extLst>
              <a:ext uri="{FF2B5EF4-FFF2-40B4-BE49-F238E27FC236}">
                <a16:creationId xmlns:a16="http://schemas.microsoft.com/office/drawing/2014/main" id="{5195F64E-E880-4C67-9339-04C69E75DD97}"/>
              </a:ext>
            </a:extLst>
          </p:cNvPr>
          <p:cNvSpPr>
            <a:spLocks noChangeShapeType="1"/>
          </p:cNvSpPr>
          <p:nvPr userDrawn="1"/>
        </p:nvSpPr>
        <p:spPr bwMode="auto">
          <a:xfrm>
            <a:off x="4204988" y="1512000"/>
            <a:ext cx="0" cy="4391025"/>
          </a:xfrm>
          <a:prstGeom prst="line">
            <a:avLst/>
          </a:prstGeom>
          <a:noFill/>
          <a:ln w="3175">
            <a:solidFill>
              <a:srgbClr val="BAB6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a:p>
        </p:txBody>
      </p:sp>
    </p:spTree>
    <p:extLst>
      <p:ext uri="{BB962C8B-B14F-4D97-AF65-F5344CB8AC3E}">
        <p14:creationId xmlns:p14="http://schemas.microsoft.com/office/powerpoint/2010/main" val="3460599658"/>
      </p:ext>
    </p:extLst>
  </p:cSld>
  <p:clrMapOvr>
    <a:masterClrMapping/>
  </p:clrMapOvr>
  <p:extLst>
    <p:ext uri="{DCECCB84-F9BA-43D5-87BE-67443E8EF086}">
      <p15:sldGuideLst xmlns:p15="http://schemas.microsoft.com/office/powerpoint/2012/main">
        <p15:guide id="1" pos="2471" userDrawn="1">
          <p15:clr>
            <a:srgbClr val="A4A3A4"/>
          </p15:clr>
        </p15:guide>
        <p15:guide id="2" pos="2825" userDrawn="1">
          <p15:clr>
            <a:srgbClr val="A4A3A4"/>
          </p15:clr>
        </p15:guide>
        <p15:guide id="3" pos="4855" userDrawn="1">
          <p15:clr>
            <a:srgbClr val="A4A3A4"/>
          </p15:clr>
        </p15:guide>
        <p15:guide id="4" pos="5208"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a:p>
            <a:pPr lvl="5"/>
            <a:r>
              <a:rPr lang="da-DK"/>
              <a:t>6</a:t>
            </a:r>
          </a:p>
          <a:p>
            <a:pPr lvl="6"/>
            <a:r>
              <a:rPr lang="da-DK"/>
              <a:t>7</a:t>
            </a:r>
          </a:p>
          <a:p>
            <a:pPr lvl="7"/>
            <a:r>
              <a:rPr lang="da-DK"/>
              <a:t>8</a:t>
            </a:r>
          </a:p>
          <a:p>
            <a:pPr lvl="8"/>
            <a:r>
              <a:rPr lang="da-DK"/>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28-05-2024</a:t>
            </a:fld>
            <a:endParaRPr lang="da-DK"/>
          </a:p>
        </p:txBody>
      </p:sp>
      <p:sp>
        <p:nvSpPr>
          <p:cNvPr id="12" name="Footer Placeholder 1"/>
          <p:cNvSpPr>
            <a:spLocks noGrp="1"/>
          </p:cNvSpPr>
          <p:nvPr>
            <p:ph type="ftr" sz="quarter" idx="3"/>
          </p:nvPr>
        </p:nvSpPr>
        <p:spPr>
          <a:xfrm>
            <a:off x="1029600" y="6401052"/>
            <a:ext cx="3794400" cy="274857"/>
          </a:xfrm>
          <a:prstGeom prst="rect">
            <a:avLst/>
          </a:prstGeom>
        </p:spPr>
        <p:txBody>
          <a:bodyPr vert="horz" lIns="0" tIns="0" rIns="0" bIns="0" rtlCol="0" anchor="t" anchorCtr="0"/>
          <a:lstStyle>
            <a:lvl1pPr algn="l">
              <a:lnSpc>
                <a:spcPct val="100000"/>
              </a:lnSpc>
              <a:spcBef>
                <a:spcPts val="0"/>
              </a:spcBef>
              <a:defRPr sz="900" b="0">
                <a:solidFill>
                  <a:schemeClr val="tx1"/>
                </a:solidFill>
              </a:defRPr>
            </a:lvl1pPr>
          </a:lstStyle>
          <a:p>
            <a:pPr>
              <a:lnSpc>
                <a:spcPct val="100000"/>
              </a:lnSpc>
              <a:spcBef>
                <a:spcPts val="0"/>
              </a:spcBef>
            </a:pPr>
            <a:endParaRPr lang="da-DK"/>
          </a:p>
        </p:txBody>
      </p:sp>
      <p:sp>
        <p:nvSpPr>
          <p:cNvPr id="13" name="Slide Number Placeholder 5 (FAST)"/>
          <p:cNvSpPr txBox="1">
            <a:spLocks/>
          </p:cNvSpPr>
          <p:nvPr/>
        </p:nvSpPr>
        <p:spPr>
          <a:xfrm>
            <a:off x="702668" y="6401052"/>
            <a:ext cx="279770" cy="275973"/>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a:p>
        </p:txBody>
      </p:sp>
      <p:pic>
        <p:nvPicPr>
          <p:cNvPr id="14" name="image" descr="{&quot;templafy&quot;:{&quot;type&quot;:&quot;image&quot;,&quot;width&quot;:&quot;7.04 cm&quot;,&quot;height&quot;:&quot;1.82 cm&quot;,&quot;binding&quot;:&quot;UserProfile.LogoInsertion.PpLogoName&quot;}}" title="UserProfile.LogoInsertion.PpLogoName">
            <a:extLst>
              <a:ext uri="{FF2B5EF4-FFF2-40B4-BE49-F238E27FC236}">
                <a16:creationId xmlns:a16="http://schemas.microsoft.com/office/drawing/2014/main" id="{71DB87E9-E465-4619-BBDC-4A770D54E74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a:xfrm>
            <a:off x="8976320" y="6042696"/>
            <a:ext cx="2532535" cy="6549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7" r:id="rId2"/>
    <p:sldLayoutId id="2147483758" r:id="rId3"/>
    <p:sldLayoutId id="2147483754" r:id="rId4"/>
    <p:sldLayoutId id="2147483656" r:id="rId5"/>
    <p:sldLayoutId id="2147483738" r:id="rId6"/>
    <p:sldLayoutId id="2147483739" r:id="rId7"/>
    <p:sldLayoutId id="2147483658" r:id="rId8"/>
    <p:sldLayoutId id="2147483748" r:id="rId9"/>
    <p:sldLayoutId id="2147483750" r:id="rId10"/>
    <p:sldLayoutId id="2147483749" r:id="rId11"/>
    <p:sldLayoutId id="2147483759" r:id="rId12"/>
    <p:sldLayoutId id="2147483752" r:id="rId13"/>
    <p:sldLayoutId id="2147483720" r:id="rId14"/>
    <p:sldLayoutId id="2147483741" r:id="rId15"/>
    <p:sldLayoutId id="2147483740" r:id="rId16"/>
    <p:sldLayoutId id="2147483661" r:id="rId17"/>
    <p:sldLayoutId id="2147483727" r:id="rId18"/>
    <p:sldLayoutId id="2147483736" r:id="rId19"/>
    <p:sldLayoutId id="2147483746" r:id="rId20"/>
  </p:sldLayoutIdLst>
  <p:hf hdr="0" ftr="0" dt="0"/>
  <p:txStyles>
    <p:titleStyle>
      <a:lvl1pPr algn="l" rtl="0" eaLnBrk="1" fontAlgn="base" hangingPunct="1">
        <a:lnSpc>
          <a:spcPct val="90000"/>
        </a:lnSpc>
        <a:spcBef>
          <a:spcPct val="0"/>
        </a:spcBef>
        <a:spcAft>
          <a:spcPct val="0"/>
        </a:spcAft>
        <a:defRPr sz="2800" b="0" cap="none" baseline="0">
          <a:solidFill>
            <a:srgbClr val="3B5463"/>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A4A3A4"/>
          </p15:clr>
        </p15:guide>
        <p15:guide id="2" pos="7236" userDrawn="1">
          <p15:clr>
            <a:srgbClr val="A4A3A4"/>
          </p15:clr>
        </p15:guide>
        <p15:guide id="4" orient="horz" pos="913" userDrawn="1">
          <p15:clr>
            <a:srgbClr val="A4A3A4"/>
          </p15:clr>
        </p15:guide>
        <p15:guide id="5" orient="horz" pos="3725" userDrawn="1">
          <p15:clr>
            <a:srgbClr val="A4A3A4"/>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ustomXml" Target="../../customXml/item51.xml"/><Relationship Id="rId1" Type="http://schemas.openxmlformats.org/officeDocument/2006/relationships/customXml" Target="../../customXml/item31.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2.xml"/><Relationship Id="rId1" Type="http://schemas.openxmlformats.org/officeDocument/2006/relationships/customXml" Target="../../customXml/item42.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BDE96D3B-891A-4450-B3FF-AD1FC7E0BCFA}"/>
              </a:ext>
            </a:extLst>
          </p:cNvPr>
          <p:cNvSpPr>
            <a:spLocks noGrp="1"/>
          </p:cNvSpPr>
          <p:nvPr>
            <p:ph type="pic" sz="quarter" idx="10"/>
          </p:nvPr>
        </p:nvSpPr>
        <p:spPr>
          <a:solidFill>
            <a:schemeClr val="accent1"/>
          </a:solidFill>
        </p:spPr>
      </p:sp>
      <p:sp>
        <p:nvSpPr>
          <p:cNvPr id="3" name="Pladsholder til tekst 2">
            <a:extLst>
              <a:ext uri="{FF2B5EF4-FFF2-40B4-BE49-F238E27FC236}">
                <a16:creationId xmlns:a16="http://schemas.microsoft.com/office/drawing/2014/main" id="{A39724D8-3E24-4B55-A443-C4C6B6A5D413}"/>
              </a:ext>
            </a:extLst>
          </p:cNvPr>
          <p:cNvSpPr>
            <a:spLocks noGrp="1"/>
          </p:cNvSpPr>
          <p:nvPr>
            <p:ph type="body" sz="quarter" idx="11"/>
          </p:nvPr>
        </p:nvSpPr>
        <p:spPr/>
        <p:txBody>
          <a:bodyPr/>
          <a:lstStyle/>
          <a:p>
            <a:r>
              <a:rPr lang="da-DK" dirty="0"/>
              <a:t>Mikkel Nørlem Hermansen (Finansministeriet) og Peter Bach-Mortensen (Skatteministeriet)</a:t>
            </a:r>
          </a:p>
          <a:p>
            <a:r>
              <a:rPr lang="da-DK" dirty="0"/>
              <a:t>Nationaløkonomisk Forening, 29. maj 2024</a:t>
            </a:r>
          </a:p>
        </p:txBody>
      </p:sp>
      <p:sp>
        <p:nvSpPr>
          <p:cNvPr id="4" name="Titel 3">
            <a:extLst>
              <a:ext uri="{FF2B5EF4-FFF2-40B4-BE49-F238E27FC236}">
                <a16:creationId xmlns:a16="http://schemas.microsoft.com/office/drawing/2014/main" id="{89FB42E8-EB9B-45E3-A23C-F199738D4F42}"/>
              </a:ext>
            </a:extLst>
          </p:cNvPr>
          <p:cNvSpPr>
            <a:spLocks noGrp="1"/>
          </p:cNvSpPr>
          <p:nvPr>
            <p:ph type="title"/>
          </p:nvPr>
        </p:nvSpPr>
        <p:spPr>
          <a:xfrm>
            <a:off x="701675" y="4699978"/>
            <a:ext cx="8130629" cy="1075671"/>
          </a:xfrm>
        </p:spPr>
        <p:txBody>
          <a:bodyPr>
            <a:normAutofit/>
          </a:bodyPr>
          <a:lstStyle/>
          <a:p>
            <a:r>
              <a:rPr lang="da-DK" dirty="0"/>
              <a:t>Eftersyn af ministeriernes regneprincipper på personskatteområdet</a:t>
            </a:r>
          </a:p>
        </p:txBody>
      </p:sp>
    </p:spTree>
    <p:extLst>
      <p:ext uri="{BB962C8B-B14F-4D97-AF65-F5344CB8AC3E}">
        <p14:creationId xmlns:p14="http://schemas.microsoft.com/office/powerpoint/2010/main" val="411062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559496" y="1482352"/>
            <a:ext cx="9927654"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Ekstensiv margin</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a:p>
        </p:txBody>
      </p:sp>
      <p:sp>
        <p:nvSpPr>
          <p:cNvPr id="5" name="Rektangel 4">
            <a:extLst>
              <a:ext uri="{FF2B5EF4-FFF2-40B4-BE49-F238E27FC236}">
                <a16:creationId xmlns:a16="http://schemas.microsoft.com/office/drawing/2014/main" id="{44D5F63F-9C45-46A7-9F9E-796B948E44BC}"/>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101192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a:xfrm>
            <a:off x="701675" y="361840"/>
            <a:ext cx="11082957" cy="936000"/>
          </a:xfrm>
        </p:spPr>
        <p:txBody>
          <a:bodyPr/>
          <a:lstStyle/>
          <a:p>
            <a:r>
              <a:rPr lang="da-DK"/>
              <a:t>Eftersyn af regneprincipper på den ekstensive margin</a:t>
            </a:r>
          </a:p>
        </p:txBody>
      </p:sp>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a:xfrm>
            <a:off x="702667" y="1297840"/>
            <a:ext cx="11737426" cy="5011480"/>
          </a:xfrm>
          <a:noFill/>
        </p:spPr>
        <p:txBody>
          <a:bodyPr/>
          <a:lstStyle/>
          <a:p>
            <a:pPr marL="0" indent="0">
              <a:buNone/>
            </a:pPr>
            <a:endParaRPr lang="da-DK" dirty="0"/>
          </a:p>
          <a:p>
            <a:pPr marL="0" indent="0">
              <a:buNone/>
            </a:pPr>
            <a:endParaRPr lang="da-DK" dirty="0"/>
          </a:p>
          <a:p>
            <a:pPr marL="0" indent="0">
              <a:buNone/>
            </a:pPr>
            <a:endParaRPr lang="da-DK" dirty="0"/>
          </a:p>
          <a:p>
            <a:pPr marL="342900" indent="-342900">
              <a:buFont typeface="+mj-lt"/>
              <a:buAutoNum type="arabicPeriod"/>
            </a:pPr>
            <a:r>
              <a:rPr lang="da-DK" b="1" dirty="0"/>
              <a:t>Målgruppe for deltagelseseffekter</a:t>
            </a:r>
          </a:p>
          <a:p>
            <a:pPr marL="569700" lvl="1" indent="-342900"/>
            <a:r>
              <a:rPr lang="da-DK" dirty="0"/>
              <a:t>Aldersgruppen fra 18 år og til folkepensionsalderen.</a:t>
            </a:r>
          </a:p>
          <a:p>
            <a:pPr marL="569700" lvl="1" indent="-342900"/>
            <a:r>
              <a:rPr lang="da-DK" dirty="0"/>
              <a:t>Beskæftigede, ledige i arbejdsstyrken og personer på ikke-visiterede tilbagetrækningsordninger (efterløn og tidlig pension).</a:t>
            </a:r>
          </a:p>
          <a:p>
            <a:pPr marL="569700" lvl="1" indent="-342900"/>
            <a:endParaRPr lang="da-DK" sz="400" dirty="0"/>
          </a:p>
          <a:p>
            <a:pPr marL="342900" indent="-342900">
              <a:buFont typeface="+mj-lt"/>
              <a:buAutoNum type="arabicPeriod"/>
            </a:pPr>
            <a:r>
              <a:rPr lang="da-DK" b="1" dirty="0"/>
              <a:t>Økonomiske incitament til beskæftigelse</a:t>
            </a:r>
          </a:p>
          <a:p>
            <a:pPr marL="569700" lvl="1" indent="-342900"/>
            <a:r>
              <a:rPr lang="da-DK" dirty="0"/>
              <a:t>Nettokompensationsgraden, dvs. disponibel indkomst som ikke-beskæftiget ift. disponibel indkomst som beskæftiget. </a:t>
            </a:r>
          </a:p>
          <a:p>
            <a:pPr marL="569700" lvl="1" indent="-342900"/>
            <a:r>
              <a:rPr lang="da-DK" dirty="0"/>
              <a:t>Beregnes først på individniveau og sammenvejes efterfølgende til ét gennemsnitligt mål. Sammenvejning </a:t>
            </a:r>
            <a:r>
              <a:rPr lang="da-DK" dirty="0" err="1"/>
              <a:t>opvægter</a:t>
            </a:r>
            <a:r>
              <a:rPr lang="da-DK" dirty="0"/>
              <a:t> ledige og lavindkomstgrupper, så der fås større deltagelseseffekter for disse grupper. </a:t>
            </a:r>
          </a:p>
          <a:p>
            <a:pPr marL="569700" lvl="1" indent="-342900"/>
            <a:endParaRPr lang="da-DK" sz="400" dirty="0"/>
          </a:p>
          <a:p>
            <a:pPr marL="342900" indent="-342900">
              <a:buFont typeface="+mj-lt"/>
              <a:buAutoNum type="arabicPeriod"/>
            </a:pPr>
            <a:r>
              <a:rPr lang="da-DK" b="1" dirty="0"/>
              <a:t>Adfærdsparameteren fastsættes til 0,15 </a:t>
            </a:r>
          </a:p>
          <a:p>
            <a:pPr marL="569700" lvl="1" indent="-342900"/>
            <a:r>
              <a:rPr lang="da-DK" dirty="0"/>
              <a:t>Et fald i nettokompensationsgraden på 1 </a:t>
            </a:r>
            <a:r>
              <a:rPr lang="da-DK" dirty="0" err="1"/>
              <a:t>pct.-point</a:t>
            </a:r>
            <a:r>
              <a:rPr lang="da-DK" dirty="0"/>
              <a:t> antages at øge beskæftigelsesfrekvensen i målgruppen med 0,15 </a:t>
            </a:r>
            <a:r>
              <a:rPr lang="da-DK" dirty="0" err="1"/>
              <a:t>pct.-point</a:t>
            </a:r>
            <a:r>
              <a:rPr lang="da-DK" dirty="0"/>
              <a:t>.</a:t>
            </a:r>
          </a:p>
          <a:p>
            <a:pPr marL="569700" lvl="1" indent="-342900"/>
            <a:r>
              <a:rPr lang="da-DK" dirty="0"/>
              <a:t>Baseret på litteraturgennemgang af danske og internationale studier på både skatte- og ydelsesområdet.</a:t>
            </a:r>
          </a:p>
          <a:p>
            <a:pPr marL="0" indent="0">
              <a:buNone/>
            </a:pPr>
            <a:endParaRPr lang="da-DK" dirty="0"/>
          </a:p>
        </p:txBody>
      </p:sp>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a:pPr/>
              <a:t>11</a:t>
            </a:fld>
            <a:endParaRPr lang="da-DK"/>
          </a:p>
        </p:txBody>
      </p:sp>
      <mc:AlternateContent xmlns:mc="http://schemas.openxmlformats.org/markup-compatibility/2006" xmlns:a14="http://schemas.microsoft.com/office/drawing/2010/main">
        <mc:Choice Requires="a14">
          <p:sp>
            <p:nvSpPr>
              <p:cNvPr id="5" name="Pladsholder til indhold 2">
                <a:extLst>
                  <a:ext uri="{FF2B5EF4-FFF2-40B4-BE49-F238E27FC236}">
                    <a16:creationId xmlns:a16="http://schemas.microsoft.com/office/drawing/2014/main" id="{9276BA4C-AF01-46F0-8B29-595EAF46E880}"/>
                  </a:ext>
                </a:extLst>
              </p:cNvPr>
              <p:cNvSpPr txBox="1">
                <a:spLocks/>
              </p:cNvSpPr>
              <p:nvPr/>
            </p:nvSpPr>
            <p:spPr>
              <a:xfrm>
                <a:off x="914847" y="1351244"/>
                <a:ext cx="10369152" cy="740986"/>
              </a:xfrm>
              <a:prstGeom prst="rect">
                <a:avLst/>
              </a:prstGeom>
              <a:solidFill>
                <a:schemeClr val="tx2"/>
              </a:solidFill>
            </p:spPr>
            <p:txBody>
              <a:bodyPr wrap="square" lIns="216000" tIns="144000" rIns="216000" bIns="108000" anchor="ctr" anchorCtr="0">
                <a:noAutofit/>
              </a:bodyPr>
              <a:lstStyle>
                <a:lvl1pPr marL="180000" indent="-180000" algn="l" rtl="0" eaLnBrk="1" fontAlgn="base" hangingPunct="1">
                  <a:lnSpc>
                    <a:spcPct val="100000"/>
                  </a:lnSpc>
                  <a:spcBef>
                    <a:spcPts val="1100"/>
                  </a:spcBef>
                  <a:spcAft>
                    <a:spcPct val="0"/>
                  </a:spcAft>
                  <a:buClr>
                    <a:schemeClr val="tx2"/>
                  </a:buClr>
                  <a:buFont typeface="Symbol" panose="05050102010706020507" pitchFamily="18" charset="2"/>
                  <a:buChar char="·"/>
                  <a:defRPr sz="1600" b="0">
                    <a:solidFill>
                      <a:schemeClr val="tx1"/>
                    </a:solidFill>
                    <a:latin typeface="+mn-lt"/>
                    <a:ea typeface="+mn-ea"/>
                    <a:cs typeface="+mn-cs"/>
                  </a:defRPr>
                </a:lvl1pPr>
                <a:lvl2pPr marL="4068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400">
                    <a:solidFill>
                      <a:schemeClr val="tx1"/>
                    </a:solidFill>
                    <a:latin typeface="+mn-lt"/>
                  </a:defRPr>
                </a:lvl2pPr>
                <a:lvl3pPr marL="633600" indent="-216000" algn="l" rtl="0" eaLnBrk="1" fontAlgn="base" hangingPunct="1">
                  <a:lnSpc>
                    <a:spcPct val="100000"/>
                  </a:lnSpc>
                  <a:spcBef>
                    <a:spcPts val="800"/>
                  </a:spcBef>
                  <a:spcAft>
                    <a:spcPct val="0"/>
                  </a:spcAft>
                  <a:buClr>
                    <a:schemeClr val="tx2"/>
                  </a:buClr>
                  <a:buSzPct val="100000"/>
                  <a:buFont typeface="Arial" panose="020B0604020202020204" pitchFamily="34" charset="0"/>
                  <a:buChar char="–"/>
                  <a:defRPr sz="1200">
                    <a:solidFill>
                      <a:schemeClr val="tx1"/>
                    </a:solidFill>
                    <a:latin typeface="+mn-lt"/>
                  </a:defRPr>
                </a:lvl3pPr>
                <a:lvl4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4pPr>
                <a:lvl5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5pPr>
                <a:lvl6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6pPr>
                <a:lvl7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7pPr>
                <a:lvl8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8pPr>
                <a:lvl9pPr marL="633600" indent="-216000" algn="l" rtl="0" eaLnBrk="1" fontAlgn="base" hangingPunct="1">
                  <a:lnSpc>
                    <a:spcPct val="100000"/>
                  </a:lnSpc>
                  <a:spcBef>
                    <a:spcPts val="800"/>
                  </a:spcBef>
                  <a:spcAft>
                    <a:spcPct val="0"/>
                  </a:spcAft>
                  <a:buClr>
                    <a:schemeClr val="tx2"/>
                  </a:buClr>
                  <a:buFont typeface="Arial" panose="020B0604020202020204" pitchFamily="34" charset="0"/>
                  <a:buChar char="–"/>
                  <a:defRPr sz="1200">
                    <a:solidFill>
                      <a:schemeClr val="tx1"/>
                    </a:solidFill>
                    <a:latin typeface="+mn-lt"/>
                  </a:defRPr>
                </a:lvl9pPr>
              </a:lstStyle>
              <a:p>
                <a:pPr marL="0" indent="0">
                  <a:buNone/>
                </a:pPr>
                <a14:m>
                  <m:oMathPara xmlns:m="http://schemas.openxmlformats.org/officeDocument/2006/math">
                    <m:oMathParaPr>
                      <m:jc m:val="centerGroup"/>
                    </m:oMathParaPr>
                    <m:oMath xmlns:m="http://schemas.openxmlformats.org/officeDocument/2006/math">
                      <m:r>
                        <m:rPr>
                          <m:nor/>
                        </m:rPr>
                        <a:rPr lang="da-DK" sz="1800" b="0" i="0" kern="0" smtClean="0">
                          <a:solidFill>
                            <a:schemeClr val="bg1"/>
                          </a:solidFill>
                          <a:latin typeface="Cambria Math" panose="02040503050406030204" pitchFamily="18" charset="0"/>
                        </a:rPr>
                        <m:t>Besk</m:t>
                      </m:r>
                      <m:r>
                        <m:rPr>
                          <m:nor/>
                        </m:rPr>
                        <a:rPr lang="da-DK" sz="1800" b="0" i="0" kern="0" smtClean="0">
                          <a:solidFill>
                            <a:schemeClr val="bg1"/>
                          </a:solidFill>
                          <a:latin typeface="Cambria Math" panose="02040503050406030204" pitchFamily="18" charset="0"/>
                        </a:rPr>
                        <m:t>æ</m:t>
                      </m:r>
                      <m:r>
                        <m:rPr>
                          <m:nor/>
                        </m:rPr>
                        <a:rPr lang="da-DK" sz="1800" b="0" i="0" kern="0" smtClean="0">
                          <a:solidFill>
                            <a:schemeClr val="bg1"/>
                          </a:solidFill>
                          <a:latin typeface="Cambria Math" panose="02040503050406030204" pitchFamily="18" charset="0"/>
                        </a:rPr>
                        <m:t>ftigelsesvirkning</m:t>
                      </m:r>
                      <m:r>
                        <m:rPr>
                          <m:nor/>
                        </m:rPr>
                        <a:rPr lang="da-DK" sz="1800" b="0" i="0" kern="0" smtClean="0">
                          <a:solidFill>
                            <a:schemeClr val="bg1"/>
                          </a:solidFill>
                          <a:latin typeface="Cambria Math" panose="02040503050406030204" pitchFamily="18" charset="0"/>
                        </a:rPr>
                        <m:t> = </m:t>
                      </m:r>
                      <m:r>
                        <m:rPr>
                          <m:nor/>
                        </m:rPr>
                        <a:rPr lang="da-DK" sz="1800" b="0" i="0" kern="0" smtClean="0">
                          <a:solidFill>
                            <a:schemeClr val="bg1"/>
                          </a:solidFill>
                          <a:latin typeface="Cambria Math" panose="02040503050406030204" pitchFamily="18" charset="0"/>
                        </a:rPr>
                        <m:t>M</m:t>
                      </m:r>
                      <m:r>
                        <m:rPr>
                          <m:nor/>
                        </m:rPr>
                        <a:rPr lang="da-DK" sz="1800" b="0" i="0" kern="0" smtClean="0">
                          <a:solidFill>
                            <a:schemeClr val="bg1"/>
                          </a:solidFill>
                          <a:latin typeface="Cambria Math" panose="02040503050406030204" pitchFamily="18" charset="0"/>
                        </a:rPr>
                        <m:t>å</m:t>
                      </m:r>
                      <m:r>
                        <m:rPr>
                          <m:nor/>
                        </m:rPr>
                        <a:rPr lang="da-DK" sz="1800" b="0" i="0" kern="0" smtClean="0">
                          <a:solidFill>
                            <a:schemeClr val="bg1"/>
                          </a:solidFill>
                          <a:latin typeface="Cambria Math" panose="02040503050406030204" pitchFamily="18" charset="0"/>
                        </a:rPr>
                        <m:t>lgruppe</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rPr>
                        <m:t>×</m:t>
                      </m:r>
                      <m:r>
                        <m:rPr>
                          <m:nor/>
                        </m:rPr>
                        <a:rPr lang="da-DK" sz="1800" b="0" i="0" kern="0" smtClean="0">
                          <a:solidFill>
                            <a:schemeClr val="bg1"/>
                          </a:solidFill>
                          <a:latin typeface="Cambria Math" panose="02040503050406030204" pitchFamily="18" charset="0"/>
                        </a:rPr>
                        <m:t> Æ</m:t>
                      </m:r>
                      <m:r>
                        <m:rPr>
                          <m:nor/>
                        </m:rPr>
                        <a:rPr lang="da-DK" sz="1800" b="0" i="0" kern="0" smtClean="0">
                          <a:solidFill>
                            <a:schemeClr val="bg1"/>
                          </a:solidFill>
                          <a:latin typeface="Cambria Math" panose="02040503050406030204" pitchFamily="18" charset="0"/>
                        </a:rPr>
                        <m:t>ndret</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rPr>
                        <m:t>incitament</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rPr>
                        <m:t>til</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rPr>
                        <m:t>besk</m:t>
                      </m:r>
                      <m:r>
                        <m:rPr>
                          <m:nor/>
                        </m:rPr>
                        <a:rPr lang="da-DK" sz="1800" b="0" i="0" kern="0" smtClean="0">
                          <a:solidFill>
                            <a:schemeClr val="bg1"/>
                          </a:solidFill>
                          <a:latin typeface="Cambria Math" panose="02040503050406030204" pitchFamily="18" charset="0"/>
                        </a:rPr>
                        <m:t>æ</m:t>
                      </m:r>
                      <m:r>
                        <m:rPr>
                          <m:nor/>
                        </m:rPr>
                        <a:rPr lang="da-DK" sz="1800" b="0" i="0" kern="0" smtClean="0">
                          <a:solidFill>
                            <a:schemeClr val="bg1"/>
                          </a:solidFill>
                          <a:latin typeface="Cambria Math" panose="02040503050406030204" pitchFamily="18" charset="0"/>
                        </a:rPr>
                        <m:t>ftigelse</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rPr>
                        <m:t>×</m:t>
                      </m:r>
                      <m:r>
                        <m:rPr>
                          <m:nor/>
                        </m:rPr>
                        <a:rPr lang="da-DK" sz="1800" b="0" i="0" kern="0" smtClean="0">
                          <a:solidFill>
                            <a:schemeClr val="bg1"/>
                          </a:solidFill>
                          <a:latin typeface="Cambria Math" panose="02040503050406030204" pitchFamily="18" charset="0"/>
                        </a:rPr>
                        <m:t> </m:t>
                      </m:r>
                      <m:r>
                        <m:rPr>
                          <m:nor/>
                        </m:rPr>
                        <a:rPr lang="da-DK" sz="1800" b="0" i="0" kern="0" smtClean="0">
                          <a:solidFill>
                            <a:schemeClr val="bg1"/>
                          </a:solidFill>
                          <a:latin typeface="Cambria Math" panose="02040503050406030204" pitchFamily="18" charset="0"/>
                          <a:ea typeface="Cambria Math" panose="02040503050406030204" pitchFamily="18" charset="0"/>
                        </a:rPr>
                        <m:t>Adf</m:t>
                      </m:r>
                      <m:r>
                        <m:rPr>
                          <m:nor/>
                        </m:rPr>
                        <a:rPr lang="da-DK" sz="1800" b="0" i="0" kern="0" smtClean="0">
                          <a:solidFill>
                            <a:schemeClr val="bg1"/>
                          </a:solidFill>
                          <a:latin typeface="Cambria Math" panose="02040503050406030204" pitchFamily="18" charset="0"/>
                          <a:ea typeface="Cambria Math" panose="02040503050406030204" pitchFamily="18" charset="0"/>
                        </a:rPr>
                        <m:t>æ</m:t>
                      </m:r>
                      <m:r>
                        <m:rPr>
                          <m:nor/>
                        </m:rPr>
                        <a:rPr lang="da-DK" sz="1800" b="0" i="0" kern="0" smtClean="0">
                          <a:solidFill>
                            <a:schemeClr val="bg1"/>
                          </a:solidFill>
                          <a:latin typeface="Cambria Math" panose="02040503050406030204" pitchFamily="18" charset="0"/>
                          <a:ea typeface="Cambria Math" panose="02040503050406030204" pitchFamily="18" charset="0"/>
                        </a:rPr>
                        <m:t>rdsparameter</m:t>
                      </m:r>
                    </m:oMath>
                  </m:oMathPara>
                </a14:m>
                <a:endParaRPr lang="da-DK" sz="1800" b="0" i="0" kern="0">
                  <a:solidFill>
                    <a:schemeClr val="bg1"/>
                  </a:solidFill>
                  <a:latin typeface="Cambria Math" panose="02040503050406030204" pitchFamily="18" charset="0"/>
                  <a:ea typeface="Cambria Math" panose="02040503050406030204" pitchFamily="18" charset="0"/>
                </a:endParaRPr>
              </a:p>
            </p:txBody>
          </p:sp>
        </mc:Choice>
        <mc:Fallback xmlns="">
          <p:sp>
            <p:nvSpPr>
              <p:cNvPr id="5" name="Pladsholder til indhold 2">
                <a:extLst>
                  <a:ext uri="{FF2B5EF4-FFF2-40B4-BE49-F238E27FC236}">
                    <a16:creationId xmlns:a16="http://schemas.microsoft.com/office/drawing/2014/main" id="{9276BA4C-AF01-46F0-8B29-595EAF46E880}"/>
                  </a:ext>
                </a:extLst>
              </p:cNvPr>
              <p:cNvSpPr txBox="1">
                <a:spLocks noRot="1" noChangeAspect="1" noMove="1" noResize="1" noEditPoints="1" noAdjustHandles="1" noChangeArrowheads="1" noChangeShapeType="1" noTextEdit="1"/>
              </p:cNvSpPr>
              <p:nvPr/>
            </p:nvSpPr>
            <p:spPr>
              <a:xfrm>
                <a:off x="914847" y="1351244"/>
                <a:ext cx="10369152" cy="740986"/>
              </a:xfrm>
              <a:prstGeom prst="rect">
                <a:avLst/>
              </a:prstGeom>
              <a:blipFill>
                <a:blip r:embed="rId6"/>
                <a:stretch>
                  <a:fillRect/>
                </a:stretch>
              </a:blipFill>
            </p:spPr>
            <p:txBody>
              <a:bodyPr/>
              <a:lstStyle/>
              <a:p>
                <a:r>
                  <a:rPr lang="da-DK">
                    <a:noFill/>
                  </a:rPr>
                  <a:t> </a:t>
                </a:r>
              </a:p>
            </p:txBody>
          </p:sp>
        </mc:Fallback>
      </mc:AlternateContent>
      <p:sp>
        <p:nvSpPr>
          <p:cNvPr id="8" name="Rektangel 7">
            <a:extLst>
              <a:ext uri="{FF2B5EF4-FFF2-40B4-BE49-F238E27FC236}">
                <a16:creationId xmlns:a16="http://schemas.microsoft.com/office/drawing/2014/main" id="{92C03530-7336-489A-95BC-8B7FBB785341}"/>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custDataLst>
      <p:custData r:id="rId1"/>
      <p:custData r:id="rId2"/>
      <p:tags r:id="rId3"/>
    </p:custDataLst>
    <p:extLst>
      <p:ext uri="{BB962C8B-B14F-4D97-AF65-F5344CB8AC3E}">
        <p14:creationId xmlns:p14="http://schemas.microsoft.com/office/powerpoint/2010/main" val="74501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BD642D-9CA9-47ED-A7E4-EB384004ED3A}"/>
              </a:ext>
            </a:extLst>
          </p:cNvPr>
          <p:cNvSpPr>
            <a:spLocks noGrp="1"/>
          </p:cNvSpPr>
          <p:nvPr>
            <p:ph type="title"/>
          </p:nvPr>
        </p:nvSpPr>
        <p:spPr/>
        <p:txBody>
          <a:bodyPr/>
          <a:lstStyle/>
          <a:p>
            <a:r>
              <a:rPr lang="da-DK" dirty="0"/>
              <a:t>Litteraturgennemgang på den ekstensive margin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BB790A2-110B-40AA-B1BE-671106C42266}"/>
                  </a:ext>
                </a:extLst>
              </p:cNvPr>
              <p:cNvSpPr>
                <a:spLocks noGrp="1"/>
              </p:cNvSpPr>
              <p:nvPr>
                <p:ph idx="1"/>
              </p:nvPr>
            </p:nvSpPr>
            <p:spPr>
              <a:xfrm>
                <a:off x="702668" y="1141039"/>
                <a:ext cx="5591270" cy="4464049"/>
              </a:xfrm>
            </p:spPr>
            <p:txBody>
              <a:bodyPr/>
              <a:lstStyle/>
              <a:p>
                <a:pPr marL="0" indent="0">
                  <a:buNone/>
                </a:pPr>
                <a:r>
                  <a:rPr lang="da-DK" b="1" dirty="0"/>
                  <a:t>Opmærksomhedspunkter</a:t>
                </a:r>
              </a:p>
              <a:p>
                <a:r>
                  <a:rPr lang="da-DK" dirty="0"/>
                  <a:t>Begrænset litteratur på dansk data.</a:t>
                </a:r>
              </a:p>
              <a:p>
                <a:r>
                  <a:rPr lang="da-DK" dirty="0"/>
                  <a:t>Troværdig identifikation typisk kun for smalle grupper.</a:t>
                </a:r>
              </a:p>
              <a:p>
                <a:r>
                  <a:rPr lang="da-DK" dirty="0"/>
                  <a:t>Uklart hvordan effekter fra andre lande kan overføres til Danmark.</a:t>
                </a:r>
              </a:p>
              <a:p>
                <a:pPr marL="0" indent="0">
                  <a:buNone/>
                </a:pPr>
                <a:endParaRPr lang="da-DK" b="1" dirty="0"/>
              </a:p>
              <a:p>
                <a:pPr marL="0" indent="0">
                  <a:buNone/>
                </a:pPr>
                <a:r>
                  <a:rPr lang="da-DK" b="1" dirty="0"/>
                  <a:t>Hvad skal adfærdsparameteren </a:t>
                </a:r>
                <a14:m>
                  <m:oMath xmlns:m="http://schemas.openxmlformats.org/officeDocument/2006/math">
                    <m:r>
                      <a:rPr lang="da-DK" b="1" i="1">
                        <a:latin typeface="Cambria Math" panose="02040503050406030204" pitchFamily="18" charset="0"/>
                      </a:rPr>
                      <m:t>𝜶</m:t>
                    </m:r>
                  </m:oMath>
                </a14:m>
                <a:r>
                  <a:rPr lang="da-DK" b="1" dirty="0"/>
                  <a:t> dække over? </a:t>
                </a:r>
              </a:p>
              <a:p>
                <a:r>
                  <a:rPr lang="da-DK" dirty="0"/>
                  <a:t>Adfærd mht. nettokompensationsgrad </a:t>
                </a:r>
              </a:p>
              <a:p>
                <a:pPr lvl="1"/>
                <a:r>
                  <a:rPr lang="da-DK" dirty="0">
                    <a:sym typeface="Wingdings" panose="05000000000000000000" pitchFamily="2" charset="2"/>
                  </a:rPr>
                  <a:t>Kræver omregning af estimater fra studierne.</a:t>
                </a:r>
                <a:endParaRPr lang="da-DK" dirty="0"/>
              </a:p>
              <a:p>
                <a:r>
                  <a:rPr lang="da-DK" dirty="0"/>
                  <a:t>Makroeffekter</a:t>
                </a:r>
              </a:p>
              <a:p>
                <a:r>
                  <a:rPr lang="da-DK" dirty="0"/>
                  <a:t>Langsigtsvirkninger</a:t>
                </a:r>
              </a:p>
              <a:p>
                <a:r>
                  <a:rPr lang="da-DK" dirty="0"/>
                  <a:t>Adfærdsvirkning på tværs af den brede befolkning.</a:t>
                </a:r>
              </a:p>
              <a:p>
                <a:endParaRPr lang="da-DK" dirty="0"/>
              </a:p>
            </p:txBody>
          </p:sp>
        </mc:Choice>
        <mc:Fallback xmlns="">
          <p:sp>
            <p:nvSpPr>
              <p:cNvPr id="2" name="Content Placeholder 1">
                <a:extLst>
                  <a:ext uri="{FF2B5EF4-FFF2-40B4-BE49-F238E27FC236}">
                    <a16:creationId xmlns:a16="http://schemas.microsoft.com/office/drawing/2014/main" id="{0BB790A2-110B-40AA-B1BE-671106C42266}"/>
                  </a:ext>
                </a:extLst>
              </p:cNvPr>
              <p:cNvSpPr>
                <a:spLocks noGrp="1" noRot="1" noChangeAspect="1" noMove="1" noResize="1" noEditPoints="1" noAdjustHandles="1" noChangeArrowheads="1" noChangeShapeType="1" noTextEdit="1"/>
              </p:cNvSpPr>
              <p:nvPr>
                <p:ph idx="1"/>
              </p:nvPr>
            </p:nvSpPr>
            <p:spPr>
              <a:xfrm>
                <a:off x="702668" y="1141039"/>
                <a:ext cx="5591270" cy="4464049"/>
              </a:xfrm>
              <a:blipFill>
                <a:blip r:embed="rId4"/>
                <a:stretch>
                  <a:fillRect l="-2181" t="-1366" b="-9153"/>
                </a:stretch>
              </a:blipFill>
            </p:spPr>
            <p:txBody>
              <a:bodyPr/>
              <a:lstStyle/>
              <a:p>
                <a:r>
                  <a:rPr lang="da-DK">
                    <a:noFill/>
                  </a:rPr>
                  <a:t> </a:t>
                </a:r>
              </a:p>
            </p:txBody>
          </p:sp>
        </mc:Fallback>
      </mc:AlternateContent>
      <p:sp>
        <p:nvSpPr>
          <p:cNvPr id="8" name="Slide Number Placeholder 7">
            <a:extLst>
              <a:ext uri="{FF2B5EF4-FFF2-40B4-BE49-F238E27FC236}">
                <a16:creationId xmlns:a16="http://schemas.microsoft.com/office/drawing/2014/main" id="{3B47D6D5-17E6-4C7C-B3EE-711787980303}"/>
              </a:ext>
            </a:extLst>
          </p:cNvPr>
          <p:cNvSpPr>
            <a:spLocks noGrp="1"/>
          </p:cNvSpPr>
          <p:nvPr>
            <p:ph type="sldNum" sz="quarter" idx="12"/>
          </p:nvPr>
        </p:nvSpPr>
        <p:spPr/>
        <p:txBody>
          <a:bodyPr/>
          <a:lstStyle/>
          <a:p>
            <a:fld id="{80AE25ED-097C-4BDC-A7CE-FA97BD9CA3B5}" type="slidenum">
              <a:rPr lang="da-DK"/>
              <a:pPr/>
              <a:t>12</a:t>
            </a:fld>
            <a:endParaRPr lang="da-DK"/>
          </a:p>
        </p:txBody>
      </p:sp>
      <p:sp>
        <p:nvSpPr>
          <p:cNvPr id="4" name="Pladsholder til indhold 3">
            <a:extLst>
              <a:ext uri="{FF2B5EF4-FFF2-40B4-BE49-F238E27FC236}">
                <a16:creationId xmlns:a16="http://schemas.microsoft.com/office/drawing/2014/main" id="{67A5205A-F853-479F-987A-FF88F445682E}"/>
              </a:ext>
            </a:extLst>
          </p:cNvPr>
          <p:cNvSpPr>
            <a:spLocks noGrp="1"/>
          </p:cNvSpPr>
          <p:nvPr>
            <p:ph sz="half" idx="4294967295"/>
          </p:nvPr>
        </p:nvSpPr>
        <p:spPr>
          <a:xfrm>
            <a:off x="6565400" y="855558"/>
            <a:ext cx="5120398" cy="321841"/>
          </a:xfrm>
        </p:spPr>
        <p:txBody>
          <a:bodyPr/>
          <a:lstStyle/>
          <a:p>
            <a:pPr marL="0" indent="0">
              <a:buNone/>
            </a:pPr>
            <a:r>
              <a:rPr lang="da-DK" sz="1400" b="1" dirty="0"/>
              <a:t>Eksempler på studier og omregning af estimater</a:t>
            </a:r>
          </a:p>
        </p:txBody>
      </p:sp>
      <p:sp>
        <p:nvSpPr>
          <p:cNvPr id="6" name="Rektangel 5">
            <a:extLst>
              <a:ext uri="{FF2B5EF4-FFF2-40B4-BE49-F238E27FC236}">
                <a16:creationId xmlns:a16="http://schemas.microsoft.com/office/drawing/2014/main" id="{5A6CCFDB-4EBF-417D-B065-A41E130C4143}"/>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mc:AlternateContent xmlns:mc="http://schemas.openxmlformats.org/markup-compatibility/2006" xmlns:a14="http://schemas.microsoft.com/office/drawing/2010/main">
        <mc:Choice Requires="a14">
          <p:graphicFrame>
            <p:nvGraphicFramePr>
              <p:cNvPr id="7" name="Tabel 6">
                <a:extLst>
                  <a:ext uri="{FF2B5EF4-FFF2-40B4-BE49-F238E27FC236}">
                    <a16:creationId xmlns:a16="http://schemas.microsoft.com/office/drawing/2014/main" id="{720B18FF-8CC1-4713-9964-1575141BC684}"/>
                  </a:ext>
                </a:extLst>
              </p:cNvPr>
              <p:cNvGraphicFramePr>
                <a:graphicFrameLocks noGrp="1"/>
              </p:cNvGraphicFramePr>
              <p:nvPr>
                <p:extLst>
                  <p:ext uri="{D42A27DB-BD31-4B8C-83A1-F6EECF244321}">
                    <p14:modId xmlns:p14="http://schemas.microsoft.com/office/powerpoint/2010/main" val="4250432532"/>
                  </p:ext>
                </p:extLst>
              </p:nvPr>
            </p:nvGraphicFramePr>
            <p:xfrm>
              <a:off x="5507665" y="867361"/>
              <a:ext cx="6250948" cy="5674056"/>
            </p:xfrm>
            <a:graphic>
              <a:graphicData uri="http://schemas.openxmlformats.org/drawingml/2006/table">
                <a:tbl>
                  <a:tblPr firstRow="1" firstCol="1" bandRow="1"/>
                  <a:tblGrid>
                    <a:gridCol w="1131572">
                      <a:extLst>
                        <a:ext uri="{9D8B030D-6E8A-4147-A177-3AD203B41FA5}">
                          <a16:colId xmlns:a16="http://schemas.microsoft.com/office/drawing/2014/main" val="2302799528"/>
                        </a:ext>
                      </a:extLst>
                    </a:gridCol>
                    <a:gridCol w="639923">
                      <a:extLst>
                        <a:ext uri="{9D8B030D-6E8A-4147-A177-3AD203B41FA5}">
                          <a16:colId xmlns:a16="http://schemas.microsoft.com/office/drawing/2014/main" val="3495031528"/>
                        </a:ext>
                      </a:extLst>
                    </a:gridCol>
                    <a:gridCol w="589629">
                      <a:extLst>
                        <a:ext uri="{9D8B030D-6E8A-4147-A177-3AD203B41FA5}">
                          <a16:colId xmlns:a16="http://schemas.microsoft.com/office/drawing/2014/main" val="2907883862"/>
                        </a:ext>
                      </a:extLst>
                    </a:gridCol>
                    <a:gridCol w="789063">
                      <a:extLst>
                        <a:ext uri="{9D8B030D-6E8A-4147-A177-3AD203B41FA5}">
                          <a16:colId xmlns:a16="http://schemas.microsoft.com/office/drawing/2014/main" val="266936667"/>
                        </a:ext>
                      </a:extLst>
                    </a:gridCol>
                    <a:gridCol w="624371">
                      <a:extLst>
                        <a:ext uri="{9D8B030D-6E8A-4147-A177-3AD203B41FA5}">
                          <a16:colId xmlns:a16="http://schemas.microsoft.com/office/drawing/2014/main" val="737877101"/>
                        </a:ext>
                      </a:extLst>
                    </a:gridCol>
                    <a:gridCol w="1603310">
                      <a:extLst>
                        <a:ext uri="{9D8B030D-6E8A-4147-A177-3AD203B41FA5}">
                          <a16:colId xmlns:a16="http://schemas.microsoft.com/office/drawing/2014/main" val="1946194627"/>
                        </a:ext>
                      </a:extLst>
                    </a:gridCol>
                    <a:gridCol w="182960">
                      <a:extLst>
                        <a:ext uri="{9D8B030D-6E8A-4147-A177-3AD203B41FA5}">
                          <a16:colId xmlns:a16="http://schemas.microsoft.com/office/drawing/2014/main" val="1193967682"/>
                        </a:ext>
                      </a:extLst>
                    </a:gridCol>
                    <a:gridCol w="159488">
                      <a:extLst>
                        <a:ext uri="{9D8B030D-6E8A-4147-A177-3AD203B41FA5}">
                          <a16:colId xmlns:a16="http://schemas.microsoft.com/office/drawing/2014/main" val="3484139831"/>
                        </a:ext>
                      </a:extLst>
                    </a:gridCol>
                    <a:gridCol w="127591">
                      <a:extLst>
                        <a:ext uri="{9D8B030D-6E8A-4147-A177-3AD203B41FA5}">
                          <a16:colId xmlns:a16="http://schemas.microsoft.com/office/drawing/2014/main" val="419019971"/>
                        </a:ext>
                      </a:extLst>
                    </a:gridCol>
                    <a:gridCol w="403041">
                      <a:extLst>
                        <a:ext uri="{9D8B030D-6E8A-4147-A177-3AD203B41FA5}">
                          <a16:colId xmlns:a16="http://schemas.microsoft.com/office/drawing/2014/main" val="1286532867"/>
                        </a:ext>
                      </a:extLst>
                    </a:gridCol>
                  </a:tblGrid>
                  <a:tr h="289702">
                    <a:tc gridSpan="10">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da-DK"/>
                        </a:p>
                      </a:txBody>
                      <a:tcPr/>
                    </a:tc>
                    <a:tc hMerge="1">
                      <a:txBody>
                        <a:bodyPr/>
                        <a:lstStyle/>
                        <a:p>
                          <a:endParaRPr lang="da-DK"/>
                        </a:p>
                      </a:txBody>
                      <a:tcPr>
                        <a:lnL w="12700" cmpd="sng">
                          <a:noFill/>
                          <a:prstDash val="solid"/>
                        </a:lnL>
                      </a:tcPr>
                    </a:tc>
                    <a:tc hMerge="1">
                      <a:txBody>
                        <a:bodyPr/>
                        <a:lstStyle/>
                        <a:p>
                          <a:endParaRPr lang="da-DK"/>
                        </a:p>
                      </a:txBody>
                      <a:tcPr>
                        <a:lnL w="12700" cmpd="sng">
                          <a:noFill/>
                          <a:prstDash val="solid"/>
                        </a:lnL>
                      </a:tcPr>
                    </a:tc>
                    <a:tc hMerge="1">
                      <a:txBody>
                        <a:bodyPr/>
                        <a:lstStyle/>
                        <a:p>
                          <a:pPr marL="36195" marR="36195" algn="r">
                            <a:lnSpc>
                              <a:spcPts val="1150"/>
                            </a:lnSpc>
                            <a:spcBef>
                              <a:spcPts val="240"/>
                            </a:spcBef>
                            <a:spcAft>
                              <a:spcPts val="240"/>
                            </a:spcAft>
                          </a:pP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66045344"/>
                      </a:ext>
                    </a:extLst>
                  </a:tr>
                  <a:tr h="468000">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Studie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Metode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Effekt</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solidFill>
                          <a:schemeClr val="bg1">
                            <a:lumMod val="85000"/>
                          </a:schemeClr>
                        </a:solidFill>
                      </a:tcPr>
                    </a:tc>
                    <a:tc gridSpan="4">
                      <a:txBody>
                        <a:bodyPr/>
                        <a:lstStyle/>
                        <a:p>
                          <a:pPr marL="36195" marR="36195" algn="r">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Omregnet parameter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solidFill>
                          <a:schemeClr val="bg1">
                            <a:lumMod val="85000"/>
                          </a:schemeClr>
                        </a:solidFill>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268625109"/>
                      </a:ext>
                    </a:extLst>
                  </a:tr>
                  <a:tr h="252000">
                    <a:tc gridSpan="10">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r>
                            <a:rPr lang="da-DK" sz="1000" i="1" kern="1200" dirty="0">
                              <a:solidFill>
                                <a:schemeClr val="tx1"/>
                              </a:solidFill>
                              <a:effectLst/>
                              <a:latin typeface="+mn-lt"/>
                              <a:ea typeface="+mn-ea"/>
                              <a:cs typeface="+mn-cs"/>
                            </a:rPr>
                            <a:t>Skattestudier med fokus på afgrænsede grupper og troværdig identifikation</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162683857"/>
                      </a:ext>
                    </a:extLst>
                  </a:tr>
                  <a:tr h="540000">
                    <a:tc>
                      <a:txBody>
                        <a:bodyPr/>
                        <a:lstStyle/>
                        <a:p>
                          <a:pPr marL="36195" marR="36195">
                            <a:lnSpc>
                              <a:spcPts val="1150"/>
                            </a:lnSpc>
                            <a:spcBef>
                              <a:spcPts val="240"/>
                            </a:spcBef>
                            <a:spcAft>
                              <a:spcPts val="240"/>
                            </a:spcAft>
                          </a:pPr>
                          <a:r>
                            <a:rPr lang="da-DK" sz="1000" i="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Bastani</a:t>
                          </a:r>
                          <a:r>
                            <a:rPr lang="da-DK"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m.fl. (2021)</a:t>
                          </a:r>
                          <a:endParaRPr lang="da-DK" sz="10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Sverige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Gifte mødre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 på 0,13 mht. FGW, som er aftagende i indkomst.</a:t>
                          </a:r>
                          <a:endParaRPr lang="da-DK" dirty="0"/>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pPr marL="36195" marR="36195" algn="r">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0,42</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825040389"/>
                      </a:ext>
                    </a:extLst>
                  </a:tr>
                  <a:tr h="216000">
                    <a:tc>
                      <a:txBody>
                        <a:bodyPr/>
                        <a:lstStyle/>
                        <a:p>
                          <a:pPr marL="36195" marR="36195">
                            <a:lnSpc>
                              <a:spcPts val="1150"/>
                            </a:lnSpc>
                            <a:spcBef>
                              <a:spcPts val="240"/>
                            </a:spcBef>
                            <a:spcAft>
                              <a:spcPts val="240"/>
                            </a:spcAft>
                          </a:pPr>
                          <a:r>
                            <a:rPr lang="da-DK" sz="1000" i="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21823227"/>
                      </a:ext>
                    </a:extLst>
                  </a:tr>
                  <a:tr h="252000">
                    <a:tc gridSpan="10">
                      <a:txBody>
                        <a:bodyPr/>
                        <a:lstStyle/>
                        <a:p>
                          <a:pPr marL="36195" marR="36195" algn="l">
                            <a:lnSpc>
                              <a:spcPts val="1150"/>
                            </a:lnSpc>
                            <a:spcBef>
                              <a:spcPts val="240"/>
                            </a:spcBef>
                            <a:spcAft>
                              <a:spcPts val="240"/>
                            </a:spcAft>
                          </a:pPr>
                          <a:r>
                            <a:rPr lang="da-DK" sz="1000" i="1" kern="1200" dirty="0">
                              <a:solidFill>
                                <a:schemeClr val="tx1"/>
                              </a:solidFill>
                              <a:effectLst/>
                              <a:latin typeface="+mn-lt"/>
                              <a:ea typeface="+mn-ea"/>
                              <a:cs typeface="+mn-cs"/>
                            </a:rPr>
                            <a:t>Skattestudier som forsøger at belyse makroeffekter for brede grupper</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l">
                            <a:lnSpc>
                              <a:spcPts val="1150"/>
                            </a:lnSpc>
                            <a:spcBef>
                              <a:spcPts val="240"/>
                            </a:spcBef>
                            <a:spcAft>
                              <a:spcPts val="240"/>
                            </a:spcAft>
                          </a:pP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l">
                            <a:lnSpc>
                              <a:spcPts val="1150"/>
                            </a:lnSpc>
                            <a:spcBef>
                              <a:spcPts val="240"/>
                            </a:spcBef>
                            <a:spcAft>
                              <a:spcPts val="240"/>
                            </a:spcAft>
                          </a:pP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70262008"/>
                      </a:ext>
                    </a:extLst>
                  </a:tr>
                  <a:tr h="747697">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Bartels og </a:t>
                          </a: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Shupe</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(2023)</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Flere lande</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2008-2014</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25-54-årige</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Gruppe IV</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r>
                            <a:rPr lang="da-DK" sz="1000" dirty="0">
                              <a:effectLst/>
                              <a:latin typeface="Arial" panose="020B0604020202020204" pitchFamily="34" charset="0"/>
                              <a:ea typeface="Times New Roman" panose="02020603050405020304" pitchFamily="18" charset="0"/>
                              <a:cs typeface="Times New Roman" panose="02020603050405020304" pitchFamily="18" charset="0"/>
                            </a:rPr>
                            <a:t>Elasticitet mht. FWG på 0,04 og 0,05 for hhv. primær og sekundære forsørgere og ca. 0,1 (</a:t>
                          </a: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insignifikant</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for Danmark.</a:t>
                          </a:r>
                          <a:endParaRPr lang="da-DK" dirty="0"/>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r>
                            <a:rPr lang="da-DK" sz="1000">
                              <a:effectLst/>
                              <a:latin typeface="Arial" panose="020B0604020202020204" pitchFamily="34" charset="0"/>
                              <a:ea typeface="Times New Roman" panose="02020603050405020304" pitchFamily="18" charset="0"/>
                              <a:cs typeface="Times New Roman" panose="02020603050405020304" pitchFamily="18" charset="0"/>
                            </a:rPr>
                            <a:t>0,15</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972958244"/>
                      </a:ext>
                    </a:extLst>
                  </a:tr>
                  <a:tr h="747697">
                    <a:tc>
                      <a:txBody>
                        <a:bodyPr/>
                        <a:lstStyle/>
                        <a:p>
                          <a:pPr marL="36195" marR="36195">
                            <a:lnSpc>
                              <a:spcPts val="1150"/>
                            </a:lnSpc>
                            <a:spcBef>
                              <a:spcPts val="240"/>
                            </a:spcBef>
                            <a:spcAft>
                              <a:spcPts val="240"/>
                            </a:spcAft>
                          </a:pP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Jäntti</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m.fl. (2015)</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Flere lande</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1970-2010</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25-64-årige</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Gruppe IV</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r>
                            <a:rPr lang="da-DK" sz="1000">
                              <a:effectLst/>
                              <a:latin typeface="Arial" panose="020B0604020202020204" pitchFamily="34" charset="0"/>
                              <a:ea typeface="Times New Roman" panose="02020603050405020304" pitchFamily="18" charset="0"/>
                              <a:cs typeface="Times New Roman" panose="02020603050405020304" pitchFamily="18" charset="0"/>
                            </a:rPr>
                            <a:t>Elasticitet mht. FGW på 0,012 (insignifikant) for alle lande og 0,12 for Danmark isoleret.</a:t>
                          </a:r>
                          <a:endParaRPr lang="da-DK"/>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r>
                            <a:rPr lang="da-DK" sz="1000">
                              <a:effectLst/>
                              <a:latin typeface="Arial" panose="020B0604020202020204" pitchFamily="34" charset="0"/>
                              <a:ea typeface="Times New Roman" panose="02020603050405020304" pitchFamily="18" charset="0"/>
                              <a:cs typeface="Times New Roman" panose="02020603050405020304" pitchFamily="18" charset="0"/>
                            </a:rPr>
                            <a:t>0</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940240236"/>
                      </a:ext>
                    </a:extLst>
                  </a:tr>
                  <a:tr h="252000">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714178409"/>
                      </a:ext>
                    </a:extLst>
                  </a:tr>
                  <a:tr h="252000">
                    <a:tc gridSpan="10">
                      <a:txBody>
                        <a:bodyPr/>
                        <a:lstStyle/>
                        <a:p>
                          <a:pPr marL="36195" marR="36195" algn="l">
                            <a:lnSpc>
                              <a:spcPts val="1150"/>
                            </a:lnSpc>
                            <a:spcBef>
                              <a:spcPts val="240"/>
                            </a:spcBef>
                            <a:spcAft>
                              <a:spcPts val="240"/>
                            </a:spcAft>
                          </a:pPr>
                          <a:r>
                            <a:rPr lang="da-DK" sz="1000" i="1" kern="1200" dirty="0">
                              <a:solidFill>
                                <a:schemeClr val="tx1"/>
                              </a:solidFill>
                              <a:effectLst/>
                              <a:latin typeface="+mn-lt"/>
                              <a:ea typeface="+mn-ea"/>
                              <a:cs typeface="+mn-cs"/>
                            </a:rPr>
                            <a:t>Studier på overførselsområdet med fokus på ændret ydelsesniveau</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l">
                            <a:lnSpc>
                              <a:spcPts val="1150"/>
                            </a:lnSpc>
                            <a:spcBef>
                              <a:spcPts val="240"/>
                            </a:spcBef>
                            <a:spcAft>
                              <a:spcPts val="240"/>
                            </a:spcAft>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l">
                            <a:lnSpc>
                              <a:spcPts val="1150"/>
                            </a:lnSpc>
                            <a:spcBef>
                              <a:spcPts val="240"/>
                            </a:spcBef>
                            <a:spcAft>
                              <a:spcPts val="240"/>
                            </a:spcAft>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277429248"/>
                      </a:ext>
                    </a:extLst>
                  </a:tr>
                  <a:tr h="540000">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Andersen m.fl. (2015)</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Europa</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Estimater for mikroelasticiteten ligger typisk mellem 0,5 og 1.</a:t>
                          </a:r>
                          <a:endParaRPr lang="da-DK"/>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gridSpan="3">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542576050"/>
                      </a:ext>
                    </a:extLst>
                  </a:tr>
                  <a:tr h="720000">
                    <a:tc>
                      <a:txBody>
                        <a:bodyPr/>
                        <a:lstStyle/>
                        <a:p>
                          <a:pPr marL="36195" marR="36195" algn="l">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Finansministeriet (2021)</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dirty="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 på 0,25 for jobparate kontanthjælps-modtagere over 30 år og 0,375 under 30 år</a:t>
                          </a:r>
                          <a:endParaRPr lang="da-DK"/>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07282370"/>
                      </a:ext>
                    </a:extLst>
                  </a:tr>
                  <a:tr h="252000">
                    <a:tc>
                      <a:txBody>
                        <a:bodyPr/>
                        <a:lstStyle/>
                        <a:p>
                          <a:pPr marL="36195" marR="36195" algn="l">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dirty="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gridSpan="3">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867949915"/>
                      </a:ext>
                    </a:extLst>
                  </a:tr>
                </a:tbl>
              </a:graphicData>
            </a:graphic>
          </p:graphicFrame>
        </mc:Choice>
        <mc:Fallback xmlns="">
          <p:graphicFrame>
            <p:nvGraphicFramePr>
              <p:cNvPr id="7" name="Tabel 6">
                <a:extLst>
                  <a:ext uri="{FF2B5EF4-FFF2-40B4-BE49-F238E27FC236}">
                    <a16:creationId xmlns:a16="http://schemas.microsoft.com/office/drawing/2014/main" id="{720B18FF-8CC1-4713-9964-1575141BC684}"/>
                  </a:ext>
                </a:extLst>
              </p:cNvPr>
              <p:cNvGraphicFramePr>
                <a:graphicFrameLocks noGrp="1"/>
              </p:cNvGraphicFramePr>
              <p:nvPr>
                <p:extLst>
                  <p:ext uri="{D42A27DB-BD31-4B8C-83A1-F6EECF244321}">
                    <p14:modId xmlns:p14="http://schemas.microsoft.com/office/powerpoint/2010/main" val="4250432532"/>
                  </p:ext>
                </p:extLst>
              </p:nvPr>
            </p:nvGraphicFramePr>
            <p:xfrm>
              <a:off x="5507665" y="867361"/>
              <a:ext cx="6250948" cy="5674056"/>
            </p:xfrm>
            <a:graphic>
              <a:graphicData uri="http://schemas.openxmlformats.org/drawingml/2006/table">
                <a:tbl>
                  <a:tblPr firstRow="1" firstCol="1" bandRow="1"/>
                  <a:tblGrid>
                    <a:gridCol w="1131572">
                      <a:extLst>
                        <a:ext uri="{9D8B030D-6E8A-4147-A177-3AD203B41FA5}">
                          <a16:colId xmlns:a16="http://schemas.microsoft.com/office/drawing/2014/main" val="2302799528"/>
                        </a:ext>
                      </a:extLst>
                    </a:gridCol>
                    <a:gridCol w="639923">
                      <a:extLst>
                        <a:ext uri="{9D8B030D-6E8A-4147-A177-3AD203B41FA5}">
                          <a16:colId xmlns:a16="http://schemas.microsoft.com/office/drawing/2014/main" val="3495031528"/>
                        </a:ext>
                      </a:extLst>
                    </a:gridCol>
                    <a:gridCol w="589629">
                      <a:extLst>
                        <a:ext uri="{9D8B030D-6E8A-4147-A177-3AD203B41FA5}">
                          <a16:colId xmlns:a16="http://schemas.microsoft.com/office/drawing/2014/main" val="2907883862"/>
                        </a:ext>
                      </a:extLst>
                    </a:gridCol>
                    <a:gridCol w="789063">
                      <a:extLst>
                        <a:ext uri="{9D8B030D-6E8A-4147-A177-3AD203B41FA5}">
                          <a16:colId xmlns:a16="http://schemas.microsoft.com/office/drawing/2014/main" val="266936667"/>
                        </a:ext>
                      </a:extLst>
                    </a:gridCol>
                    <a:gridCol w="624371">
                      <a:extLst>
                        <a:ext uri="{9D8B030D-6E8A-4147-A177-3AD203B41FA5}">
                          <a16:colId xmlns:a16="http://schemas.microsoft.com/office/drawing/2014/main" val="737877101"/>
                        </a:ext>
                      </a:extLst>
                    </a:gridCol>
                    <a:gridCol w="1603310">
                      <a:extLst>
                        <a:ext uri="{9D8B030D-6E8A-4147-A177-3AD203B41FA5}">
                          <a16:colId xmlns:a16="http://schemas.microsoft.com/office/drawing/2014/main" val="1946194627"/>
                        </a:ext>
                      </a:extLst>
                    </a:gridCol>
                    <a:gridCol w="182960">
                      <a:extLst>
                        <a:ext uri="{9D8B030D-6E8A-4147-A177-3AD203B41FA5}">
                          <a16:colId xmlns:a16="http://schemas.microsoft.com/office/drawing/2014/main" val="1193967682"/>
                        </a:ext>
                      </a:extLst>
                    </a:gridCol>
                    <a:gridCol w="159488">
                      <a:extLst>
                        <a:ext uri="{9D8B030D-6E8A-4147-A177-3AD203B41FA5}">
                          <a16:colId xmlns:a16="http://schemas.microsoft.com/office/drawing/2014/main" val="3484139831"/>
                        </a:ext>
                      </a:extLst>
                    </a:gridCol>
                    <a:gridCol w="127591">
                      <a:extLst>
                        <a:ext uri="{9D8B030D-6E8A-4147-A177-3AD203B41FA5}">
                          <a16:colId xmlns:a16="http://schemas.microsoft.com/office/drawing/2014/main" val="419019971"/>
                        </a:ext>
                      </a:extLst>
                    </a:gridCol>
                    <a:gridCol w="403041">
                      <a:extLst>
                        <a:ext uri="{9D8B030D-6E8A-4147-A177-3AD203B41FA5}">
                          <a16:colId xmlns:a16="http://schemas.microsoft.com/office/drawing/2014/main" val="1286532867"/>
                        </a:ext>
                      </a:extLst>
                    </a:gridCol>
                  </a:tblGrid>
                  <a:tr h="289702">
                    <a:tc gridSpan="10">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da-DK"/>
                        </a:p>
                      </a:txBody>
                      <a:tcPr/>
                    </a:tc>
                    <a:tc hMerge="1">
                      <a:txBody>
                        <a:bodyPr/>
                        <a:lstStyle/>
                        <a:p>
                          <a:endParaRPr lang="da-DK"/>
                        </a:p>
                      </a:txBody>
                      <a:tcPr>
                        <a:lnL w="12700" cmpd="sng">
                          <a:noFill/>
                          <a:prstDash val="solid"/>
                        </a:lnL>
                      </a:tcPr>
                    </a:tc>
                    <a:tc hMerge="1">
                      <a:txBody>
                        <a:bodyPr/>
                        <a:lstStyle/>
                        <a:p>
                          <a:endParaRPr lang="da-DK"/>
                        </a:p>
                      </a:txBody>
                      <a:tcPr>
                        <a:lnL w="12700" cmpd="sng">
                          <a:noFill/>
                          <a:prstDash val="solid"/>
                        </a:lnL>
                      </a:tcPr>
                    </a:tc>
                    <a:tc hMerge="1">
                      <a:txBody>
                        <a:bodyPr/>
                        <a:lstStyle/>
                        <a:p>
                          <a:pPr marL="36195" marR="36195" algn="r">
                            <a:lnSpc>
                              <a:spcPts val="1150"/>
                            </a:lnSpc>
                            <a:spcBef>
                              <a:spcPts val="240"/>
                            </a:spcBef>
                            <a:spcAft>
                              <a:spcPts val="240"/>
                            </a:spcAft>
                          </a:pP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66045344"/>
                      </a:ext>
                    </a:extLst>
                  </a:tr>
                  <a:tr h="468000">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Studie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Metode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B5B1B1"/>
                          </a:solidFill>
                          <a:prstDash val="solid"/>
                          <a:round/>
                          <a:headEnd type="none" w="med" len="med"/>
                          <a:tailEnd type="none" w="med" len="med"/>
                        </a:lnB>
                        <a:solidFill>
                          <a:schemeClr val="bg1">
                            <a:lumMod val="85000"/>
                          </a:schemeClr>
                        </a:solidFill>
                      </a:tcPr>
                    </a:tc>
                    <a:tc>
                      <a:txBody>
                        <a:bodyPr/>
                        <a:lstStyle/>
                        <a:p>
                          <a:pPr marL="36195" marR="36195">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Effekt</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solidFill>
                          <a:schemeClr val="bg1">
                            <a:lumMod val="85000"/>
                          </a:schemeClr>
                        </a:solidFill>
                      </a:tcPr>
                    </a:tc>
                    <a:tc gridSpan="4">
                      <a:txBody>
                        <a:bodyPr/>
                        <a:lstStyle/>
                        <a:p>
                          <a:pPr marL="36195" marR="36195" algn="r">
                            <a:lnSpc>
                              <a:spcPts val="1150"/>
                            </a:lnSpc>
                            <a:spcBef>
                              <a:spcPts val="240"/>
                            </a:spcBef>
                            <a:spcAft>
                              <a:spcPts val="240"/>
                            </a:spcAft>
                          </a:pPr>
                          <a:r>
                            <a:rPr lang="da-DK"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Omregnet parameter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solidFill>
                          <a:schemeClr val="bg1">
                            <a:lumMod val="85000"/>
                          </a:schemeClr>
                        </a:solidFill>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268625109"/>
                      </a:ext>
                    </a:extLst>
                  </a:tr>
                  <a:tr h="252000">
                    <a:tc gridSpan="10">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r>
                            <a:rPr lang="da-DK" sz="1000" i="1" kern="1200" dirty="0">
                              <a:solidFill>
                                <a:schemeClr val="tx1"/>
                              </a:solidFill>
                              <a:effectLst/>
                              <a:latin typeface="+mn-lt"/>
                              <a:ea typeface="+mn-ea"/>
                              <a:cs typeface="+mn-cs"/>
                            </a:rPr>
                            <a:t>Skattestudier med fokus på afgrænsede grupper og troværdig identifikation</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162683857"/>
                      </a:ext>
                    </a:extLst>
                  </a:tr>
                  <a:tr h="540000">
                    <a:tc>
                      <a:txBody>
                        <a:bodyPr/>
                        <a:lstStyle/>
                        <a:p>
                          <a:pPr marL="36195" marR="36195">
                            <a:lnSpc>
                              <a:spcPts val="1150"/>
                            </a:lnSpc>
                            <a:spcBef>
                              <a:spcPts val="240"/>
                            </a:spcBef>
                            <a:spcAft>
                              <a:spcPts val="240"/>
                            </a:spcAft>
                          </a:pPr>
                          <a:r>
                            <a:rPr lang="da-DK" sz="1000" i="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Bastani</a:t>
                          </a:r>
                          <a:r>
                            <a:rPr lang="da-DK" sz="1000" i="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m.fl. (2021)</a:t>
                          </a:r>
                          <a:endParaRPr lang="da-DK" sz="1000" i="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Sverige</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Gifte mødre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 på 0,13 mht. FGW, som er aftagende i indkomst.</a:t>
                          </a:r>
                          <a:endParaRPr lang="da-DK" dirty="0"/>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pPr marL="36195" marR="36195" algn="r">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0,42</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825040389"/>
                      </a:ext>
                    </a:extLst>
                  </a:tr>
                  <a:tr h="274320">
                    <a:tc>
                      <a:txBody>
                        <a:bodyPr/>
                        <a:lstStyle/>
                        <a:p>
                          <a:pPr marL="36195" marR="36195">
                            <a:lnSpc>
                              <a:spcPts val="1150"/>
                            </a:lnSpc>
                            <a:spcBef>
                              <a:spcPts val="240"/>
                            </a:spcBef>
                            <a:spcAft>
                              <a:spcPts val="240"/>
                            </a:spcAft>
                          </a:pPr>
                          <a:r>
                            <a:rPr lang="da-DK" sz="1000" i="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21823227"/>
                      </a:ext>
                    </a:extLst>
                  </a:tr>
                  <a:tr h="252000">
                    <a:tc gridSpan="10">
                      <a:txBody>
                        <a:bodyPr/>
                        <a:lstStyle/>
                        <a:p>
                          <a:pPr marL="36195" marR="36195" algn="l">
                            <a:lnSpc>
                              <a:spcPts val="1150"/>
                            </a:lnSpc>
                            <a:spcBef>
                              <a:spcPts val="240"/>
                            </a:spcBef>
                            <a:spcAft>
                              <a:spcPts val="240"/>
                            </a:spcAft>
                          </a:pPr>
                          <a:r>
                            <a:rPr lang="da-DK" sz="1000" i="1" kern="1200" dirty="0">
                              <a:solidFill>
                                <a:schemeClr val="tx1"/>
                              </a:solidFill>
                              <a:effectLst/>
                              <a:latin typeface="+mn-lt"/>
                              <a:ea typeface="+mn-ea"/>
                              <a:cs typeface="+mn-cs"/>
                            </a:rPr>
                            <a:t>Skattestudier som forsøger at belyse makroeffekter for brede grupper</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l">
                            <a:lnSpc>
                              <a:spcPts val="1150"/>
                            </a:lnSpc>
                            <a:spcBef>
                              <a:spcPts val="240"/>
                            </a:spcBef>
                            <a:spcAft>
                              <a:spcPts val="240"/>
                            </a:spcAft>
                          </a:pP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l">
                            <a:lnSpc>
                              <a:spcPts val="1150"/>
                            </a:lnSpc>
                            <a:spcBef>
                              <a:spcPts val="240"/>
                            </a:spcBef>
                            <a:spcAft>
                              <a:spcPts val="240"/>
                            </a:spcAft>
                          </a:pP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70262008"/>
                      </a:ext>
                    </a:extLst>
                  </a:tr>
                  <a:tr h="747697">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Bartels og </a:t>
                          </a: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Shupe</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(2023)</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Flere lande</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2008-2014</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25-54-årige</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Gruppe IV</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r>
                            <a:rPr lang="da-DK" sz="1000" dirty="0">
                              <a:effectLst/>
                              <a:latin typeface="Arial" panose="020B0604020202020204" pitchFamily="34" charset="0"/>
                              <a:ea typeface="Times New Roman" panose="02020603050405020304" pitchFamily="18" charset="0"/>
                              <a:cs typeface="Times New Roman" panose="02020603050405020304" pitchFamily="18" charset="0"/>
                            </a:rPr>
                            <a:t>Elasticitet mht. FWG på 0,04 og 0,05 for hhv. primær og sekundære forsørgere og ca. 0,1 (</a:t>
                          </a: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insignifikant</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for Danmark.</a:t>
                          </a:r>
                          <a:endParaRPr lang="da-DK" dirty="0"/>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r>
                            <a:rPr lang="da-DK" sz="1000">
                              <a:effectLst/>
                              <a:latin typeface="Arial" panose="020B0604020202020204" pitchFamily="34" charset="0"/>
                              <a:ea typeface="Times New Roman" panose="02020603050405020304" pitchFamily="18" charset="0"/>
                              <a:cs typeface="Times New Roman" panose="02020603050405020304" pitchFamily="18" charset="0"/>
                            </a:rPr>
                            <a:t>0,15</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972958244"/>
                      </a:ext>
                    </a:extLst>
                  </a:tr>
                  <a:tr h="747697">
                    <a:tc>
                      <a:txBody>
                        <a:bodyPr/>
                        <a:lstStyle/>
                        <a:p>
                          <a:pPr marL="36195" marR="36195">
                            <a:lnSpc>
                              <a:spcPts val="1150"/>
                            </a:lnSpc>
                            <a:spcBef>
                              <a:spcPts val="240"/>
                            </a:spcBef>
                            <a:spcAft>
                              <a:spcPts val="240"/>
                            </a:spcAft>
                          </a:pPr>
                          <a:r>
                            <a:rPr lang="da-DK" sz="1000" dirty="0" err="1">
                              <a:effectLst/>
                              <a:latin typeface="Arial" panose="020B0604020202020204" pitchFamily="34" charset="0"/>
                              <a:ea typeface="Times New Roman" panose="02020603050405020304" pitchFamily="18" charset="0"/>
                              <a:cs typeface="Times New Roman" panose="02020603050405020304" pitchFamily="18" charset="0"/>
                            </a:rPr>
                            <a:t>Jäntti</a:t>
                          </a:r>
                          <a:r>
                            <a:rPr lang="da-DK" sz="1000" dirty="0">
                              <a:effectLst/>
                              <a:latin typeface="Arial" panose="020B0604020202020204" pitchFamily="34" charset="0"/>
                              <a:ea typeface="Times New Roman" panose="02020603050405020304" pitchFamily="18" charset="0"/>
                              <a:cs typeface="Times New Roman" panose="02020603050405020304" pitchFamily="18" charset="0"/>
                            </a:rPr>
                            <a:t> m.fl. (2015)</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Flere lande</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1970-2010</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25-64-årige</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Gruppe IV</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r>
                            <a:rPr lang="da-DK" sz="1000">
                              <a:effectLst/>
                              <a:latin typeface="Arial" panose="020B0604020202020204" pitchFamily="34" charset="0"/>
                              <a:ea typeface="Times New Roman" panose="02020603050405020304" pitchFamily="18" charset="0"/>
                              <a:cs typeface="Times New Roman" panose="02020603050405020304" pitchFamily="18" charset="0"/>
                            </a:rPr>
                            <a:t>Elasticitet mht. FGW på 0,012 (insignifikant) for alle lande og 0,12 for Danmark isoleret.</a:t>
                          </a:r>
                          <a:endParaRPr lang="da-DK"/>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r>
                            <a:rPr lang="da-DK" sz="1000">
                              <a:effectLst/>
                              <a:latin typeface="Arial" panose="020B0604020202020204" pitchFamily="34" charset="0"/>
                              <a:ea typeface="Times New Roman" panose="02020603050405020304" pitchFamily="18" charset="0"/>
                              <a:cs typeface="Times New Roman" panose="02020603050405020304" pitchFamily="18" charset="0"/>
                            </a:rPr>
                            <a:t>0</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940240236"/>
                      </a:ext>
                    </a:extLst>
                  </a:tr>
                  <a:tr h="274320">
                    <a:tc>
                      <a:txBody>
                        <a:bodyPr/>
                        <a:lstStyle/>
                        <a:p>
                          <a:pPr marL="36195" marR="36195">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4">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714178409"/>
                      </a:ext>
                    </a:extLst>
                  </a:tr>
                  <a:tr h="252000">
                    <a:tc gridSpan="10">
                      <a:txBody>
                        <a:bodyPr/>
                        <a:lstStyle/>
                        <a:p>
                          <a:pPr marL="36195" marR="36195" algn="l">
                            <a:lnSpc>
                              <a:spcPts val="1150"/>
                            </a:lnSpc>
                            <a:spcBef>
                              <a:spcPts val="240"/>
                            </a:spcBef>
                            <a:spcAft>
                              <a:spcPts val="240"/>
                            </a:spcAft>
                          </a:pPr>
                          <a:r>
                            <a:rPr lang="da-DK" sz="1000" i="1" kern="1200" dirty="0">
                              <a:solidFill>
                                <a:schemeClr val="tx1"/>
                              </a:solidFill>
                              <a:effectLst/>
                              <a:latin typeface="+mn-lt"/>
                              <a:ea typeface="+mn-ea"/>
                              <a:cs typeface="+mn-cs"/>
                            </a:rPr>
                            <a:t>Studier på overførselsområdet med fokus på ændret ydelsesniveau</a:t>
                          </a:r>
                          <a:endParaRPr lang="da-DK" sz="10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nSpc>
                              <a:spcPts val="1150"/>
                            </a:lnSpc>
                            <a:spcBef>
                              <a:spcPts val="240"/>
                            </a:spcBef>
                            <a:spcAft>
                              <a:spcPts val="240"/>
                            </a:spcAft>
                          </a:pPr>
                          <a:endParaRPr lang="da-DK" sz="8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hMerge="1">
                      <a:txBody>
                        <a:bodyPr/>
                        <a:lstStyle/>
                        <a:p>
                          <a:endParaRPr lang="da-DK"/>
                        </a:p>
                      </a:txBody>
                      <a:tcPr>
                        <a:lnL w="12700" cmpd="sng">
                          <a:noFill/>
                          <a:prstDash val="solid"/>
                        </a:lnL>
                      </a:tcPr>
                    </a:tc>
                    <a:tc hMerge="1">
                      <a:txBody>
                        <a:bodyPr/>
                        <a:lstStyle/>
                        <a:p>
                          <a:endParaRPr lang="da-DK"/>
                        </a:p>
                      </a:txBody>
                      <a:tcPr/>
                    </a:tc>
                    <a:tc hMerge="1">
                      <a:txBody>
                        <a:bodyPr/>
                        <a:lstStyle/>
                        <a:p>
                          <a:pPr marL="36195" marR="36195" algn="l">
                            <a:lnSpc>
                              <a:spcPts val="1150"/>
                            </a:lnSpc>
                            <a:spcBef>
                              <a:spcPts val="240"/>
                            </a:spcBef>
                            <a:spcAft>
                              <a:spcPts val="240"/>
                            </a:spcAft>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l">
                            <a:lnSpc>
                              <a:spcPts val="1150"/>
                            </a:lnSpc>
                            <a:spcBef>
                              <a:spcPts val="240"/>
                            </a:spcBef>
                            <a:spcAft>
                              <a:spcPts val="240"/>
                            </a:spcAft>
                          </a:pPr>
                          <a:endParaRPr lang="da-DK" sz="1000" i="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277429248"/>
                      </a:ext>
                    </a:extLst>
                  </a:tr>
                  <a:tr h="540000">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Andersen m.fl. (2015)</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Europa</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Estimater for mikroelasticiteten ligger typisk mellem 0,5 og 1.</a:t>
                          </a:r>
                          <a:endParaRPr lang="da-DK"/>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B w="12700" cap="flat" cmpd="sng" algn="ctr">
                          <a:solidFill>
                            <a:srgbClr val="B5B1B1"/>
                          </a:solidFill>
                          <a:prstDash val="solid"/>
                          <a:round/>
                          <a:headEnd type="none" w="med" len="med"/>
                          <a:tailEnd type="none" w="med" len="med"/>
                        </a:lnB>
                      </a:tcPr>
                    </a:tc>
                    <a:tc gridSpan="3">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r"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542576050"/>
                      </a:ext>
                    </a:extLst>
                  </a:tr>
                  <a:tr h="762000">
                    <a:tc>
                      <a:txBody>
                        <a:bodyPr/>
                        <a:lstStyle/>
                        <a:p>
                          <a:pPr marL="36195" marR="36195" algn="l">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Finansministeriet (2021)</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dirty="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r>
                            <a:rPr lang="da-DK" sz="1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 på 0,25 for jobparate kontanthjælps-modtagere over 30 år og 0,375 under 30 år</a:t>
                          </a:r>
                          <a:endParaRPr lang="da-DK"/>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3">
                      <a:txBody>
                        <a:bodyPr/>
                        <a:lstStyle/>
                        <a:p>
                          <a:endParaRPr lang="da-DK"/>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blipFill>
                          <a:blip r:embed="rId5"/>
                          <a:stretch>
                            <a:fillRect l="-807965" t="-609600" r="-885" b="-36800"/>
                          </a:stretch>
                        </a:blipFill>
                      </a:tcPr>
                    </a:tc>
                    <a:tc hMerge="1">
                      <a:txBody>
                        <a:bodyPr/>
                        <a:lstStyle/>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xmlns:a14="http://schemas.microsoft.com/office/drawing/2010/main">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 </a:t>
                          </a:r>
                        </a:p>
                        <a:p>
                          <a:pPr marL="36195" marR="36195" algn="r">
                            <a:lnSpc>
                              <a:spcPts val="1150"/>
                            </a:lnSpc>
                            <a:spcBef>
                              <a:spcPts val="240"/>
                            </a:spcBef>
                            <a:spcAft>
                              <a:spcPts val="240"/>
                            </a:spcAft>
                          </a:pPr>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xmlns:a14="http://schemas.microsoft.com/office/drawing/2010/main">
                            <m:oMath xmlns:m="http://schemas.openxmlformats.org/officeDocument/2006/math">
                              <m:r>
                                <a:rPr lang="da-DK" sz="1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&lt;</m:t>
                              </m:r>
                            </m:oMath>
                          </a14:m>
                          <a:r>
                            <a:rPr lang="da-DK"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år)</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07282370"/>
                      </a:ext>
                    </a:extLst>
                  </a:tr>
                  <a:tr h="274320">
                    <a:tc>
                      <a:txBody>
                        <a:bodyPr/>
                        <a:lstStyle/>
                        <a:p>
                          <a:pPr marL="36195" marR="36195" algn="l">
                            <a:lnSpc>
                              <a:spcPts val="1150"/>
                            </a:lnSpc>
                            <a:spcBef>
                              <a:spcPts val="240"/>
                            </a:spcBef>
                            <a:spcAft>
                              <a:spcPts val="240"/>
                            </a:spcAft>
                          </a:pPr>
                          <a:r>
                            <a:rPr lang="da-DK" sz="10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ts val="1150"/>
                            </a:lnSpc>
                          </a:pPr>
                          <a:endParaRPr lang="da-DK" sz="1000" dirty="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marL="36195" marR="36195" algn="l">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gridSpan="2">
                      <a:txBody>
                        <a:bodyPr/>
                        <a:lstStyle/>
                        <a:p>
                          <a:endParaRPr lang="da-DK" dirty="0"/>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endParaRPr lang="da-DK"/>
                        </a:p>
                      </a:txBody>
                      <a:tcPr>
                        <a:lnL w="12700" cmpd="sng">
                          <a:noFill/>
                          <a:prstDash val="solid"/>
                        </a:lnL>
                        <a:lnT w="12700" cap="flat" cmpd="sng" algn="ctr">
                          <a:solidFill>
                            <a:srgbClr val="B5B1B1"/>
                          </a:solidFill>
                          <a:prstDash val="solid"/>
                          <a:round/>
                          <a:headEnd type="none" w="med" len="med"/>
                          <a:tailEnd type="none" w="med" len="med"/>
                        </a:lnT>
                      </a:tcPr>
                    </a:tc>
                    <a:tc gridSpan="3">
                      <a:txBody>
                        <a:bodyPr/>
                        <a:lstStyle/>
                        <a:p>
                          <a:pPr marL="36195" marR="36195" lvl="0" indent="0" algn="l" defTabSz="914400" rtl="0" eaLnBrk="1" fontAlgn="auto" latinLnBrk="0" hangingPunct="1">
                            <a:lnSpc>
                              <a:spcPts val="1150"/>
                            </a:lnSpc>
                            <a:spcBef>
                              <a:spcPts val="240"/>
                            </a:spcBef>
                            <a:spcAft>
                              <a:spcPts val="240"/>
                            </a:spcAft>
                            <a:buClrTx/>
                            <a:buSzTx/>
                            <a:buFontTx/>
                            <a:buNone/>
                            <a:tabLst/>
                            <a:defRPr/>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hMerge="1">
                      <a:txBody>
                        <a:bodyPr/>
                        <a:lstStyle/>
                        <a:p>
                          <a:pPr marL="36195" marR="36195" algn="r">
                            <a:lnSpc>
                              <a:spcPts val="1150"/>
                            </a:lnSpc>
                            <a:spcBef>
                              <a:spcPts val="240"/>
                            </a:spcBef>
                            <a:spcAft>
                              <a:spcPts val="240"/>
                            </a:spcAft>
                          </a:pP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867949915"/>
                      </a:ext>
                    </a:extLst>
                  </a:tr>
                </a:tbl>
              </a:graphicData>
            </a:graphic>
          </p:graphicFrame>
        </mc:Fallback>
      </mc:AlternateContent>
      <p:sp>
        <p:nvSpPr>
          <p:cNvPr id="10" name="Tekstfelt 9">
            <a:extLst>
              <a:ext uri="{FF2B5EF4-FFF2-40B4-BE49-F238E27FC236}">
                <a16:creationId xmlns:a16="http://schemas.microsoft.com/office/drawing/2014/main" id="{7C3B21A0-C46D-432F-98B0-76E91594F4CF}"/>
              </a:ext>
            </a:extLst>
          </p:cNvPr>
          <p:cNvSpPr txBox="1"/>
          <p:nvPr/>
        </p:nvSpPr>
        <p:spPr>
          <a:xfrm>
            <a:off x="5528931" y="6592789"/>
            <a:ext cx="6250948" cy="123111"/>
          </a:xfrm>
          <a:prstGeom prst="rect">
            <a:avLst/>
          </a:prstGeom>
          <a:noFill/>
        </p:spPr>
        <p:txBody>
          <a:bodyPr wrap="square" lIns="0" tIns="0" rIns="0" bIns="0" rtlCol="0">
            <a:spAutoFit/>
          </a:bodyPr>
          <a:lstStyle/>
          <a:p>
            <a:pPr>
              <a:lnSpc>
                <a:spcPct val="100000"/>
              </a:lnSpc>
              <a:spcBef>
                <a:spcPts val="1100"/>
              </a:spcBef>
            </a:pPr>
            <a:r>
              <a:rPr lang="da-DK" sz="800" dirty="0" err="1"/>
              <a:t>Anm</a:t>
            </a:r>
            <a:r>
              <a:rPr lang="da-DK" sz="800" dirty="0"/>
              <a:t>.: </a:t>
            </a:r>
            <a:r>
              <a:rPr lang="en-US" sz="800" dirty="0"/>
              <a:t>FGW (</a:t>
            </a:r>
            <a:r>
              <a:rPr lang="en-US" sz="800" i="1" dirty="0"/>
              <a:t>financial gain of work</a:t>
            </a:r>
            <a:r>
              <a:rPr lang="en-US" sz="800" dirty="0"/>
              <a:t>) </a:t>
            </a:r>
            <a:r>
              <a:rPr lang="en-US" sz="800" dirty="0" err="1"/>
              <a:t>angiver</a:t>
            </a:r>
            <a:r>
              <a:rPr lang="en-US" sz="800" dirty="0"/>
              <a:t> </a:t>
            </a:r>
            <a:r>
              <a:rPr lang="en-US" sz="800" dirty="0" err="1"/>
              <a:t>én</a:t>
            </a:r>
            <a:r>
              <a:rPr lang="en-US" sz="800" dirty="0"/>
              <a:t> minus </a:t>
            </a:r>
            <a:r>
              <a:rPr lang="en-US" sz="800" dirty="0" err="1"/>
              <a:t>deltagelsesskatteraten</a:t>
            </a:r>
            <a:r>
              <a:rPr lang="en-US" sz="800" dirty="0"/>
              <a:t>.</a:t>
            </a:r>
            <a:endParaRPr lang="da-DK" sz="800" dirty="0"/>
          </a:p>
        </p:txBody>
      </p:sp>
    </p:spTree>
    <p:custDataLst>
      <p:tags r:id="rId1"/>
    </p:custDataLst>
    <p:extLst>
      <p:ext uri="{BB962C8B-B14F-4D97-AF65-F5344CB8AC3E}">
        <p14:creationId xmlns:p14="http://schemas.microsoft.com/office/powerpoint/2010/main" val="267045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B6B37-A84F-414D-AEA6-FFE85793EF6F}"/>
              </a:ext>
            </a:extLst>
          </p:cNvPr>
          <p:cNvSpPr>
            <a:spLocks noGrp="1"/>
          </p:cNvSpPr>
          <p:nvPr>
            <p:ph type="title"/>
          </p:nvPr>
        </p:nvSpPr>
        <p:spPr/>
        <p:txBody>
          <a:bodyPr/>
          <a:lstStyle/>
          <a:p>
            <a:r>
              <a:rPr lang="da-DK"/>
              <a:t>Adfærdsparameteren på ekstensiv margin sættes til 0,15</a:t>
            </a:r>
          </a:p>
        </p:txBody>
      </p:sp>
      <p:sp>
        <p:nvSpPr>
          <p:cNvPr id="4" name="Pladsholder til slidenummer 3">
            <a:extLst>
              <a:ext uri="{FF2B5EF4-FFF2-40B4-BE49-F238E27FC236}">
                <a16:creationId xmlns:a16="http://schemas.microsoft.com/office/drawing/2014/main" id="{DA7A5B56-EF59-4CE6-91B2-E6112FF8AD3F}"/>
              </a:ext>
            </a:extLst>
          </p:cNvPr>
          <p:cNvSpPr>
            <a:spLocks noGrp="1"/>
          </p:cNvSpPr>
          <p:nvPr>
            <p:ph type="sldNum" sz="quarter" idx="12"/>
          </p:nvPr>
        </p:nvSpPr>
        <p:spPr/>
        <p:txBody>
          <a:bodyPr/>
          <a:lstStyle/>
          <a:p>
            <a:fld id="{80AE25ED-097C-4BDC-A7CE-FA97BD9CA3B5}" type="slidenum">
              <a:rPr lang="da-DK" smtClean="0"/>
              <a:pPr/>
              <a:t>13</a:t>
            </a:fld>
            <a:endParaRPr lang="da-DK"/>
          </a:p>
        </p:txBody>
      </p:sp>
      <p:sp>
        <p:nvSpPr>
          <p:cNvPr id="6" name="Rektangel 5">
            <a:extLst>
              <a:ext uri="{FF2B5EF4-FFF2-40B4-BE49-F238E27FC236}">
                <a16:creationId xmlns:a16="http://schemas.microsoft.com/office/drawing/2014/main" id="{28ADA7E2-1325-4F77-822C-219FC1FCADA0}"/>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pic>
        <p:nvPicPr>
          <p:cNvPr id="7" name="Billede 6" descr="{&quot;ExcelBinding&quot;:{&quot;FileBinding&quot;:{&quot;FilePath&quot;:&quot;I:\\MPC\\MAXORS\\Skatteadfærd\\Ekstensiv margin\\Skatteadfærd - omregning af elasticiteter_240430.xlsx&quot;,&quot;SheetName&quot;:&quot;Tabeller og figur&quot;,&quot;DataName&quot;:&quot;Chart 4&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1E868949-6557-4696-9FF4-EFB854878321}"/>
              </a:ext>
            </a:extLst>
          </p:cNvPr>
          <p:cNvPicPr>
            <a:picLocks noChangeAspect="1"/>
          </p:cNvPicPr>
          <p:nvPr/>
        </p:nvPicPr>
        <p:blipFill>
          <a:blip r:embed="rId2"/>
          <a:stretch>
            <a:fillRect/>
          </a:stretch>
        </p:blipFill>
        <p:spPr>
          <a:xfrm>
            <a:off x="2207568" y="1189753"/>
            <a:ext cx="7491554" cy="3361368"/>
          </a:xfrm>
          <a:prstGeom prst="rect">
            <a:avLst/>
          </a:prstGeom>
        </p:spPr>
      </p:pic>
      <p:sp>
        <p:nvSpPr>
          <p:cNvPr id="3" name="Pladsholder til indhold 2">
            <a:extLst>
              <a:ext uri="{FF2B5EF4-FFF2-40B4-BE49-F238E27FC236}">
                <a16:creationId xmlns:a16="http://schemas.microsoft.com/office/drawing/2014/main" id="{74985BB9-709E-4B17-B3B6-6F2DF5F83445}"/>
              </a:ext>
            </a:extLst>
          </p:cNvPr>
          <p:cNvSpPr>
            <a:spLocks noGrp="1"/>
          </p:cNvSpPr>
          <p:nvPr>
            <p:ph idx="1"/>
          </p:nvPr>
        </p:nvSpPr>
        <p:spPr>
          <a:xfrm>
            <a:off x="626528" y="4791214"/>
            <a:ext cx="11662160" cy="1374090"/>
          </a:xfrm>
        </p:spPr>
        <p:txBody>
          <a:bodyPr/>
          <a:lstStyle/>
          <a:p>
            <a:r>
              <a:rPr lang="da-DK"/>
              <a:t>For studier af skatteændringer for brede grupper findes adfærdsparametre mellem 0 og 0,3, men typisk mindre troværdig identifikation.</a:t>
            </a:r>
          </a:p>
          <a:p>
            <a:pPr lvl="0"/>
            <a:r>
              <a:rPr lang="da-DK"/>
              <a:t>For studier af skatteændringer blandt afgrænsede grupper findes større variation, mellem 0 og 0,6.</a:t>
            </a:r>
          </a:p>
          <a:p>
            <a:pPr lvl="0"/>
            <a:r>
              <a:rPr lang="da-DK"/>
              <a:t>For ydelseslitteraturen er der ligeledes betydelig variation. Hvis alle ikke-beskæftigede tillægges adfærd som dagpengemodtagere findes en parameter på 0,15-0,4. Ved adfærd som kontanthjælp/sygedagpenge kun 0,06-0,09.</a:t>
            </a:r>
          </a:p>
          <a:p>
            <a:endParaRPr lang="da-DK"/>
          </a:p>
        </p:txBody>
      </p:sp>
      <p:sp>
        <p:nvSpPr>
          <p:cNvPr id="8" name="Rektangel 7">
            <a:extLst>
              <a:ext uri="{FF2B5EF4-FFF2-40B4-BE49-F238E27FC236}">
                <a16:creationId xmlns:a16="http://schemas.microsoft.com/office/drawing/2014/main" id="{9CDEACE7-93ED-4E51-8BB6-0EC4D64B1721}"/>
              </a:ext>
            </a:extLst>
          </p:cNvPr>
          <p:cNvSpPr/>
          <p:nvPr/>
        </p:nvSpPr>
        <p:spPr>
          <a:xfrm>
            <a:off x="1919536" y="908720"/>
            <a:ext cx="8208912" cy="276999"/>
          </a:xfrm>
          <a:prstGeom prst="rect">
            <a:avLst/>
          </a:prstGeom>
        </p:spPr>
        <p:txBody>
          <a:bodyPr wrap="square">
            <a:spAutoFit/>
          </a:bodyPr>
          <a:lstStyle/>
          <a:p>
            <a:pPr algn="ctr">
              <a:lnSpc>
                <a:spcPct val="100000"/>
              </a:lnSpc>
              <a:spcBef>
                <a:spcPts val="1100"/>
              </a:spcBef>
              <a:buClr>
                <a:schemeClr val="tx2"/>
              </a:buClr>
            </a:pPr>
            <a:r>
              <a:rPr lang="da-DK" sz="1200" b="1"/>
              <a:t>Fordeling af omregnede estimater til adfærdsparameter baseret på skatte- og ydelseslitteraturen (23 studier)</a:t>
            </a:r>
          </a:p>
        </p:txBody>
      </p:sp>
      <p:sp>
        <p:nvSpPr>
          <p:cNvPr id="9" name="Tekstfelt 8">
            <a:extLst>
              <a:ext uri="{FF2B5EF4-FFF2-40B4-BE49-F238E27FC236}">
                <a16:creationId xmlns:a16="http://schemas.microsoft.com/office/drawing/2014/main" id="{C39DBB86-F8B7-4042-889C-8FEBDAA63F6E}"/>
              </a:ext>
            </a:extLst>
          </p:cNvPr>
          <p:cNvSpPr txBox="1"/>
          <p:nvPr/>
        </p:nvSpPr>
        <p:spPr>
          <a:xfrm>
            <a:off x="2207568" y="4499248"/>
            <a:ext cx="4243149" cy="153888"/>
          </a:xfrm>
          <a:prstGeom prst="rect">
            <a:avLst/>
          </a:prstGeom>
          <a:noFill/>
        </p:spPr>
        <p:txBody>
          <a:bodyPr wrap="none" lIns="0" tIns="0" rIns="0" bIns="0" rtlCol="0">
            <a:spAutoFit/>
          </a:bodyPr>
          <a:lstStyle/>
          <a:p>
            <a:pPr>
              <a:lnSpc>
                <a:spcPct val="100000"/>
              </a:lnSpc>
              <a:spcBef>
                <a:spcPts val="1100"/>
              </a:spcBef>
            </a:pPr>
            <a:r>
              <a:rPr lang="da-DK" sz="1000" err="1"/>
              <a:t>Anm</a:t>
            </a:r>
            <a:r>
              <a:rPr lang="da-DK" sz="1000"/>
              <a:t>.: Intervallerne er opgjort, så fx 0,1 er indeholdt i estimaterne fra 0-0,1.</a:t>
            </a:r>
          </a:p>
        </p:txBody>
      </p:sp>
    </p:spTree>
    <p:extLst>
      <p:ext uri="{BB962C8B-B14F-4D97-AF65-F5344CB8AC3E}">
        <p14:creationId xmlns:p14="http://schemas.microsoft.com/office/powerpoint/2010/main" val="399271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da-DK"/>
              <a:t>Betydning af opdatering på den ekstensive margin</a:t>
            </a:r>
          </a:p>
        </p:txBody>
      </p:sp>
      <p:sp>
        <p:nvSpPr>
          <p:cNvPr id="2" name="Date Placeholder 1"/>
          <p:cNvSpPr>
            <a:spLocks noGrp="1"/>
          </p:cNvSpPr>
          <p:nvPr>
            <p:ph type="dt" sz="half" idx="10"/>
          </p:nvPr>
        </p:nvSpPr>
        <p:spPr/>
        <p:txBody>
          <a:bodyPr/>
          <a:lstStyle/>
          <a:p>
            <a:r>
              <a:rPr lang="da-DK"/>
              <a:t>December 2012</a:t>
            </a:r>
          </a:p>
        </p:txBody>
      </p:sp>
      <p:sp>
        <p:nvSpPr>
          <p:cNvPr id="5" name="Slide Number Placeholder 5"/>
          <p:cNvSpPr>
            <a:spLocks noGrp="1"/>
          </p:cNvSpPr>
          <p:nvPr>
            <p:ph type="sldNum" sz="quarter" idx="12"/>
          </p:nvPr>
        </p:nvSpPr>
        <p:spPr/>
        <p:txBody>
          <a:bodyPr/>
          <a:lstStyle/>
          <a:p>
            <a:fld id="{BBBF7561-E9F2-450E-B987-54028901DE57}" type="slidenum">
              <a:rPr lang="da-DK"/>
              <a:pPr/>
              <a:t>14</a:t>
            </a:fld>
            <a:endParaRPr lang="da-DK"/>
          </a:p>
        </p:txBody>
      </p:sp>
      <p:pic>
        <p:nvPicPr>
          <p:cNvPr id="7" name="Billede 6" descr="{&quot;ExcelBinding&quot;:{&quot;FileBinding&quot;:{&quot;FilePath&quot;:&quot;V:\\Publikationer\\Regneprincipper på personskat\\Publikation\\240429 skatteadfærd figurer.xlsx&quot;,&quot;SheetName&quot;:&quot;Figurer (kap 3)&quot;,&quot;DataName&quot;:&quot;Chart 2&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E44D3F8F-22FB-4833-A503-C33DE71A25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973" y="1297840"/>
            <a:ext cx="10362877" cy="4187748"/>
          </a:xfrm>
          <a:prstGeom prst="rect">
            <a:avLst/>
          </a:prstGeom>
          <a:noFill/>
          <a:ln>
            <a:noFill/>
          </a:ln>
        </p:spPr>
      </p:pic>
      <p:sp>
        <p:nvSpPr>
          <p:cNvPr id="4" name="Rektangel 3">
            <a:extLst>
              <a:ext uri="{FF2B5EF4-FFF2-40B4-BE49-F238E27FC236}">
                <a16:creationId xmlns:a16="http://schemas.microsoft.com/office/drawing/2014/main" id="{890ACEE4-4E51-4363-BA6B-C9BD666DC529}"/>
              </a:ext>
            </a:extLst>
          </p:cNvPr>
          <p:cNvSpPr/>
          <p:nvPr/>
        </p:nvSpPr>
        <p:spPr>
          <a:xfrm>
            <a:off x="2260436" y="1015204"/>
            <a:ext cx="7674064" cy="276999"/>
          </a:xfrm>
          <a:prstGeom prst="rect">
            <a:avLst/>
          </a:prstGeom>
        </p:spPr>
        <p:txBody>
          <a:bodyPr wrap="square">
            <a:spAutoFit/>
          </a:bodyPr>
          <a:lstStyle/>
          <a:p>
            <a:pPr algn="ctr">
              <a:lnSpc>
                <a:spcPct val="100000"/>
              </a:lnSpc>
              <a:spcBef>
                <a:spcPts val="1100"/>
              </a:spcBef>
              <a:buClr>
                <a:schemeClr val="tx2"/>
              </a:buClr>
            </a:pPr>
            <a:r>
              <a:rPr lang="da-DK" sz="1200" b="1"/>
              <a:t>Personskattenedsættelser med en umiddelbar provenuvirkning på 1 mia. kr.</a:t>
            </a:r>
          </a:p>
        </p:txBody>
      </p:sp>
      <p:sp>
        <p:nvSpPr>
          <p:cNvPr id="8" name="Rektangel 7">
            <a:extLst>
              <a:ext uri="{FF2B5EF4-FFF2-40B4-BE49-F238E27FC236}">
                <a16:creationId xmlns:a16="http://schemas.microsoft.com/office/drawing/2014/main" id="{163037A5-3459-4075-8071-31A39B2274FA}"/>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3" name="Venstre klammeparentes 2">
            <a:extLst>
              <a:ext uri="{FF2B5EF4-FFF2-40B4-BE49-F238E27FC236}">
                <a16:creationId xmlns:a16="http://schemas.microsoft.com/office/drawing/2014/main" id="{BBEE8373-78AA-42D4-859A-AAA768B8D127}"/>
              </a:ext>
            </a:extLst>
          </p:cNvPr>
          <p:cNvSpPr/>
          <p:nvPr/>
        </p:nvSpPr>
        <p:spPr bwMode="auto">
          <a:xfrm>
            <a:off x="3719736" y="2087152"/>
            <a:ext cx="360040" cy="621768"/>
          </a:xfrm>
          <a:prstGeom prst="leftBrace">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6" name="Tekstfelt 5">
            <a:extLst>
              <a:ext uri="{FF2B5EF4-FFF2-40B4-BE49-F238E27FC236}">
                <a16:creationId xmlns:a16="http://schemas.microsoft.com/office/drawing/2014/main" id="{66C89E5C-BA5C-4495-AAED-70211B9DBE1A}"/>
              </a:ext>
            </a:extLst>
          </p:cNvPr>
          <p:cNvSpPr txBox="1"/>
          <p:nvPr/>
        </p:nvSpPr>
        <p:spPr>
          <a:xfrm>
            <a:off x="3061894" y="2290314"/>
            <a:ext cx="641201" cy="215444"/>
          </a:xfrm>
          <a:prstGeom prst="rect">
            <a:avLst/>
          </a:prstGeom>
          <a:noFill/>
        </p:spPr>
        <p:txBody>
          <a:bodyPr wrap="none" lIns="0" tIns="0" rIns="0" bIns="0" rtlCol="0">
            <a:spAutoFit/>
          </a:bodyPr>
          <a:lstStyle/>
          <a:p>
            <a:pPr>
              <a:lnSpc>
                <a:spcPct val="100000"/>
              </a:lnSpc>
              <a:spcBef>
                <a:spcPts val="1100"/>
              </a:spcBef>
            </a:pPr>
            <a:r>
              <a:rPr lang="da-DK" sz="1400">
                <a:latin typeface="+mn-lt"/>
              </a:rPr>
              <a:t>+45 pct.</a:t>
            </a:r>
          </a:p>
        </p:txBody>
      </p:sp>
    </p:spTree>
    <p:custDataLst>
      <p:tags r:id="rId1"/>
    </p:custDataLst>
    <p:extLst>
      <p:ext uri="{BB962C8B-B14F-4D97-AF65-F5344CB8AC3E}">
        <p14:creationId xmlns:p14="http://schemas.microsoft.com/office/powerpoint/2010/main" val="238429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2667" y="1482352"/>
            <a:ext cx="10784483"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Samlede virkninger på arbejdsudbud</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15</a:t>
            </a:fld>
            <a:endParaRPr lang="da-DK"/>
          </a:p>
        </p:txBody>
      </p:sp>
      <p:sp>
        <p:nvSpPr>
          <p:cNvPr id="5" name="Rektangel 4">
            <a:extLst>
              <a:ext uri="{FF2B5EF4-FFF2-40B4-BE49-F238E27FC236}">
                <a16:creationId xmlns:a16="http://schemas.microsoft.com/office/drawing/2014/main" id="{A9DB4DC8-D14B-451F-991D-4EC75DCB41C2}"/>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322764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93DDA-E078-481E-A29E-0675EA05A6B2}"/>
              </a:ext>
            </a:extLst>
          </p:cNvPr>
          <p:cNvSpPr>
            <a:spLocks noGrp="1"/>
          </p:cNvSpPr>
          <p:nvPr>
            <p:ph type="title"/>
          </p:nvPr>
        </p:nvSpPr>
        <p:spPr/>
        <p:txBody>
          <a:bodyPr/>
          <a:lstStyle/>
          <a:p>
            <a:r>
              <a:rPr lang="da-DK"/>
              <a:t>Samlede arbejdsudbudsvirkninger</a:t>
            </a:r>
          </a:p>
        </p:txBody>
      </p:sp>
      <p:sp>
        <p:nvSpPr>
          <p:cNvPr id="4" name="Pladsholder til slidenummer 3">
            <a:extLst>
              <a:ext uri="{FF2B5EF4-FFF2-40B4-BE49-F238E27FC236}">
                <a16:creationId xmlns:a16="http://schemas.microsoft.com/office/drawing/2014/main" id="{98A3C996-EAD0-4682-8368-6B9347627067}"/>
              </a:ext>
            </a:extLst>
          </p:cNvPr>
          <p:cNvSpPr>
            <a:spLocks noGrp="1"/>
          </p:cNvSpPr>
          <p:nvPr>
            <p:ph type="sldNum" sz="quarter" idx="12"/>
          </p:nvPr>
        </p:nvSpPr>
        <p:spPr/>
        <p:txBody>
          <a:bodyPr/>
          <a:lstStyle/>
          <a:p>
            <a:fld id="{80AE25ED-097C-4BDC-A7CE-FA97BD9CA3B5}" type="slidenum">
              <a:rPr lang="da-DK" smtClean="0"/>
              <a:pPr/>
              <a:t>16</a:t>
            </a:fld>
            <a:endParaRPr lang="da-DK"/>
          </a:p>
        </p:txBody>
      </p:sp>
      <p:pic>
        <p:nvPicPr>
          <p:cNvPr id="5" name="Billede 4" descr="{&quot;ExcelBinding&quot;:{&quot;FileBinding&quot;:{&quot;FilePath&quot;:&quot;I:\\MPC\\FREFLY\\skatteadfærd\\240422 skatteadfærd figurer.xlsx&quot;,&quot;SheetName&quot;:&quot;Figurer (kap 4)&quot;,&quot;DataName&quot;:&quot;Chart 2&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69CE0C9E-526B-43E8-BDC0-2DD5C00B24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740" y="1430554"/>
            <a:ext cx="10071342" cy="4060145"/>
          </a:xfrm>
          <a:prstGeom prst="rect">
            <a:avLst/>
          </a:prstGeom>
          <a:noFill/>
          <a:ln>
            <a:noFill/>
          </a:ln>
        </p:spPr>
      </p:pic>
      <p:sp>
        <p:nvSpPr>
          <p:cNvPr id="6" name="Rektangel 5">
            <a:extLst>
              <a:ext uri="{FF2B5EF4-FFF2-40B4-BE49-F238E27FC236}">
                <a16:creationId xmlns:a16="http://schemas.microsoft.com/office/drawing/2014/main" id="{78523C75-191E-4B0E-897D-C0BB45EB4BC2}"/>
              </a:ext>
            </a:extLst>
          </p:cNvPr>
          <p:cNvSpPr/>
          <p:nvPr/>
        </p:nvSpPr>
        <p:spPr>
          <a:xfrm>
            <a:off x="2257380" y="1128427"/>
            <a:ext cx="7674064" cy="276999"/>
          </a:xfrm>
          <a:prstGeom prst="rect">
            <a:avLst/>
          </a:prstGeom>
        </p:spPr>
        <p:txBody>
          <a:bodyPr wrap="square">
            <a:spAutoFit/>
          </a:bodyPr>
          <a:lstStyle/>
          <a:p>
            <a:pPr algn="ctr">
              <a:lnSpc>
                <a:spcPct val="100000"/>
              </a:lnSpc>
              <a:spcBef>
                <a:spcPts val="1100"/>
              </a:spcBef>
              <a:buClr>
                <a:schemeClr val="tx2"/>
              </a:buClr>
            </a:pPr>
            <a:r>
              <a:rPr lang="da-DK" sz="1200" b="1"/>
              <a:t>Personskattenedsættelser med en umiddelbar provenuvirkning på 1 mia. kr.</a:t>
            </a:r>
          </a:p>
        </p:txBody>
      </p:sp>
      <p:sp>
        <p:nvSpPr>
          <p:cNvPr id="7" name="Rektangel 6">
            <a:extLst>
              <a:ext uri="{FF2B5EF4-FFF2-40B4-BE49-F238E27FC236}">
                <a16:creationId xmlns:a16="http://schemas.microsoft.com/office/drawing/2014/main" id="{42D23053-CECC-44BB-87A9-5E2E3C393472}"/>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9" name="Venstre klammeparentes 8">
            <a:extLst>
              <a:ext uri="{FF2B5EF4-FFF2-40B4-BE49-F238E27FC236}">
                <a16:creationId xmlns:a16="http://schemas.microsoft.com/office/drawing/2014/main" id="{D1D6C3B7-3161-4965-99EB-0B42F9529A07}"/>
              </a:ext>
            </a:extLst>
          </p:cNvPr>
          <p:cNvSpPr/>
          <p:nvPr/>
        </p:nvSpPr>
        <p:spPr bwMode="auto">
          <a:xfrm rot="10800000">
            <a:off x="8820931" y="2487875"/>
            <a:ext cx="216024" cy="221045"/>
          </a:xfrm>
          <a:prstGeom prst="leftBrace">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10" name="Tekstfelt 9">
            <a:extLst>
              <a:ext uri="{FF2B5EF4-FFF2-40B4-BE49-F238E27FC236}">
                <a16:creationId xmlns:a16="http://schemas.microsoft.com/office/drawing/2014/main" id="{B6841ED0-7F22-48D3-B250-B26F10C420AE}"/>
              </a:ext>
            </a:extLst>
          </p:cNvPr>
          <p:cNvSpPr txBox="1"/>
          <p:nvPr/>
        </p:nvSpPr>
        <p:spPr>
          <a:xfrm>
            <a:off x="9120336" y="2492896"/>
            <a:ext cx="551433" cy="184666"/>
          </a:xfrm>
          <a:prstGeom prst="rect">
            <a:avLst/>
          </a:prstGeom>
          <a:noFill/>
        </p:spPr>
        <p:txBody>
          <a:bodyPr wrap="none" lIns="0" tIns="0" rIns="0" bIns="0" rtlCol="0">
            <a:spAutoFit/>
          </a:bodyPr>
          <a:lstStyle/>
          <a:p>
            <a:pPr>
              <a:lnSpc>
                <a:spcPct val="100000"/>
              </a:lnSpc>
              <a:spcBef>
                <a:spcPts val="1100"/>
              </a:spcBef>
            </a:pPr>
            <a:r>
              <a:rPr lang="da-DK" sz="1200" dirty="0">
                <a:latin typeface="+mn-lt"/>
              </a:rPr>
              <a:t>+14 pct.</a:t>
            </a:r>
            <a:endParaRPr lang="da-DK" sz="1400" dirty="0">
              <a:latin typeface="+mn-lt"/>
            </a:endParaRPr>
          </a:p>
        </p:txBody>
      </p:sp>
    </p:spTree>
    <p:extLst>
      <p:ext uri="{BB962C8B-B14F-4D97-AF65-F5344CB8AC3E}">
        <p14:creationId xmlns:p14="http://schemas.microsoft.com/office/powerpoint/2010/main" val="36313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278731" y="1482352"/>
            <a:ext cx="9785821"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Samlede virkninger på offentlige finanser</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17</a:t>
            </a:fld>
            <a:endParaRPr lang="da-DK"/>
          </a:p>
        </p:txBody>
      </p:sp>
      <p:sp>
        <p:nvSpPr>
          <p:cNvPr id="5" name="Rektangel 4">
            <a:extLst>
              <a:ext uri="{FF2B5EF4-FFF2-40B4-BE49-F238E27FC236}">
                <a16:creationId xmlns:a16="http://schemas.microsoft.com/office/drawing/2014/main" id="{0C7E80BA-6CEB-47BE-83D8-A763D8260308}"/>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406612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9549C-3AA4-4E42-8793-B5025D2B6AA5}"/>
              </a:ext>
            </a:extLst>
          </p:cNvPr>
          <p:cNvSpPr>
            <a:spLocks noGrp="1"/>
          </p:cNvSpPr>
          <p:nvPr>
            <p:ph type="title"/>
          </p:nvPr>
        </p:nvSpPr>
        <p:spPr/>
        <p:txBody>
          <a:bodyPr/>
          <a:lstStyle/>
          <a:p>
            <a:r>
              <a:rPr lang="da-DK"/>
              <a:t>Samlede virkninger på de offentlige finanser</a:t>
            </a:r>
          </a:p>
        </p:txBody>
      </p:sp>
      <p:sp>
        <p:nvSpPr>
          <p:cNvPr id="3" name="Pladsholder til indhold 2">
            <a:extLst>
              <a:ext uri="{FF2B5EF4-FFF2-40B4-BE49-F238E27FC236}">
                <a16:creationId xmlns:a16="http://schemas.microsoft.com/office/drawing/2014/main" id="{6D08CC46-7272-4452-8875-02F2A0654F95}"/>
              </a:ext>
            </a:extLst>
          </p:cNvPr>
          <p:cNvSpPr>
            <a:spLocks noGrp="1"/>
          </p:cNvSpPr>
          <p:nvPr>
            <p:ph idx="1"/>
          </p:nvPr>
        </p:nvSpPr>
        <p:spPr>
          <a:xfrm>
            <a:off x="702667" y="1114926"/>
            <a:ext cx="10699341" cy="5125453"/>
          </a:xfrm>
        </p:spPr>
        <p:txBody>
          <a:bodyPr rIns="0" bIns="0"/>
          <a:lstStyle/>
          <a:p>
            <a:pPr marL="0" indent="0">
              <a:buNone/>
            </a:pPr>
            <a:r>
              <a:rPr lang="da-DK" sz="1800" b="1" dirty="0"/>
              <a:t>Provenuvirkningen</a:t>
            </a:r>
            <a:r>
              <a:rPr lang="da-DK" sz="1800" dirty="0"/>
              <a:t> af en ændring i personbeskatningen kan opdeles i tre dele:</a:t>
            </a:r>
          </a:p>
          <a:p>
            <a:pPr lvl="1">
              <a:buFont typeface="Arial" panose="020B0604020202020204" pitchFamily="34" charset="0"/>
              <a:buChar char="•"/>
            </a:pPr>
            <a:r>
              <a:rPr lang="da-DK" dirty="0"/>
              <a:t>Den </a:t>
            </a:r>
            <a:r>
              <a:rPr lang="da-DK" i="1" dirty="0"/>
              <a:t>umiddelbare</a:t>
            </a:r>
            <a:r>
              <a:rPr lang="da-DK" dirty="0"/>
              <a:t> </a:t>
            </a:r>
            <a:r>
              <a:rPr lang="da-DK" i="1" dirty="0"/>
              <a:t>provenuvirkning</a:t>
            </a:r>
            <a:r>
              <a:rPr lang="da-DK" dirty="0"/>
              <a:t> – dvs. den direkte virkning på de offentlige finanser, når der ses bort fra afledte virkninger.</a:t>
            </a:r>
          </a:p>
          <a:p>
            <a:pPr lvl="1">
              <a:buFont typeface="Arial" panose="020B0604020202020204" pitchFamily="34" charset="0"/>
              <a:buChar char="•"/>
            </a:pPr>
            <a:r>
              <a:rPr lang="da-DK" dirty="0"/>
              <a:t>Det </a:t>
            </a:r>
            <a:r>
              <a:rPr lang="da-DK" i="1" dirty="0"/>
              <a:t>automatisk tilbageløb </a:t>
            </a:r>
            <a:r>
              <a:rPr lang="da-DK" dirty="0"/>
              <a:t>– som betegner den afledte virkning på de offentlige finanser fra moms og afgifter mv. som følge af den umiddelbare virkning på de disponible indkomster, men ved uændret adfærd i øvrigt.</a:t>
            </a:r>
          </a:p>
          <a:p>
            <a:pPr lvl="1">
              <a:buFont typeface="Arial" panose="020B0604020202020204" pitchFamily="34" charset="0"/>
              <a:buChar char="•"/>
            </a:pPr>
            <a:r>
              <a:rPr lang="da-DK" dirty="0"/>
              <a:t>De </a:t>
            </a:r>
            <a:r>
              <a:rPr lang="da-DK" i="1" dirty="0"/>
              <a:t>dynamiske provenuvirkninger – </a:t>
            </a:r>
            <a:r>
              <a:rPr lang="da-DK" dirty="0"/>
              <a:t>som betegner de afledte effekter på de offentlige finanser, der følger af ændret adfærd.</a:t>
            </a:r>
            <a:br>
              <a:rPr lang="da-DK" dirty="0"/>
            </a:br>
            <a:endParaRPr lang="da-DK" dirty="0"/>
          </a:p>
          <a:p>
            <a:pPr marL="0" indent="0">
              <a:buNone/>
            </a:pPr>
            <a:r>
              <a:rPr lang="da-DK" dirty="0"/>
              <a:t>De </a:t>
            </a:r>
            <a:r>
              <a:rPr lang="da-DK" b="1" dirty="0"/>
              <a:t>dynamiske provenuvirkninger </a:t>
            </a:r>
            <a:r>
              <a:rPr lang="da-DK" dirty="0"/>
              <a:t>består som udgangspunkt af:</a:t>
            </a:r>
          </a:p>
          <a:p>
            <a:pPr lvl="1">
              <a:buFont typeface="Arial" panose="020B0604020202020204" pitchFamily="34" charset="0"/>
              <a:buChar char="•"/>
            </a:pPr>
            <a:r>
              <a:rPr lang="da-DK" dirty="0"/>
              <a:t>Afledte skatteindtægter som følge af </a:t>
            </a:r>
            <a:r>
              <a:rPr lang="da-DK" i="1" dirty="0"/>
              <a:t>ændret arbejdsindkomst </a:t>
            </a:r>
            <a:r>
              <a:rPr lang="da-DK" dirty="0"/>
              <a:t>– herunder som følge af ændringer i omfanget af arbejdsgiveradministrerede </a:t>
            </a:r>
            <a:r>
              <a:rPr lang="da-DK" i="1" dirty="0"/>
              <a:t>pensionsindbetalinger</a:t>
            </a:r>
            <a:r>
              <a:rPr lang="da-DK" dirty="0"/>
              <a:t>.</a:t>
            </a:r>
          </a:p>
          <a:p>
            <a:pPr lvl="1">
              <a:buFont typeface="Arial" panose="020B0604020202020204" pitchFamily="34" charset="0"/>
              <a:buChar char="•"/>
            </a:pPr>
            <a:r>
              <a:rPr lang="da-DK" dirty="0"/>
              <a:t>Ændrede </a:t>
            </a:r>
            <a:r>
              <a:rPr lang="da-DK" i="1" dirty="0"/>
              <a:t>udgifter til indkomstoverførsler </a:t>
            </a:r>
            <a:r>
              <a:rPr lang="da-DK" dirty="0"/>
              <a:t>(netto for skat).</a:t>
            </a:r>
          </a:p>
          <a:p>
            <a:pPr lvl="1">
              <a:buFont typeface="Arial" panose="020B0604020202020204" pitchFamily="34" charset="0"/>
              <a:buChar char="•"/>
            </a:pPr>
            <a:r>
              <a:rPr lang="da-DK" dirty="0"/>
              <a:t>De afledte effekter på </a:t>
            </a:r>
            <a:r>
              <a:rPr lang="da-DK" i="1" dirty="0"/>
              <a:t>moms og afgifter mv. </a:t>
            </a:r>
            <a:r>
              <a:rPr lang="da-DK" dirty="0"/>
              <a:t>fra ændringen i de disponible indkomster som følge af </a:t>
            </a:r>
            <a:r>
              <a:rPr lang="da-DK" i="1" dirty="0"/>
              <a:t>ændret adfærd</a:t>
            </a:r>
            <a:r>
              <a:rPr lang="da-DK" dirty="0"/>
              <a:t>.                          </a:t>
            </a:r>
            <a:br>
              <a:rPr lang="da-DK" dirty="0"/>
            </a:br>
            <a:r>
              <a:rPr lang="da-DK" dirty="0"/>
              <a:t>      </a:t>
            </a:r>
          </a:p>
          <a:p>
            <a:pPr marL="0" indent="0">
              <a:buNone/>
            </a:pPr>
            <a:r>
              <a:rPr lang="da-DK" dirty="0"/>
              <a:t>I beregningen af de </a:t>
            </a:r>
            <a:r>
              <a:rPr lang="da-DK" b="1" i="1" dirty="0"/>
              <a:t>varige</a:t>
            </a:r>
            <a:r>
              <a:rPr lang="da-DK" b="1" dirty="0"/>
              <a:t> virkninger </a:t>
            </a:r>
            <a:r>
              <a:rPr lang="da-DK" dirty="0"/>
              <a:t>på de offentlige finanser indregnes herudover et bidrag fra fremtidige </a:t>
            </a:r>
            <a:r>
              <a:rPr lang="da-DK" i="1" dirty="0"/>
              <a:t>pensionsudbetalinger mv.</a:t>
            </a:r>
            <a:r>
              <a:rPr lang="da-DK" dirty="0"/>
              <a:t>, som er knyttet til de afledte ændringer i pensionsindbetalingerne. Det består af:</a:t>
            </a:r>
          </a:p>
          <a:p>
            <a:pPr marL="512550" lvl="1" indent="-285750">
              <a:buFont typeface="Arial" panose="020B0604020202020204" pitchFamily="34" charset="0"/>
              <a:buChar char="•"/>
            </a:pPr>
            <a:r>
              <a:rPr lang="da-DK" dirty="0"/>
              <a:t>Ændring i løbende </a:t>
            </a:r>
            <a:r>
              <a:rPr lang="da-DK" i="1" dirty="0"/>
              <a:t>afkastbeskatning</a:t>
            </a:r>
            <a:r>
              <a:rPr lang="da-DK" dirty="0"/>
              <a:t> (PAL-skat).</a:t>
            </a:r>
          </a:p>
          <a:p>
            <a:pPr marL="512550" lvl="1" indent="-285750">
              <a:buFont typeface="Arial" panose="020B0604020202020204" pitchFamily="34" charset="0"/>
              <a:buChar char="•"/>
            </a:pPr>
            <a:r>
              <a:rPr lang="da-DK" dirty="0"/>
              <a:t>Ændring i </a:t>
            </a:r>
            <a:r>
              <a:rPr lang="da-DK" i="1" dirty="0"/>
              <a:t>indkomstskat</a:t>
            </a:r>
            <a:r>
              <a:rPr lang="da-DK" dirty="0"/>
              <a:t> og </a:t>
            </a:r>
            <a:r>
              <a:rPr lang="da-DK" i="1" dirty="0"/>
              <a:t>modregning af offentlige ydelser </a:t>
            </a:r>
            <a:r>
              <a:rPr lang="da-DK" dirty="0"/>
              <a:t>på udbetalingstidspunktet.</a:t>
            </a:r>
          </a:p>
          <a:p>
            <a:pPr marL="512550" lvl="1" indent="-285750">
              <a:buFont typeface="Arial" panose="020B0604020202020204" pitchFamily="34" charset="0"/>
              <a:buChar char="•"/>
            </a:pPr>
            <a:r>
              <a:rPr lang="da-DK" dirty="0"/>
              <a:t>Afledte effekter på </a:t>
            </a:r>
            <a:r>
              <a:rPr lang="da-DK" i="1" dirty="0"/>
              <a:t>moms og afgifter mv. </a:t>
            </a:r>
            <a:r>
              <a:rPr lang="da-DK" dirty="0"/>
              <a:t>fra ændringen i de disponible indkomster i pensionstilværelsen.</a:t>
            </a:r>
          </a:p>
          <a:p>
            <a:pPr marL="0" indent="0">
              <a:buNone/>
            </a:pPr>
            <a:endParaRPr lang="da-DK" dirty="0"/>
          </a:p>
        </p:txBody>
      </p:sp>
      <p:sp>
        <p:nvSpPr>
          <p:cNvPr id="4" name="Pladsholder til slidenummer 3">
            <a:extLst>
              <a:ext uri="{FF2B5EF4-FFF2-40B4-BE49-F238E27FC236}">
                <a16:creationId xmlns:a16="http://schemas.microsoft.com/office/drawing/2014/main" id="{21EED023-9A9E-43A8-B902-6BE483DB096B}"/>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18</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5" name="Rektangel 4">
            <a:extLst>
              <a:ext uri="{FF2B5EF4-FFF2-40B4-BE49-F238E27FC236}">
                <a16:creationId xmlns:a16="http://schemas.microsoft.com/office/drawing/2014/main" id="{41432612-004F-47CA-9082-634507CD4643}"/>
              </a:ext>
            </a:extLst>
          </p:cNvPr>
          <p:cNvSpPr/>
          <p:nvPr/>
        </p:nvSpPr>
        <p:spPr bwMode="auto">
          <a:xfrm>
            <a:off x="9701288" y="5905397"/>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54747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9549C-3AA4-4E42-8793-B5025D2B6AA5}"/>
              </a:ext>
            </a:extLst>
          </p:cNvPr>
          <p:cNvSpPr>
            <a:spLocks noGrp="1"/>
          </p:cNvSpPr>
          <p:nvPr>
            <p:ph type="title"/>
          </p:nvPr>
        </p:nvSpPr>
        <p:spPr/>
        <p:txBody>
          <a:bodyPr/>
          <a:lstStyle/>
          <a:p>
            <a:r>
              <a:rPr lang="da-DK"/>
              <a:t>Samlede virkninger på de offentlige finanser</a:t>
            </a:r>
          </a:p>
        </p:txBody>
      </p:sp>
      <p:sp>
        <p:nvSpPr>
          <p:cNvPr id="3" name="Pladsholder til indhold 2">
            <a:extLst>
              <a:ext uri="{FF2B5EF4-FFF2-40B4-BE49-F238E27FC236}">
                <a16:creationId xmlns:a16="http://schemas.microsoft.com/office/drawing/2014/main" id="{6D08CC46-7272-4452-8875-02F2A0654F95}"/>
              </a:ext>
            </a:extLst>
          </p:cNvPr>
          <p:cNvSpPr>
            <a:spLocks noGrp="1"/>
          </p:cNvSpPr>
          <p:nvPr>
            <p:ph idx="1"/>
          </p:nvPr>
        </p:nvSpPr>
        <p:spPr>
          <a:xfrm>
            <a:off x="702667" y="1129004"/>
            <a:ext cx="10784483" cy="5434356"/>
          </a:xfrm>
        </p:spPr>
        <p:txBody>
          <a:bodyPr rIns="0"/>
          <a:lstStyle/>
          <a:p>
            <a:pPr marL="0" indent="0">
              <a:buNone/>
            </a:pPr>
            <a:r>
              <a:rPr lang="da-DK" dirty="0">
                <a:effectLst/>
                <a:latin typeface="Arial" panose="020B0604020202020204" pitchFamily="34" charset="0"/>
                <a:ea typeface="Times New Roman" panose="02020603050405020304" pitchFamily="18" charset="0"/>
                <a:cs typeface="Times New Roman" panose="02020603050405020304" pitchFamily="18" charset="0"/>
              </a:rPr>
              <a:t>Der indregnes </a:t>
            </a:r>
            <a:r>
              <a:rPr lang="da-DK" b="1" dirty="0">
                <a:effectLst/>
                <a:latin typeface="Arial" panose="020B0604020202020204" pitchFamily="34" charset="0"/>
                <a:ea typeface="Times New Roman" panose="02020603050405020304" pitchFamily="18" charset="0"/>
                <a:cs typeface="Times New Roman" panose="02020603050405020304" pitchFamily="18" charset="0"/>
              </a:rPr>
              <a:t>ikke</a:t>
            </a:r>
            <a:r>
              <a:rPr lang="da-DK" dirty="0">
                <a:effectLst/>
                <a:latin typeface="Arial" panose="020B0604020202020204" pitchFamily="34" charset="0"/>
                <a:ea typeface="Times New Roman" panose="02020603050405020304" pitchFamily="18" charset="0"/>
                <a:cs typeface="Times New Roman" panose="02020603050405020304" pitchFamily="18" charset="0"/>
              </a:rPr>
              <a:t> afledte virkninger på den </a:t>
            </a:r>
            <a:r>
              <a:rPr lang="da-DK" b="1" dirty="0">
                <a:effectLst/>
                <a:latin typeface="Arial" panose="020B0604020202020204" pitchFamily="34" charset="0"/>
                <a:ea typeface="Times New Roman" panose="02020603050405020304" pitchFamily="18" charset="0"/>
                <a:cs typeface="Times New Roman" panose="02020603050405020304" pitchFamily="18" charset="0"/>
              </a:rPr>
              <a:t>offentlige lønsum </a:t>
            </a:r>
            <a:r>
              <a:rPr lang="da-DK" dirty="0">
                <a:effectLst/>
                <a:latin typeface="Arial" panose="020B0604020202020204" pitchFamily="34" charset="0"/>
                <a:ea typeface="Times New Roman" panose="02020603050405020304" pitchFamily="18" charset="0"/>
                <a:cs typeface="Times New Roman" panose="02020603050405020304" pitchFamily="18" charset="0"/>
              </a:rPr>
              <a:t>af ændringer i personskatter</a:t>
            </a:r>
          </a:p>
          <a:p>
            <a:pPr lvl="1">
              <a:buFont typeface="Arial" panose="020B0604020202020204" pitchFamily="34" charset="0"/>
              <a:buChar char="•"/>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afspejler en (fastholdt) beregningsmæssig præmis om, at arbejdsudbudseffekter som følge af personskatteændringer ikke i sig selv skal forudsættes at give anledning til ændringer i det offentlige </a:t>
            </a:r>
            <a:r>
              <a:rPr lang="da-DK" dirty="0"/>
              <a:t>serviceniveau.</a:t>
            </a:r>
          </a:p>
          <a:p>
            <a:pPr marR="0" lvl="1" algn="l" defTabSz="914400" rtl="0" eaLnBrk="1" fontAlgn="base" latinLnBrk="0" hangingPunct="1">
              <a:lnSpc>
                <a:spcPct val="100000"/>
              </a:lnSpc>
              <a:spcBef>
                <a:spcPts val="800"/>
              </a:spcBef>
              <a:spcAft>
                <a:spcPct val="0"/>
              </a:spcAft>
              <a:buClr>
                <a:srgbClr val="031D5C"/>
              </a:buClr>
              <a:buSzTx/>
              <a:buFont typeface="Arial" panose="020B0604020202020204" pitchFamily="34" charset="0"/>
              <a:buChar char="•"/>
              <a:tabLst/>
              <a:defRPr/>
            </a:pPr>
            <a:r>
              <a:rPr kumimoji="0" lang="da-DK" sz="1400" b="0" i="0" u="none" strike="noStrike" kern="0" cap="none" spc="0" normalizeH="0" baseline="0" noProof="0" dirty="0">
                <a:ln>
                  <a:noFill/>
                </a:ln>
                <a:solidFill>
                  <a:srgbClr val="000000"/>
                </a:solidFill>
                <a:effectLst/>
                <a:uLnTx/>
                <a:uFillTx/>
                <a:latin typeface="Arial"/>
              </a:rPr>
              <a:t>Det lægges til grund, at ændringer i skatten på arbejdsindkomst kan påvirke den </a:t>
            </a:r>
            <a:r>
              <a:rPr kumimoji="0" lang="da-DK" sz="1400" b="0" i="1" u="none" strike="noStrike" kern="0" cap="none" spc="0" normalizeH="0" baseline="0" noProof="0" dirty="0">
                <a:ln>
                  <a:noFill/>
                </a:ln>
                <a:solidFill>
                  <a:srgbClr val="000000"/>
                </a:solidFill>
                <a:effectLst/>
                <a:uLnTx/>
                <a:uFillTx/>
                <a:latin typeface="Arial"/>
              </a:rPr>
              <a:t>personlige timeproduktivitet</a:t>
            </a:r>
            <a:r>
              <a:rPr kumimoji="0" lang="da-DK" sz="1400" b="0" i="0" u="none" strike="noStrike" kern="0" cap="none" spc="0" normalizeH="0" baseline="0" noProof="0" dirty="0">
                <a:ln>
                  <a:noFill/>
                </a:ln>
                <a:solidFill>
                  <a:srgbClr val="000000"/>
                </a:solidFill>
                <a:effectLst/>
                <a:uLnTx/>
                <a:uFillTx/>
                <a:latin typeface="Arial"/>
              </a:rPr>
              <a:t>, men ikke i sig selv giver anledning til </a:t>
            </a:r>
            <a:r>
              <a:rPr kumimoji="0" lang="da-DK" sz="1400" b="0" i="1" u="none" strike="noStrike" kern="0" cap="none" spc="0" normalizeH="0" baseline="0" noProof="0" dirty="0">
                <a:ln>
                  <a:noFill/>
                </a:ln>
                <a:solidFill>
                  <a:srgbClr val="000000"/>
                </a:solidFill>
                <a:effectLst/>
                <a:uLnTx/>
                <a:uFillTx/>
                <a:latin typeface="Arial"/>
              </a:rPr>
              <a:t>generelle produktivitetsændringer</a:t>
            </a:r>
            <a:r>
              <a:rPr kumimoji="0" lang="da-DK" sz="1400" b="0" i="0" u="none" strike="noStrike" kern="0" cap="none" spc="0" normalizeH="0" baseline="0" noProof="0" dirty="0">
                <a:ln>
                  <a:noFill/>
                </a:ln>
                <a:solidFill>
                  <a:srgbClr val="000000"/>
                </a:solidFill>
                <a:effectLst/>
                <a:uLnTx/>
                <a:uFillTx/>
                <a:latin typeface="Arial"/>
              </a:rPr>
              <a:t>.</a:t>
            </a:r>
          </a:p>
          <a:p>
            <a:pPr lvl="1">
              <a:buFont typeface="Arial" panose="020B0604020202020204" pitchFamily="34" charset="0"/>
              <a:buChar char="•"/>
            </a:pPr>
            <a:r>
              <a:rPr lang="da-DK" dirty="0"/>
              <a:t>Hvis den gennemsnitlige offentligt ansatte lægger en større indsats – uanset om dette sker i form af øget arbejdstid eller øget individuel timeproduktivitet, som afspejles i lønnen – kan samme serviceniveau leveres med færre ansatte. I begge tilfælde indebærer et uændret offentligt serviceniveau således en </a:t>
            </a:r>
            <a:r>
              <a:rPr lang="da-DK" i="1" dirty="0"/>
              <a:t>uændret offentlig lønsum</a:t>
            </a:r>
            <a:r>
              <a:rPr lang="da-DK" dirty="0"/>
              <a:t>.</a:t>
            </a:r>
            <a:br>
              <a:rPr lang="da-DK" dirty="0"/>
            </a:br>
            <a:endParaRPr lang="da-DK" dirty="0"/>
          </a:p>
          <a:p>
            <a:pPr marL="0" indent="0">
              <a:buNone/>
            </a:pPr>
            <a:r>
              <a:rPr lang="da-DK" dirty="0">
                <a:latin typeface="Arial" panose="020B0604020202020204" pitchFamily="34" charset="0"/>
                <a:cs typeface="Times New Roman" panose="02020603050405020304" pitchFamily="18" charset="0"/>
              </a:rPr>
              <a:t>Der indregnes ligeledes </a:t>
            </a:r>
            <a:r>
              <a:rPr lang="da-DK" b="1" dirty="0">
                <a:latin typeface="Arial" panose="020B0604020202020204" pitchFamily="34" charset="0"/>
                <a:cs typeface="Times New Roman" panose="02020603050405020304" pitchFamily="18" charset="0"/>
              </a:rPr>
              <a:t>ikke</a:t>
            </a:r>
            <a:r>
              <a:rPr lang="da-DK" dirty="0">
                <a:latin typeface="Arial" panose="020B0604020202020204" pitchFamily="34" charset="0"/>
                <a:cs typeface="Times New Roman" panose="02020603050405020304" pitchFamily="18" charset="0"/>
              </a:rPr>
              <a:t> afledte virkninger på de offentlige finanser via effekter på </a:t>
            </a:r>
            <a:r>
              <a:rPr lang="da-DK" b="1" dirty="0">
                <a:latin typeface="Arial" panose="020B0604020202020204" pitchFamily="34" charset="0"/>
                <a:cs typeface="Times New Roman" panose="02020603050405020304" pitchFamily="18" charset="0"/>
              </a:rPr>
              <a:t>satsreguleringen</a:t>
            </a:r>
            <a:r>
              <a:rPr lang="da-DK" dirty="0">
                <a:latin typeface="Arial" panose="020B0604020202020204" pitchFamily="34" charset="0"/>
                <a:cs typeface="Times New Roman" panose="02020603050405020304" pitchFamily="18" charset="0"/>
              </a:rPr>
              <a:t> eller på provenuet af </a:t>
            </a:r>
            <a:r>
              <a:rPr lang="da-DK" b="1" dirty="0">
                <a:latin typeface="Arial" panose="020B0604020202020204" pitchFamily="34" charset="0"/>
                <a:cs typeface="Times New Roman" panose="02020603050405020304" pitchFamily="18" charset="0"/>
              </a:rPr>
              <a:t>selskabsskatten</a:t>
            </a:r>
          </a:p>
          <a:p>
            <a:pPr marL="406800" marR="0" lvl="1" indent="-216000" algn="l" defTabSz="914400" rtl="0" eaLnBrk="1" fontAlgn="base" latinLnBrk="0" hangingPunct="1">
              <a:lnSpc>
                <a:spcPct val="100000"/>
              </a:lnSpc>
              <a:spcBef>
                <a:spcPts val="800"/>
              </a:spcBef>
              <a:spcAft>
                <a:spcPct val="0"/>
              </a:spcAft>
              <a:buClr>
                <a:srgbClr val="031D5C"/>
              </a:buClr>
              <a:buSzTx/>
              <a:buFont typeface="Arial" panose="020B0604020202020204" pitchFamily="34" charset="0"/>
              <a:buChar char="•"/>
              <a:tabLst/>
              <a:defRPr/>
            </a:pPr>
            <a:r>
              <a:rPr lang="da-DK"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Øget arbejdsindsats, som påvirker arbejdsindkomsterne, kan føre til </a:t>
            </a:r>
            <a:r>
              <a:rPr lang="da-DK"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øget satsregulering og §20-regulering </a:t>
            </a:r>
            <a:r>
              <a:rPr lang="da-DK"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hvilket isoleret set kan  indebære et </a:t>
            </a:r>
            <a:r>
              <a:rPr lang="da-DK"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negativt bidrag </a:t>
            </a:r>
            <a:r>
              <a:rPr lang="da-DK"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til de offentlige finanser</a:t>
            </a:r>
            <a:r>
              <a:rPr kumimoji="0" lang="da-DK" sz="1400" b="0" i="0" u="none" strike="noStrike" kern="0" cap="none" spc="0" normalizeH="0" baseline="0" noProof="0" dirty="0">
                <a:ln>
                  <a:noFill/>
                </a:ln>
                <a:solidFill>
                  <a:srgbClr val="000000"/>
                </a:solidFill>
                <a:effectLst/>
                <a:uLnTx/>
                <a:uFillTx/>
                <a:latin typeface="Arial"/>
              </a:rPr>
              <a:t>.</a:t>
            </a:r>
          </a:p>
          <a:p>
            <a:pPr marL="406800" marR="0" lvl="1" indent="-216000" algn="l" defTabSz="914400" rtl="0" eaLnBrk="1" fontAlgn="base" latinLnBrk="0" hangingPunct="1">
              <a:lnSpc>
                <a:spcPct val="100000"/>
              </a:lnSpc>
              <a:spcBef>
                <a:spcPts val="800"/>
              </a:spcBef>
              <a:spcAft>
                <a:spcPct val="0"/>
              </a:spcAft>
              <a:buClr>
                <a:srgbClr val="031D5C"/>
              </a:buClr>
              <a:buSzTx/>
              <a:buFont typeface="Arial" panose="020B0604020202020204" pitchFamily="34" charset="0"/>
              <a:buChar char="•"/>
              <a:tabLst/>
              <a:defRPr/>
            </a:pPr>
            <a:r>
              <a:rPr lang="da-DK" dirty="0">
                <a:solidFill>
                  <a:srgbClr val="000000"/>
                </a:solidFill>
                <a:latin typeface="Arial"/>
              </a:rPr>
              <a:t>Øget </a:t>
            </a:r>
            <a:r>
              <a:rPr lang="da-DK" dirty="0"/>
              <a:t>økonomisk aktivitet i samfundet i form af øget arbejdsindsats må forventes at føre til større investeringer og produktion – og dermed større provenu fra </a:t>
            </a:r>
            <a:r>
              <a:rPr lang="da-DK" i="1" dirty="0"/>
              <a:t>selskabsskatten</a:t>
            </a:r>
            <a:r>
              <a:rPr lang="da-DK" dirty="0"/>
              <a:t>, hvilket isoleret set indebærer et </a:t>
            </a:r>
            <a:r>
              <a:rPr lang="da-DK" i="1" dirty="0"/>
              <a:t>p</a:t>
            </a:r>
            <a:r>
              <a:rPr lang="da-DK" i="1" dirty="0">
                <a:sym typeface="Wingdings" panose="05000000000000000000" pitchFamily="2" charset="2"/>
              </a:rPr>
              <a:t>ositivt bidrag </a:t>
            </a:r>
            <a:r>
              <a:rPr lang="da-DK" dirty="0">
                <a:sym typeface="Wingdings" panose="05000000000000000000" pitchFamily="2" charset="2"/>
              </a:rPr>
              <a:t>til de offentlige finanser.</a:t>
            </a:r>
          </a:p>
          <a:p>
            <a:pPr marL="406800" marR="0" lvl="1" indent="-216000" algn="l" defTabSz="914400" rtl="0" eaLnBrk="1" fontAlgn="base" latinLnBrk="0" hangingPunct="1">
              <a:lnSpc>
                <a:spcPct val="100000"/>
              </a:lnSpc>
              <a:spcBef>
                <a:spcPts val="800"/>
              </a:spcBef>
              <a:spcAft>
                <a:spcPct val="0"/>
              </a:spcAft>
              <a:buClr>
                <a:srgbClr val="031D5C"/>
              </a:buClr>
              <a:buSzTx/>
              <a:buFont typeface="Arial" panose="020B0604020202020204" pitchFamily="34" charset="0"/>
              <a:buChar char="•"/>
              <a:tabLst/>
              <a:defRPr/>
            </a:pPr>
            <a:r>
              <a:rPr lang="da-DK" dirty="0">
                <a:sym typeface="Wingdings" panose="05000000000000000000" pitchFamily="2" charset="2"/>
              </a:rPr>
              <a:t>Samlet set er</a:t>
            </a:r>
            <a:r>
              <a:rPr lang="da-DK" sz="1400" dirty="0">
                <a:latin typeface="Arial" panose="020B0604020202020204" pitchFamily="34" charset="0"/>
                <a:cs typeface="Times New Roman" panose="02020603050405020304" pitchFamily="18" charset="0"/>
              </a:rPr>
              <a:t> fortegnet for </a:t>
            </a:r>
            <a:r>
              <a:rPr lang="da-DK" sz="1400">
                <a:latin typeface="Arial" panose="020B0604020202020204" pitchFamily="34" charset="0"/>
                <a:cs typeface="Times New Roman" panose="02020603050405020304" pitchFamily="18" charset="0"/>
              </a:rPr>
              <a:t>de to effekter </a:t>
            </a:r>
            <a:r>
              <a:rPr lang="da-DK" sz="1400" dirty="0">
                <a:latin typeface="Arial" panose="020B0604020202020204" pitchFamily="34" charset="0"/>
                <a:cs typeface="Times New Roman" panose="02020603050405020304" pitchFamily="18" charset="0"/>
              </a:rPr>
              <a:t>set under ét imidlertid ikke entydigt, hvortil kommer, at der er tale om indirekte effekter. Ministerierne indregner derfor fortsat ikke eksplicitte skøn over disse potentielle effekter på de offentlige finanser.</a:t>
            </a:r>
          </a:p>
          <a:p>
            <a:pPr marL="190800" lvl="1" indent="0">
              <a:buNone/>
            </a:pPr>
            <a:endParaRPr lang="da-DK" dirty="0"/>
          </a:p>
        </p:txBody>
      </p:sp>
      <p:sp>
        <p:nvSpPr>
          <p:cNvPr id="4" name="Pladsholder til slidenummer 3">
            <a:extLst>
              <a:ext uri="{FF2B5EF4-FFF2-40B4-BE49-F238E27FC236}">
                <a16:creationId xmlns:a16="http://schemas.microsoft.com/office/drawing/2014/main" id="{21EED023-9A9E-43A8-B902-6BE483DB096B}"/>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19</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5" name="Rektangel 4">
            <a:extLst>
              <a:ext uri="{FF2B5EF4-FFF2-40B4-BE49-F238E27FC236}">
                <a16:creationId xmlns:a16="http://schemas.microsoft.com/office/drawing/2014/main" id="{41432612-004F-47CA-9082-634507CD4643}"/>
              </a:ext>
            </a:extLst>
          </p:cNvPr>
          <p:cNvSpPr/>
          <p:nvPr/>
        </p:nvSpPr>
        <p:spPr bwMode="auto">
          <a:xfrm>
            <a:off x="9701288" y="5905397"/>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6105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B790A2-110B-40AA-B1BE-671106C42266}"/>
              </a:ext>
            </a:extLst>
          </p:cNvPr>
          <p:cNvSpPr>
            <a:spLocks noGrp="1"/>
          </p:cNvSpPr>
          <p:nvPr>
            <p:ph sz="half" idx="1"/>
          </p:nvPr>
        </p:nvSpPr>
        <p:spPr>
          <a:xfrm>
            <a:off x="701676" y="1196752"/>
            <a:ext cx="5111750" cy="4752528"/>
          </a:xfrm>
        </p:spPr>
        <p:txBody>
          <a:bodyPr/>
          <a:lstStyle/>
          <a:p>
            <a:pPr marL="342900" indent="-342900">
              <a:buFont typeface="+mj-lt"/>
              <a:buAutoNum type="arabicPeriod"/>
            </a:pPr>
            <a:r>
              <a:rPr lang="da-DK" dirty="0"/>
              <a:t>Baggrund om eftersynet</a:t>
            </a:r>
          </a:p>
          <a:p>
            <a:pPr marL="342900" indent="-342900">
              <a:buFont typeface="+mj-lt"/>
              <a:buAutoNum type="arabicPeriod"/>
            </a:pPr>
            <a:r>
              <a:rPr lang="da-DK" dirty="0"/>
              <a:t>Arbejdsudbudsvirkninger på den </a:t>
            </a:r>
            <a:r>
              <a:rPr lang="da-DK" u="sng" dirty="0"/>
              <a:t>intensive</a:t>
            </a:r>
            <a:r>
              <a:rPr lang="da-DK" dirty="0"/>
              <a:t> margin (timebeslutningen)</a:t>
            </a:r>
          </a:p>
          <a:p>
            <a:pPr marL="342900" indent="-342900">
              <a:buFont typeface="+mj-lt"/>
              <a:buAutoNum type="arabicPeriod"/>
            </a:pPr>
            <a:r>
              <a:rPr lang="da-DK" dirty="0"/>
              <a:t>Arbejdsudbudsvirkninger på den </a:t>
            </a:r>
            <a:r>
              <a:rPr lang="da-DK" u="sng" dirty="0"/>
              <a:t>ekstensive</a:t>
            </a:r>
            <a:r>
              <a:rPr lang="da-DK" dirty="0"/>
              <a:t> margin (deltagelsesbeslutningen)</a:t>
            </a:r>
          </a:p>
          <a:p>
            <a:pPr marL="342900" indent="-342900">
              <a:buFont typeface="+mj-lt"/>
              <a:buAutoNum type="arabicPeriod"/>
            </a:pPr>
            <a:r>
              <a:rPr lang="da-DK" dirty="0"/>
              <a:t>Samlet virkning på arbejdsudbud </a:t>
            </a:r>
          </a:p>
          <a:p>
            <a:pPr marL="342900" indent="-342900">
              <a:buFont typeface="+mj-lt"/>
              <a:buAutoNum type="arabicPeriod"/>
            </a:pPr>
            <a:r>
              <a:rPr lang="da-DK" dirty="0"/>
              <a:t>Samlet virkning på offentlige finanser</a:t>
            </a:r>
          </a:p>
          <a:p>
            <a:pPr marL="342900" indent="-342900">
              <a:buFont typeface="+mj-lt"/>
              <a:buAutoNum type="arabicPeriod"/>
            </a:pPr>
            <a:r>
              <a:rPr lang="da-DK" dirty="0"/>
              <a:t>Spørgsmål og diskussion</a:t>
            </a:r>
          </a:p>
          <a:p>
            <a:endParaRPr lang="da-DK" dirty="0"/>
          </a:p>
          <a:p>
            <a:endParaRPr lang="da-DK" dirty="0"/>
          </a:p>
        </p:txBody>
      </p:sp>
      <p:sp>
        <p:nvSpPr>
          <p:cNvPr id="8" name="Slide Number Placeholder 7">
            <a:extLst>
              <a:ext uri="{FF2B5EF4-FFF2-40B4-BE49-F238E27FC236}">
                <a16:creationId xmlns:a16="http://schemas.microsoft.com/office/drawing/2014/main" id="{3B47D6D5-17E6-4C7C-B3EE-711787980303}"/>
              </a:ext>
            </a:extLst>
          </p:cNvPr>
          <p:cNvSpPr>
            <a:spLocks noGrp="1"/>
          </p:cNvSpPr>
          <p:nvPr>
            <p:ph type="sldNum" sz="quarter" idx="12"/>
          </p:nvPr>
        </p:nvSpPr>
        <p:spPr/>
        <p:txBody>
          <a:bodyPr/>
          <a:lstStyle/>
          <a:p>
            <a:fld id="{80AE25ED-097C-4BDC-A7CE-FA97BD9CA3B5}" type="slidenum">
              <a:rPr lang="da-DK" smtClean="0"/>
              <a:pPr/>
              <a:t>2</a:t>
            </a:fld>
            <a:endParaRPr lang="da-DK"/>
          </a:p>
        </p:txBody>
      </p:sp>
      <p:sp>
        <p:nvSpPr>
          <p:cNvPr id="9" name="Title 8">
            <a:extLst>
              <a:ext uri="{FF2B5EF4-FFF2-40B4-BE49-F238E27FC236}">
                <a16:creationId xmlns:a16="http://schemas.microsoft.com/office/drawing/2014/main" id="{61BD642D-9CA9-47ED-A7E4-EB384004ED3A}"/>
              </a:ext>
            </a:extLst>
          </p:cNvPr>
          <p:cNvSpPr>
            <a:spLocks noGrp="1"/>
          </p:cNvSpPr>
          <p:nvPr>
            <p:ph type="title"/>
          </p:nvPr>
        </p:nvSpPr>
        <p:spPr/>
        <p:txBody>
          <a:bodyPr/>
          <a:lstStyle/>
          <a:p>
            <a:r>
              <a:rPr lang="da-DK" dirty="0"/>
              <a:t>Agenda</a:t>
            </a:r>
          </a:p>
        </p:txBody>
      </p:sp>
      <p:sp>
        <p:nvSpPr>
          <p:cNvPr id="18" name="Rektangel 17">
            <a:extLst>
              <a:ext uri="{FF2B5EF4-FFF2-40B4-BE49-F238E27FC236}">
                <a16:creationId xmlns:a16="http://schemas.microsoft.com/office/drawing/2014/main" id="{69DC169C-FA24-4C45-8C2A-CBA5940D4C52}"/>
              </a:ext>
            </a:extLst>
          </p:cNvPr>
          <p:cNvSpPr/>
          <p:nvPr/>
        </p:nvSpPr>
        <p:spPr bwMode="auto">
          <a:xfrm>
            <a:off x="9696400" y="6021288"/>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pic>
        <p:nvPicPr>
          <p:cNvPr id="10" name="Billede 9">
            <a:extLst>
              <a:ext uri="{FF2B5EF4-FFF2-40B4-BE49-F238E27FC236}">
                <a16:creationId xmlns:a16="http://schemas.microsoft.com/office/drawing/2014/main" id="{BC1F34F6-1EB0-40D5-BAAC-79763C5EC261}"/>
              </a:ext>
            </a:extLst>
          </p:cNvPr>
          <p:cNvPicPr>
            <a:picLocks noChangeAspect="1"/>
          </p:cNvPicPr>
          <p:nvPr/>
        </p:nvPicPr>
        <p:blipFill>
          <a:blip r:embed="rId4"/>
          <a:stretch>
            <a:fillRect/>
          </a:stretch>
        </p:blipFill>
        <p:spPr>
          <a:xfrm>
            <a:off x="9659458" y="445520"/>
            <a:ext cx="2303494" cy="3212976"/>
          </a:xfrm>
          <a:prstGeom prst="rect">
            <a:avLst/>
          </a:prstGeom>
        </p:spPr>
      </p:pic>
      <p:pic>
        <p:nvPicPr>
          <p:cNvPr id="11" name="Billede 10">
            <a:extLst>
              <a:ext uri="{FF2B5EF4-FFF2-40B4-BE49-F238E27FC236}">
                <a16:creationId xmlns:a16="http://schemas.microsoft.com/office/drawing/2014/main" id="{EE54C08F-95DF-4F19-B5ED-151809220222}"/>
              </a:ext>
            </a:extLst>
          </p:cNvPr>
          <p:cNvPicPr>
            <a:picLocks noChangeAspect="1"/>
          </p:cNvPicPr>
          <p:nvPr/>
        </p:nvPicPr>
        <p:blipFill>
          <a:blip r:embed="rId5"/>
          <a:stretch>
            <a:fillRect/>
          </a:stretch>
        </p:blipFill>
        <p:spPr>
          <a:xfrm>
            <a:off x="6394823" y="3845372"/>
            <a:ext cx="1787500" cy="2518239"/>
          </a:xfrm>
          <a:prstGeom prst="rect">
            <a:avLst/>
          </a:prstGeom>
        </p:spPr>
      </p:pic>
      <p:pic>
        <p:nvPicPr>
          <p:cNvPr id="12" name="Billede 11">
            <a:extLst>
              <a:ext uri="{FF2B5EF4-FFF2-40B4-BE49-F238E27FC236}">
                <a16:creationId xmlns:a16="http://schemas.microsoft.com/office/drawing/2014/main" id="{4A72D36F-BE85-4DB8-9FF5-0D48921D8517}"/>
              </a:ext>
            </a:extLst>
          </p:cNvPr>
          <p:cNvPicPr>
            <a:picLocks noChangeAspect="1"/>
          </p:cNvPicPr>
          <p:nvPr/>
        </p:nvPicPr>
        <p:blipFill>
          <a:blip r:embed="rId6"/>
          <a:stretch>
            <a:fillRect/>
          </a:stretch>
        </p:blipFill>
        <p:spPr>
          <a:xfrm>
            <a:off x="8284241" y="3845372"/>
            <a:ext cx="1797541" cy="2518240"/>
          </a:xfrm>
          <a:prstGeom prst="rect">
            <a:avLst/>
          </a:prstGeom>
        </p:spPr>
      </p:pic>
      <p:pic>
        <p:nvPicPr>
          <p:cNvPr id="13" name="Billede 12">
            <a:extLst>
              <a:ext uri="{FF2B5EF4-FFF2-40B4-BE49-F238E27FC236}">
                <a16:creationId xmlns:a16="http://schemas.microsoft.com/office/drawing/2014/main" id="{2264CD6F-6E32-4C50-BF82-58D0371168FE}"/>
              </a:ext>
            </a:extLst>
          </p:cNvPr>
          <p:cNvPicPr>
            <a:picLocks noChangeAspect="1"/>
          </p:cNvPicPr>
          <p:nvPr/>
        </p:nvPicPr>
        <p:blipFill>
          <a:blip r:embed="rId7"/>
          <a:stretch>
            <a:fillRect/>
          </a:stretch>
        </p:blipFill>
        <p:spPr>
          <a:xfrm>
            <a:off x="10165412" y="3847055"/>
            <a:ext cx="1797540" cy="2516557"/>
          </a:xfrm>
          <a:prstGeom prst="rect">
            <a:avLst/>
          </a:prstGeom>
        </p:spPr>
      </p:pic>
      <p:sp>
        <p:nvSpPr>
          <p:cNvPr id="6" name="Tekstfelt 5">
            <a:extLst>
              <a:ext uri="{FF2B5EF4-FFF2-40B4-BE49-F238E27FC236}">
                <a16:creationId xmlns:a16="http://schemas.microsoft.com/office/drawing/2014/main" id="{ECD32F63-38D0-40C7-9655-E7438FDA7FC6}"/>
              </a:ext>
            </a:extLst>
          </p:cNvPr>
          <p:cNvSpPr txBox="1"/>
          <p:nvPr/>
        </p:nvSpPr>
        <p:spPr>
          <a:xfrm>
            <a:off x="6332420" y="1714069"/>
            <a:ext cx="3313998" cy="492443"/>
          </a:xfrm>
          <a:prstGeom prst="rect">
            <a:avLst/>
          </a:prstGeom>
          <a:noFill/>
        </p:spPr>
        <p:txBody>
          <a:bodyPr wrap="square" lIns="0" tIns="0" rIns="0" bIns="0" rtlCol="0">
            <a:spAutoFit/>
          </a:bodyPr>
          <a:lstStyle/>
          <a:p>
            <a:pPr>
              <a:lnSpc>
                <a:spcPct val="100000"/>
              </a:lnSpc>
              <a:spcBef>
                <a:spcPts val="1100"/>
              </a:spcBef>
            </a:pPr>
            <a:r>
              <a:rPr lang="da-DK" sz="1600" i="1" dirty="0"/>
              <a:t>Hovedrapport og baggrundsnotater kan findes på fm.dk og skm.dk</a:t>
            </a:r>
          </a:p>
        </p:txBody>
      </p:sp>
    </p:spTree>
    <p:custDataLst>
      <p:tags r:id="rId1"/>
    </p:custDataLst>
    <p:extLst>
      <p:ext uri="{BB962C8B-B14F-4D97-AF65-F5344CB8AC3E}">
        <p14:creationId xmlns:p14="http://schemas.microsoft.com/office/powerpoint/2010/main" val="58787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27C78-D9FA-4FAD-995D-1D17FCE502E6}"/>
              </a:ext>
            </a:extLst>
          </p:cNvPr>
          <p:cNvSpPr>
            <a:spLocks noGrp="1"/>
          </p:cNvSpPr>
          <p:nvPr>
            <p:ph type="title"/>
          </p:nvPr>
        </p:nvSpPr>
        <p:spPr/>
        <p:txBody>
          <a:bodyPr/>
          <a:lstStyle/>
          <a:p>
            <a:r>
              <a:rPr lang="da-DK"/>
              <a:t>Dynamiske provenuvirkninger af udvalgte skattenedsættelser</a:t>
            </a:r>
          </a:p>
        </p:txBody>
      </p:sp>
      <p:graphicFrame>
        <p:nvGraphicFramePr>
          <p:cNvPr id="6" name="Pladsholder til indhold 5">
            <a:extLst>
              <a:ext uri="{FF2B5EF4-FFF2-40B4-BE49-F238E27FC236}">
                <a16:creationId xmlns:a16="http://schemas.microsoft.com/office/drawing/2014/main" id="{FE9CAC2D-CC38-4CB5-A408-95DEAA1AEAC7}"/>
              </a:ext>
            </a:extLst>
          </p:cNvPr>
          <p:cNvGraphicFramePr>
            <a:graphicFrameLocks noGrp="1"/>
          </p:cNvGraphicFramePr>
          <p:nvPr>
            <p:ph idx="1"/>
            <p:extLst>
              <p:ext uri="{D42A27DB-BD31-4B8C-83A1-F6EECF244321}">
                <p14:modId xmlns:p14="http://schemas.microsoft.com/office/powerpoint/2010/main" val="2801696748"/>
              </p:ext>
            </p:extLst>
          </p:nvPr>
        </p:nvGraphicFramePr>
        <p:xfrm>
          <a:off x="1142069" y="1923002"/>
          <a:ext cx="9614659" cy="2033589"/>
        </p:xfrm>
        <a:graphic>
          <a:graphicData uri="http://schemas.openxmlformats.org/drawingml/2006/table">
            <a:tbl>
              <a:tblPr firstRow="1" firstCol="1" lastRow="1" lastCol="1" bandRow="1" bandCol="1"/>
              <a:tblGrid>
                <a:gridCol w="3302253">
                  <a:extLst>
                    <a:ext uri="{9D8B030D-6E8A-4147-A177-3AD203B41FA5}">
                      <a16:colId xmlns:a16="http://schemas.microsoft.com/office/drawing/2014/main" val="1268002882"/>
                    </a:ext>
                  </a:extLst>
                </a:gridCol>
                <a:gridCol w="632503">
                  <a:extLst>
                    <a:ext uri="{9D8B030D-6E8A-4147-A177-3AD203B41FA5}">
                      <a16:colId xmlns:a16="http://schemas.microsoft.com/office/drawing/2014/main" val="3370951539"/>
                    </a:ext>
                  </a:extLst>
                </a:gridCol>
                <a:gridCol w="279301">
                  <a:extLst>
                    <a:ext uri="{9D8B030D-6E8A-4147-A177-3AD203B41FA5}">
                      <a16:colId xmlns:a16="http://schemas.microsoft.com/office/drawing/2014/main" val="1461355013"/>
                    </a:ext>
                  </a:extLst>
                </a:gridCol>
                <a:gridCol w="492224">
                  <a:extLst>
                    <a:ext uri="{9D8B030D-6E8A-4147-A177-3AD203B41FA5}">
                      <a16:colId xmlns:a16="http://schemas.microsoft.com/office/drawing/2014/main" val="999545483"/>
                    </a:ext>
                  </a:extLst>
                </a:gridCol>
                <a:gridCol w="282378">
                  <a:extLst>
                    <a:ext uri="{9D8B030D-6E8A-4147-A177-3AD203B41FA5}">
                      <a16:colId xmlns:a16="http://schemas.microsoft.com/office/drawing/2014/main" val="3580687859"/>
                    </a:ext>
                  </a:extLst>
                </a:gridCol>
                <a:gridCol w="822522">
                  <a:extLst>
                    <a:ext uri="{9D8B030D-6E8A-4147-A177-3AD203B41FA5}">
                      <a16:colId xmlns:a16="http://schemas.microsoft.com/office/drawing/2014/main" val="1173870351"/>
                    </a:ext>
                  </a:extLst>
                </a:gridCol>
                <a:gridCol w="362576">
                  <a:extLst>
                    <a:ext uri="{9D8B030D-6E8A-4147-A177-3AD203B41FA5}">
                      <a16:colId xmlns:a16="http://schemas.microsoft.com/office/drawing/2014/main" val="977382814"/>
                    </a:ext>
                  </a:extLst>
                </a:gridCol>
                <a:gridCol w="1094749">
                  <a:extLst>
                    <a:ext uri="{9D8B030D-6E8A-4147-A177-3AD203B41FA5}">
                      <a16:colId xmlns:a16="http://schemas.microsoft.com/office/drawing/2014/main" val="2376801855"/>
                    </a:ext>
                  </a:extLst>
                </a:gridCol>
                <a:gridCol w="871649">
                  <a:extLst>
                    <a:ext uri="{9D8B030D-6E8A-4147-A177-3AD203B41FA5}">
                      <a16:colId xmlns:a16="http://schemas.microsoft.com/office/drawing/2014/main" val="4135704354"/>
                    </a:ext>
                  </a:extLst>
                </a:gridCol>
                <a:gridCol w="919051">
                  <a:extLst>
                    <a:ext uri="{9D8B030D-6E8A-4147-A177-3AD203B41FA5}">
                      <a16:colId xmlns:a16="http://schemas.microsoft.com/office/drawing/2014/main" val="3740929766"/>
                    </a:ext>
                  </a:extLst>
                </a:gridCol>
                <a:gridCol w="555453">
                  <a:extLst>
                    <a:ext uri="{9D8B030D-6E8A-4147-A177-3AD203B41FA5}">
                      <a16:colId xmlns:a16="http://schemas.microsoft.com/office/drawing/2014/main" val="1204492724"/>
                    </a:ext>
                  </a:extLst>
                </a:gridCol>
              </a:tblGrid>
              <a:tr h="551582">
                <a:tc>
                  <a:txBody>
                    <a:bodyPr/>
                    <a:lstStyle/>
                    <a:p>
                      <a:pPr marR="36195" algn="ct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Dynamisk provenuvirkning </a:t>
                      </a:r>
                    </a:p>
                    <a:p>
                      <a:pPr marL="0"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inden for planlægningshorisonten</a:t>
                      </a:r>
                      <a:endParaRPr kumimoji="0" lang="da-DK"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36195" marR="36195" algn="ct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a-DK"/>
                    </a:p>
                  </a:txBody>
                  <a:tcPr/>
                </a:tc>
                <a:tc hMerge="1">
                  <a:txBody>
                    <a:bodyPr/>
                    <a:lstStyle/>
                    <a:p>
                      <a:pPr marL="36195" marR="36195" algn="ct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hMerge="1">
                  <a:txBody>
                    <a:bodyPr/>
                    <a:lstStyle/>
                    <a:p>
                      <a:pPr marL="36195" marR="36195" algn="ct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gridSpan="2">
                  <a:txBody>
                    <a:bodyPr/>
                    <a:lstStyle/>
                    <a:p>
                      <a:pPr marL="36195"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Bidrag fra ændrede</a:t>
                      </a:r>
                    </a:p>
                    <a:p>
                      <a:pPr marL="36195"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pensionsudbetalinger mv.</a:t>
                      </a:r>
                    </a:p>
                    <a:p>
                      <a:pPr marL="36195" marR="36195" algn="ct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gridSpan="2">
                  <a:txBody>
                    <a:bodyPr/>
                    <a:lstStyle/>
                    <a:p>
                      <a:pPr marL="36195"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Varig dynamisk </a:t>
                      </a:r>
                    </a:p>
                    <a:p>
                      <a:pPr marL="36195"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provenuvirkning </a:t>
                      </a:r>
                    </a:p>
                    <a:p>
                      <a:pPr marL="36195" marR="36195" lvl="0" indent="0" algn="ctr" defTabSz="91440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 alt</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extLst>
                  <a:ext uri="{0D108BD9-81ED-4DB2-BD59-A6C34878D82A}">
                    <a16:rowId xmlns:a16="http://schemas.microsoft.com/office/drawing/2014/main" val="834642297"/>
                  </a:ext>
                </a:extLst>
              </a:tr>
              <a:tr h="359343">
                <a:tc>
                  <a:txBody>
                    <a:bodyPr/>
                    <a:lstStyle/>
                    <a:p>
                      <a:pPr marL="0" marR="36195" lvl="0" indent="0" algn="l" defTabSz="914400" rtl="0" eaLnBrk="1" fontAlgn="auto" latinLnBrk="0" hangingPunct="1">
                        <a:lnSpc>
                          <a:spcPct val="100000"/>
                        </a:lnSpc>
                        <a:spcBef>
                          <a:spcPts val="0"/>
                        </a:spcBef>
                        <a:spcAft>
                          <a:spcPts val="0"/>
                        </a:spcAft>
                        <a:buClrTx/>
                        <a:buSzTx/>
                        <a:buFontTx/>
                        <a:buNone/>
                        <a:tabLst/>
                        <a:defRPr/>
                      </a:pPr>
                      <a:r>
                        <a:rPr lang="da-DK" sz="1100" i="1" dirty="0"/>
                        <a:t>Mio. kr.</a:t>
                      </a:r>
                      <a:r>
                        <a:rPr lang="da-DK"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Intensiv</a:t>
                      </a:r>
                    </a:p>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(1)</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a-DK"/>
                    </a:p>
                  </a:txBody>
                  <a:tcPr/>
                </a:tc>
                <a:tc gridSpan="2">
                  <a:txBody>
                    <a:bodyPr/>
                    <a:lstStyle/>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Ekstensiv</a:t>
                      </a:r>
                    </a:p>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(2)</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a-DK"/>
                    </a:p>
                  </a:txBody>
                  <a:tcPr/>
                </a:tc>
                <a:tc gridSpan="2">
                  <a:txBody>
                    <a:bodyPr/>
                    <a:lstStyle/>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I alt</a:t>
                      </a:r>
                    </a:p>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(3)=(1)+(2)</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da-DK"/>
                    </a:p>
                  </a:txBody>
                  <a:tcPr/>
                </a:tc>
                <a:tc gridSpan="2">
                  <a:txBody>
                    <a:bodyPr/>
                    <a:lstStyle/>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(4)</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gridSpan="2">
                  <a:txBody>
                    <a:bodyPr/>
                    <a:lstStyle/>
                    <a:p>
                      <a:pPr marL="36195" marR="36195" algn="ct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(5)=(3)+(4)</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extLst>
                  <a:ext uri="{0D108BD9-81ED-4DB2-BD59-A6C34878D82A}">
                    <a16:rowId xmlns:a16="http://schemas.microsoft.com/office/drawing/2014/main" val="523143302"/>
                  </a:ext>
                </a:extLst>
              </a:tr>
              <a:tr h="344141">
                <a:tc>
                  <a:txBody>
                    <a:bodyPr/>
                    <a:lstStyle/>
                    <a:p>
                      <a:pPr marR="36195" algn="l">
                        <a:lnSpc>
                          <a:spcPct val="100000"/>
                        </a:lnSpc>
                        <a:spcAft>
                          <a:spcPts val="0"/>
                        </a:spcAft>
                      </a:pPr>
                      <a:r>
                        <a:rPr lang="da-DK"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Reduktion af sats for bundskat</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6195" indent="0" algn="r" defTabSz="714375">
                        <a:lnSpc>
                          <a:spcPct val="100000"/>
                        </a:lnSpc>
                        <a:spcAft>
                          <a:spcPts val="0"/>
                        </a:spcAft>
                        <a:tabLs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36195" indent="0" algn="r" defTabSz="714375">
                        <a:lnSpc>
                          <a:spcPct val="100000"/>
                        </a:lnSpc>
                        <a:spcAft>
                          <a:spcPts val="0"/>
                        </a:spcAft>
                        <a:tabLs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a:effectLst/>
                          <a:latin typeface="Arial" panose="020B0604020202020204" pitchFamily="34" charset="0"/>
                          <a:ea typeface="Times New Roman" panose="02020603050405020304" pitchFamily="18" charset="0"/>
                          <a:cs typeface="Times New Roman" panose="02020603050405020304" pitchFamily="18" charset="0"/>
                        </a:rPr>
                        <a:t>5</a:t>
                      </a:r>
                      <a:endParaRPr lang="da-DK"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626007"/>
                  </a:ext>
                </a:extLst>
              </a:tr>
              <a:tr h="447996">
                <a:tc>
                  <a:txBody>
                    <a:bodyPr/>
                    <a:lstStyle/>
                    <a:p>
                      <a:pPr marR="36195" algn="l">
                        <a:lnSpc>
                          <a:spcPct val="100000"/>
                        </a:lnSpc>
                        <a:spcAft>
                          <a:spcPts val="0"/>
                        </a:spcAft>
                      </a:pPr>
                      <a:r>
                        <a:rPr lang="da-DK"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Parallel forhøjelse af sats og maksimum for beskæftigelsesfradrag</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tabLs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tabLs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5</a:t>
                      </a: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r>
                        <a:rPr lang="da-DK" sz="1100" b="1">
                          <a:effectLst/>
                          <a:latin typeface="Arial" panose="020B0604020202020204" pitchFamily="34" charset="0"/>
                          <a:ea typeface="Times New Roman" panose="02020603050405020304" pitchFamily="18" charset="0"/>
                          <a:cs typeface="Times New Roman" panose="02020603050405020304" pitchFamily="18"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667570"/>
                  </a:ext>
                </a:extLst>
              </a:tr>
              <a:tr h="330527">
                <a:tc>
                  <a:txBody>
                    <a:bodyPr/>
                    <a:lstStyle/>
                    <a:p>
                      <a:pPr marR="36195" algn="l">
                        <a:lnSpc>
                          <a:spcPct val="100000"/>
                        </a:lnSpc>
                        <a:spcAft>
                          <a:spcPts val="0"/>
                        </a:spcAft>
                      </a:pPr>
                      <a:r>
                        <a:rPr lang="da-DK"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Forhøjelse af grænse for topskat</a:t>
                      </a: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tabLs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330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tabLs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6195" marR="36195" algn="r">
                        <a:lnSpc>
                          <a:spcPct val="100000"/>
                        </a:lnSpc>
                        <a:spcAft>
                          <a:spcPts val="0"/>
                        </a:spcAft>
                      </a:pPr>
                      <a:r>
                        <a:rPr lang="da-DK" sz="1100" dirty="0">
                          <a:effectLst/>
                          <a:latin typeface="Arial" panose="020B0604020202020204" pitchFamily="34" charset="0"/>
                          <a:ea typeface="Times New Roman" panose="02020603050405020304" pitchFamily="18" charset="0"/>
                          <a:cs typeface="Times New Roman" panose="02020603050405020304" pitchFamily="18" charset="0"/>
                        </a:rPr>
                        <a:t>40</a:t>
                      </a: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r>
                        <a:rPr lang="da-DK" sz="1100" b="1" dirty="0">
                          <a:effectLst/>
                          <a:latin typeface="Arial" panose="020B0604020202020204" pitchFamily="34" charset="0"/>
                          <a:ea typeface="Times New Roman" panose="02020603050405020304" pitchFamily="18" charset="0"/>
                          <a:cs typeface="Times New Roman" panose="02020603050405020304" pitchFamily="18" charset="0"/>
                        </a:rPr>
                        <a:t>375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 marR="36195" algn="r">
                        <a:lnSpc>
                          <a:spcPct val="100000"/>
                        </a:lnSpc>
                        <a:spcAft>
                          <a:spcPts val="0"/>
                        </a:spcAft>
                      </a:pPr>
                      <a:endParaRPr lang="da-DK"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BD9D6"/>
                      </a:solidFill>
                      <a:prstDash val="solid"/>
                      <a:round/>
                      <a:headEnd type="none" w="med" len="med"/>
                      <a:tailEnd type="none" w="med" len="med"/>
                    </a:lnT>
                    <a:lnB w="12700" cap="flat" cmpd="sng" algn="ctr">
                      <a:solidFill>
                        <a:srgbClr val="DBD9D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3270637"/>
                  </a:ext>
                </a:extLst>
              </a:tr>
            </a:tbl>
          </a:graphicData>
        </a:graphic>
      </p:graphicFrame>
      <p:sp>
        <p:nvSpPr>
          <p:cNvPr id="4" name="Pladsholder til slidenummer 3">
            <a:extLst>
              <a:ext uri="{FF2B5EF4-FFF2-40B4-BE49-F238E27FC236}">
                <a16:creationId xmlns:a16="http://schemas.microsoft.com/office/drawing/2014/main" id="{5242430A-4E40-45E6-8BF8-FDF9323DA2E7}"/>
              </a:ext>
            </a:extLst>
          </p:cNvPr>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20</a:t>
            </a:fld>
            <a:endParaRPr kumimoji="0" lang="da-DK" sz="900" b="0" i="0" u="none" strike="noStrike" kern="1200" cap="none" spc="0" normalizeH="0" baseline="0" noProof="0">
              <a:ln>
                <a:noFill/>
              </a:ln>
              <a:noFill/>
              <a:effectLst/>
              <a:uLnTx/>
              <a:uFillTx/>
              <a:latin typeface="Arial" charset="0"/>
              <a:ea typeface="+mn-ea"/>
              <a:cs typeface="+mn-cs"/>
            </a:endParaRPr>
          </a:p>
        </p:txBody>
      </p:sp>
      <p:sp>
        <p:nvSpPr>
          <p:cNvPr id="7" name="Rektangel 6">
            <a:extLst>
              <a:ext uri="{FF2B5EF4-FFF2-40B4-BE49-F238E27FC236}">
                <a16:creationId xmlns:a16="http://schemas.microsoft.com/office/drawing/2014/main" id="{C63B8FF9-0EB9-4F11-B751-5F8B8893B341}"/>
              </a:ext>
            </a:extLst>
          </p:cNvPr>
          <p:cNvSpPr/>
          <p:nvPr/>
        </p:nvSpPr>
        <p:spPr>
          <a:xfrm>
            <a:off x="1142069" y="1528263"/>
            <a:ext cx="9133069" cy="276999"/>
          </a:xfrm>
          <a:prstGeom prst="rect">
            <a:avLst/>
          </a:prstGeom>
        </p:spPr>
        <p:txBody>
          <a:bodyPr wrap="square">
            <a:spAutoFit/>
          </a:bodyPr>
          <a:lstStyle/>
          <a:p>
            <a:pPr marL="0" marR="0" lvl="0" indent="0" algn="l" defTabSz="914400" rtl="0" eaLnBrk="1" fontAlgn="base" latinLnBrk="0" hangingPunct="1">
              <a:lnSpc>
                <a:spcPct val="100000"/>
              </a:lnSpc>
              <a:spcBef>
                <a:spcPts val="1100"/>
              </a:spcBef>
              <a:spcAft>
                <a:spcPct val="0"/>
              </a:spcAft>
              <a:buClr>
                <a:srgbClr val="031D5C"/>
              </a:buClr>
              <a:buSzTx/>
              <a:buFontTx/>
              <a:buNone/>
              <a:tabLst/>
              <a:defRPr/>
            </a:pPr>
            <a:r>
              <a:rPr kumimoji="0" lang="da-DK" sz="1200" b="1" i="0" u="none" strike="noStrike" kern="1200" cap="none" spc="0" normalizeH="0" baseline="0" noProof="0" dirty="0">
                <a:ln>
                  <a:noFill/>
                </a:ln>
                <a:solidFill>
                  <a:srgbClr val="000000"/>
                </a:solidFill>
                <a:effectLst/>
                <a:uLnTx/>
                <a:uFillTx/>
                <a:latin typeface="Arial" charset="0"/>
                <a:ea typeface="+mn-ea"/>
                <a:cs typeface="+mn-cs"/>
              </a:rPr>
              <a:t>Dynamiske provenuvirkninger af hypotetiske personskattenedsættelser med umiddelbar provenuvirkning på 1 mia. kr.</a:t>
            </a:r>
          </a:p>
        </p:txBody>
      </p:sp>
      <p:sp>
        <p:nvSpPr>
          <p:cNvPr id="8" name="Rektangel 7">
            <a:extLst>
              <a:ext uri="{FF2B5EF4-FFF2-40B4-BE49-F238E27FC236}">
                <a16:creationId xmlns:a16="http://schemas.microsoft.com/office/drawing/2014/main" id="{24B39BDB-EA3C-43C2-9E09-1328D8A9AB7D}"/>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err="1">
              <a:ln>
                <a:noFill/>
              </a:ln>
              <a:solidFill>
                <a:srgbClr val="FFFFFF"/>
              </a:solidFill>
              <a:effectLst/>
              <a:uLnTx/>
              <a:uFillTx/>
              <a:latin typeface="Arial" charset="0"/>
              <a:ea typeface="+mn-ea"/>
              <a:cs typeface="+mn-cs"/>
            </a:endParaRPr>
          </a:p>
        </p:txBody>
      </p:sp>
      <p:sp>
        <p:nvSpPr>
          <p:cNvPr id="5" name="Tekstfelt 4">
            <a:extLst>
              <a:ext uri="{FF2B5EF4-FFF2-40B4-BE49-F238E27FC236}">
                <a16:creationId xmlns:a16="http://schemas.microsoft.com/office/drawing/2014/main" id="{1781A1C4-206D-7FBA-0B48-5031CDDAFABB}"/>
              </a:ext>
            </a:extLst>
          </p:cNvPr>
          <p:cNvSpPr txBox="1"/>
          <p:nvPr/>
        </p:nvSpPr>
        <p:spPr>
          <a:xfrm>
            <a:off x="572029" y="4319937"/>
            <a:ext cx="10270142" cy="1218282"/>
          </a:xfrm>
          <a:prstGeom prst="rect">
            <a:avLst/>
          </a:prstGeom>
          <a:noFill/>
        </p:spPr>
        <p:txBody>
          <a:bodyPr wrap="square">
            <a:spAutoFit/>
          </a:bodyPr>
          <a:lstStyle/>
          <a:p>
            <a:pPr marL="285750" marR="0" lvl="0" indent="-285750" algn="l" defTabSz="914400" rtl="0" eaLnBrk="1" fontAlgn="base" latinLnBrk="0" hangingPunct="1">
              <a:lnSpc>
                <a:spcPct val="100000"/>
              </a:lnSpc>
              <a:spcBef>
                <a:spcPts val="1100"/>
              </a:spcBef>
              <a:spcAft>
                <a:spcPct val="0"/>
              </a:spcAft>
              <a:buClr>
                <a:srgbClr val="031D5C"/>
              </a:buClr>
              <a:buSzTx/>
              <a:buFont typeface="Symbol" panose="05050102010706020507" pitchFamily="18" charset="2"/>
              <a:buChar char=""/>
              <a:tabLst/>
              <a:defRPr/>
            </a:pPr>
            <a:r>
              <a:rPr kumimoji="0" lang="da-DK" sz="1600" b="0" i="0" u="none" strike="noStrike" kern="0" cap="none" spc="0" normalizeH="0" baseline="0" noProof="0" dirty="0">
                <a:ln>
                  <a:noFill/>
                </a:ln>
                <a:solidFill>
                  <a:srgbClr val="000000"/>
                </a:solidFill>
                <a:effectLst/>
                <a:uLnTx/>
                <a:uFillTx/>
                <a:latin typeface="Arial"/>
                <a:ea typeface="+mn-ea"/>
                <a:cs typeface="+mn-cs"/>
              </a:rPr>
              <a:t>De dynamiske provenuvirkninger </a:t>
            </a:r>
            <a:r>
              <a:rPr kumimoji="0" lang="da-DK" sz="1600" b="1" i="0" u="none" strike="noStrike" kern="0" cap="none" spc="0" normalizeH="0" baseline="0" noProof="0" dirty="0">
                <a:ln>
                  <a:noFill/>
                </a:ln>
                <a:solidFill>
                  <a:srgbClr val="000000"/>
                </a:solidFill>
                <a:effectLst/>
                <a:uLnTx/>
                <a:uFillTx/>
                <a:latin typeface="Arial"/>
                <a:ea typeface="+mn-ea"/>
                <a:cs typeface="+mn-cs"/>
              </a:rPr>
              <a:t>inden for planlægningshorisonten </a:t>
            </a:r>
            <a:r>
              <a:rPr kumimoji="0" lang="da-DK" sz="1600" b="0" i="0" u="none" strike="noStrike" kern="0" cap="none" spc="0" normalizeH="0" baseline="0" noProof="0" dirty="0">
                <a:ln>
                  <a:noFill/>
                </a:ln>
                <a:solidFill>
                  <a:srgbClr val="000000"/>
                </a:solidFill>
                <a:effectLst/>
                <a:uLnTx/>
                <a:uFillTx/>
                <a:latin typeface="Arial"/>
                <a:ea typeface="+mn-ea"/>
                <a:cs typeface="+mn-cs"/>
              </a:rPr>
              <a:t>(dvs. aktuelt frem til 2030) omfatter overordnet set de samme elementer som hidtil (jf. ovenfor)</a:t>
            </a:r>
          </a:p>
          <a:p>
            <a:pPr marL="285750" marR="0" lvl="0" indent="-285750" algn="l" defTabSz="914400" rtl="0" eaLnBrk="1" fontAlgn="base" latinLnBrk="0" hangingPunct="1">
              <a:lnSpc>
                <a:spcPct val="100000"/>
              </a:lnSpc>
              <a:spcBef>
                <a:spcPts val="1100"/>
              </a:spcBef>
              <a:spcAft>
                <a:spcPct val="0"/>
              </a:spcAft>
              <a:buClr>
                <a:srgbClr val="031D5C"/>
              </a:buClr>
              <a:buSzTx/>
              <a:buFont typeface="Symbol" panose="05050102010706020507" pitchFamily="18" charset="2"/>
              <a:buChar char=""/>
              <a:tabLst/>
              <a:defRPr/>
            </a:pPr>
            <a:r>
              <a:rPr kumimoji="0" lang="da-DK" sz="1600" b="0" i="0" u="none" strike="noStrike" kern="0" cap="none" spc="0" normalizeH="0" baseline="0" noProof="0" dirty="0">
                <a:ln>
                  <a:noFill/>
                </a:ln>
                <a:solidFill>
                  <a:srgbClr val="000000"/>
                </a:solidFill>
                <a:effectLst/>
                <a:uLnTx/>
                <a:uFillTx/>
                <a:latin typeface="Arial"/>
                <a:ea typeface="+mn-ea"/>
                <a:cs typeface="+mn-cs"/>
              </a:rPr>
              <a:t>I de </a:t>
            </a:r>
            <a:r>
              <a:rPr kumimoji="0" lang="da-DK" sz="1600" b="1" i="0" u="none" strike="noStrike" kern="0" cap="none" spc="0" normalizeH="0" baseline="0" noProof="0" dirty="0">
                <a:ln>
                  <a:noFill/>
                </a:ln>
                <a:solidFill>
                  <a:srgbClr val="000000"/>
                </a:solidFill>
                <a:effectLst/>
                <a:uLnTx/>
                <a:uFillTx/>
                <a:latin typeface="Arial"/>
                <a:ea typeface="+mn-ea"/>
                <a:cs typeface="+mn-cs"/>
              </a:rPr>
              <a:t>varige dynamiske provenuvirkninger </a:t>
            </a:r>
            <a:r>
              <a:rPr kumimoji="0" lang="da-DK" sz="1600" b="0" i="0" u="none" strike="noStrike" kern="0" cap="none" spc="0" normalizeH="0" baseline="0" noProof="0" dirty="0">
                <a:ln>
                  <a:noFill/>
                </a:ln>
                <a:solidFill>
                  <a:srgbClr val="000000"/>
                </a:solidFill>
                <a:effectLst/>
                <a:uLnTx/>
                <a:uFillTx/>
                <a:latin typeface="Arial"/>
                <a:ea typeface="+mn-ea"/>
                <a:cs typeface="+mn-cs"/>
              </a:rPr>
              <a:t>indregnes fremadrettet også de afledte virkninger af ændrede pensionsudbetalinger mv.</a:t>
            </a:r>
          </a:p>
        </p:txBody>
      </p:sp>
    </p:spTree>
    <p:extLst>
      <p:ext uri="{BB962C8B-B14F-4D97-AF65-F5344CB8AC3E}">
        <p14:creationId xmlns:p14="http://schemas.microsoft.com/office/powerpoint/2010/main" val="425857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B5890-FFD4-4F34-B23E-C42F7A13EDDB}"/>
              </a:ext>
            </a:extLst>
          </p:cNvPr>
          <p:cNvSpPr>
            <a:spLocks noGrp="1"/>
          </p:cNvSpPr>
          <p:nvPr>
            <p:ph type="title"/>
          </p:nvPr>
        </p:nvSpPr>
        <p:spPr/>
        <p:txBody>
          <a:bodyPr/>
          <a:lstStyle/>
          <a:p>
            <a:r>
              <a:rPr lang="da-DK"/>
              <a:t>Selvfinansieringsgrader</a:t>
            </a:r>
          </a:p>
        </p:txBody>
      </p:sp>
      <p:sp>
        <p:nvSpPr>
          <p:cNvPr id="4" name="Pladsholder til slidenummer 3">
            <a:extLst>
              <a:ext uri="{FF2B5EF4-FFF2-40B4-BE49-F238E27FC236}">
                <a16:creationId xmlns:a16="http://schemas.microsoft.com/office/drawing/2014/main" id="{A864914C-28B9-4F0B-8E85-85B281309510}"/>
              </a:ext>
            </a:extLst>
          </p:cNvPr>
          <p:cNvSpPr>
            <a:spLocks noGrp="1"/>
          </p:cNvSpPr>
          <p:nvPr>
            <p:ph type="sldNum" sz="quarter" idx="12"/>
          </p:nvPr>
        </p:nvSpPr>
        <p:spPr/>
        <p:txBody>
          <a:bodyPr/>
          <a:lstStyle/>
          <a:p>
            <a:fld id="{80AE25ED-097C-4BDC-A7CE-FA97BD9CA3B5}" type="slidenum">
              <a:rPr lang="da-DK" smtClean="0"/>
              <a:pPr/>
              <a:t>21</a:t>
            </a:fld>
            <a:endParaRPr lang="da-DK"/>
          </a:p>
        </p:txBody>
      </p:sp>
      <p:pic>
        <p:nvPicPr>
          <p:cNvPr id="5" name="Pladsholder til indhold 7" descr="{&quot;ExcelBinding&quot;:{&quot;FileBinding&quot;:{&quot;FilePath&quot;:&quot;V:\\Publikationer\\Regneprincipper på personskat\\Publikation\\Kapitel 4\\Figurer til kapitel 4.xlsx&quot;,&quot;SheetName&quot;:&quot;SFG&quot;,&quot;DataName&quot;:&quot;Chart 1&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D158C209-CE6C-4C25-8E05-53352547E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497" y="1506472"/>
            <a:ext cx="10475826" cy="424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ktangel 5">
            <a:extLst>
              <a:ext uri="{FF2B5EF4-FFF2-40B4-BE49-F238E27FC236}">
                <a16:creationId xmlns:a16="http://schemas.microsoft.com/office/drawing/2014/main" id="{6302E627-EA19-4126-8567-718E4FEFB3C2}"/>
              </a:ext>
            </a:extLst>
          </p:cNvPr>
          <p:cNvSpPr/>
          <p:nvPr/>
        </p:nvSpPr>
        <p:spPr>
          <a:xfrm>
            <a:off x="2257379" y="1124744"/>
            <a:ext cx="7674064" cy="276999"/>
          </a:xfrm>
          <a:prstGeom prst="rect">
            <a:avLst/>
          </a:prstGeom>
        </p:spPr>
        <p:txBody>
          <a:bodyPr wrap="square">
            <a:spAutoFit/>
          </a:bodyPr>
          <a:lstStyle/>
          <a:p>
            <a:pPr algn="ctr">
              <a:lnSpc>
                <a:spcPct val="100000"/>
              </a:lnSpc>
              <a:spcBef>
                <a:spcPts val="1100"/>
              </a:spcBef>
              <a:buClr>
                <a:schemeClr val="tx2"/>
              </a:buClr>
            </a:pPr>
            <a:r>
              <a:rPr lang="da-DK" sz="1200" b="1"/>
              <a:t>Personskattenedsættelser med en umiddelbar provenuvirkning på 1 mia. kr.</a:t>
            </a:r>
          </a:p>
        </p:txBody>
      </p:sp>
      <p:sp>
        <p:nvSpPr>
          <p:cNvPr id="7" name="Rektangel 6">
            <a:extLst>
              <a:ext uri="{FF2B5EF4-FFF2-40B4-BE49-F238E27FC236}">
                <a16:creationId xmlns:a16="http://schemas.microsoft.com/office/drawing/2014/main" id="{00CD6D23-3306-4E16-BA94-1D6E95C227AC}"/>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3" name="Tekstfelt 2">
                <a:extLst>
                  <a:ext uri="{FF2B5EF4-FFF2-40B4-BE49-F238E27FC236}">
                    <a16:creationId xmlns:a16="http://schemas.microsoft.com/office/drawing/2014/main" id="{0BFB91AC-E389-4A41-8890-D4B7217A3358}"/>
                  </a:ext>
                </a:extLst>
              </p:cNvPr>
              <p:cNvSpPr txBox="1"/>
              <p:nvPr/>
            </p:nvSpPr>
            <p:spPr>
              <a:xfrm>
                <a:off x="917533" y="5949280"/>
                <a:ext cx="5322483" cy="294183"/>
              </a:xfrm>
              <a:prstGeom prst="rect">
                <a:avLst/>
              </a:prstGeom>
              <a:noFill/>
            </p:spPr>
            <p:txBody>
              <a:bodyPr wrap="none" lIns="0" tIns="0" rIns="0" bIns="0" rtlCol="0">
                <a:spAutoFit/>
              </a:bodyPr>
              <a:lstStyle/>
              <a:p>
                <a:pPr>
                  <a:lnSpc>
                    <a:spcPct val="100000"/>
                  </a:lnSpc>
                  <a:spcBef>
                    <a:spcPts val="1100"/>
                  </a:spcBef>
                </a:pPr>
                <a:r>
                  <a:rPr lang="da-DK" sz="1200" err="1"/>
                  <a:t>Anm</a:t>
                </a:r>
                <a:r>
                  <a:rPr lang="da-DK" sz="1200"/>
                  <a:t>.: </a:t>
                </a:r>
                <a14:m>
                  <m:oMath xmlns:m="http://schemas.openxmlformats.org/officeDocument/2006/math">
                    <m:r>
                      <m:rPr>
                        <m:sty m:val="p"/>
                      </m:rPr>
                      <a:rPr lang="da-DK" sz="1200">
                        <a:latin typeface="Cambria Math" panose="02040503050406030204" pitchFamily="18" charset="0"/>
                      </a:rPr>
                      <m:t>Selvfinansieringsgrad</m:t>
                    </m:r>
                    <m:r>
                      <a:rPr lang="da-DK" sz="1200">
                        <a:latin typeface="Cambria Math" panose="02040503050406030204" pitchFamily="18" charset="0"/>
                      </a:rPr>
                      <m:t> </m:t>
                    </m:r>
                    <m:r>
                      <m:rPr>
                        <m:sty m:val="p"/>
                      </m:rPr>
                      <a:rPr lang="da-DK" sz="1200">
                        <a:latin typeface="Cambria Math" panose="02040503050406030204" pitchFamily="18" charset="0"/>
                      </a:rPr>
                      <m:t>i</m:t>
                    </m:r>
                    <m:r>
                      <a:rPr lang="da-DK" sz="1200">
                        <a:latin typeface="Cambria Math" panose="02040503050406030204" pitchFamily="18" charset="0"/>
                      </a:rPr>
                      <m:t> </m:t>
                    </m:r>
                    <m:r>
                      <m:rPr>
                        <m:sty m:val="p"/>
                      </m:rPr>
                      <a:rPr lang="da-DK" sz="1200">
                        <a:latin typeface="Cambria Math" panose="02040503050406030204" pitchFamily="18" charset="0"/>
                      </a:rPr>
                      <m:t>pct</m:t>
                    </m:r>
                    <m:r>
                      <a:rPr lang="da-DK" sz="1200">
                        <a:latin typeface="Cambria Math" panose="02040503050406030204" pitchFamily="18" charset="0"/>
                      </a:rPr>
                      <m:t>.=</m:t>
                    </m:r>
                    <m:r>
                      <a:rPr lang="da-DK" sz="1200" i="1">
                        <a:latin typeface="Cambria Math" panose="02040503050406030204" pitchFamily="18" charset="0"/>
                      </a:rPr>
                      <m:t>−</m:t>
                    </m:r>
                    <m:f>
                      <m:fPr>
                        <m:ctrlPr>
                          <a:rPr lang="da-DK" sz="1200" i="1">
                            <a:latin typeface="Cambria Math" panose="02040503050406030204" pitchFamily="18" charset="0"/>
                          </a:rPr>
                        </m:ctrlPr>
                      </m:fPr>
                      <m:num>
                        <m:r>
                          <m:rPr>
                            <m:sty m:val="p"/>
                          </m:rPr>
                          <a:rPr lang="da-DK" sz="1200">
                            <a:latin typeface="Cambria Math" panose="02040503050406030204" pitchFamily="18" charset="0"/>
                          </a:rPr>
                          <m:t>dynamisk</m:t>
                        </m:r>
                        <m:r>
                          <a:rPr lang="da-DK" sz="1200">
                            <a:latin typeface="Cambria Math" panose="02040503050406030204" pitchFamily="18" charset="0"/>
                          </a:rPr>
                          <m:t> </m:t>
                        </m:r>
                        <m:r>
                          <m:rPr>
                            <m:sty m:val="p"/>
                          </m:rPr>
                          <a:rPr lang="da-DK" sz="1200">
                            <a:latin typeface="Cambria Math" panose="02040503050406030204" pitchFamily="18" charset="0"/>
                          </a:rPr>
                          <m:t>provenuvirkning</m:t>
                        </m:r>
                        <m:r>
                          <a:rPr lang="da-DK" sz="1200">
                            <a:latin typeface="Cambria Math" panose="02040503050406030204" pitchFamily="18" charset="0"/>
                          </a:rPr>
                          <m:t> (</m:t>
                        </m:r>
                        <m:r>
                          <m:rPr>
                            <m:sty m:val="p"/>
                          </m:rPr>
                          <a:rPr lang="da-DK" sz="1200">
                            <a:latin typeface="Cambria Math" panose="02040503050406030204" pitchFamily="18" charset="0"/>
                          </a:rPr>
                          <m:t>kr</m:t>
                        </m:r>
                        <m:r>
                          <a:rPr lang="da-DK" sz="1200">
                            <a:latin typeface="Cambria Math" panose="02040503050406030204" pitchFamily="18" charset="0"/>
                          </a:rPr>
                          <m:t>.)</m:t>
                        </m:r>
                      </m:num>
                      <m:den>
                        <m:r>
                          <m:rPr>
                            <m:sty m:val="p"/>
                          </m:rPr>
                          <a:rPr lang="da-DK" sz="1200">
                            <a:latin typeface="Cambria Math" panose="02040503050406030204" pitchFamily="18" charset="0"/>
                          </a:rPr>
                          <m:t>provenuvirkning</m:t>
                        </m:r>
                        <m:r>
                          <a:rPr lang="da-DK" sz="1200">
                            <a:latin typeface="Cambria Math" panose="02040503050406030204" pitchFamily="18" charset="0"/>
                          </a:rPr>
                          <m:t> </m:t>
                        </m:r>
                        <m:r>
                          <m:rPr>
                            <m:sty m:val="p"/>
                          </m:rPr>
                          <a:rPr lang="da-DK" sz="1200">
                            <a:latin typeface="Cambria Math" panose="02040503050406030204" pitchFamily="18" charset="0"/>
                          </a:rPr>
                          <m:t>efter</m:t>
                        </m:r>
                        <m:r>
                          <a:rPr lang="da-DK" sz="1200">
                            <a:latin typeface="Cambria Math" panose="02040503050406030204" pitchFamily="18" charset="0"/>
                          </a:rPr>
                          <m:t> </m:t>
                        </m:r>
                        <m:r>
                          <m:rPr>
                            <m:sty m:val="p"/>
                          </m:rPr>
                          <a:rPr lang="da-DK" sz="1200">
                            <a:latin typeface="Cambria Math" panose="02040503050406030204" pitchFamily="18" charset="0"/>
                          </a:rPr>
                          <m:t>automatisk</m:t>
                        </m:r>
                        <m:r>
                          <a:rPr lang="da-DK" sz="1200">
                            <a:latin typeface="Cambria Math" panose="02040503050406030204" pitchFamily="18" charset="0"/>
                          </a:rPr>
                          <m:t> </m:t>
                        </m:r>
                        <m:r>
                          <m:rPr>
                            <m:sty m:val="p"/>
                          </m:rPr>
                          <a:rPr lang="da-DK" sz="1200">
                            <a:latin typeface="Cambria Math" panose="02040503050406030204" pitchFamily="18" charset="0"/>
                          </a:rPr>
                          <m:t>tilbagel</m:t>
                        </m:r>
                        <m:r>
                          <a:rPr lang="da-DK" sz="1200">
                            <a:latin typeface="Cambria Math" panose="02040503050406030204" pitchFamily="18" charset="0"/>
                          </a:rPr>
                          <m:t>ø</m:t>
                        </m:r>
                        <m:r>
                          <m:rPr>
                            <m:sty m:val="p"/>
                          </m:rPr>
                          <a:rPr lang="da-DK" sz="1200">
                            <a:latin typeface="Cambria Math" panose="02040503050406030204" pitchFamily="18" charset="0"/>
                          </a:rPr>
                          <m:t>b</m:t>
                        </m:r>
                        <m:r>
                          <a:rPr lang="da-DK" sz="1200">
                            <a:latin typeface="Cambria Math" panose="02040503050406030204" pitchFamily="18" charset="0"/>
                          </a:rPr>
                          <m:t> (</m:t>
                        </m:r>
                        <m:r>
                          <m:rPr>
                            <m:sty m:val="p"/>
                          </m:rPr>
                          <a:rPr lang="da-DK" sz="1200">
                            <a:latin typeface="Cambria Math" panose="02040503050406030204" pitchFamily="18" charset="0"/>
                          </a:rPr>
                          <m:t>kr</m:t>
                        </m:r>
                        <m:r>
                          <a:rPr lang="da-DK" sz="1200">
                            <a:latin typeface="Cambria Math" panose="02040503050406030204" pitchFamily="18" charset="0"/>
                          </a:rPr>
                          <m:t>.)</m:t>
                        </m:r>
                      </m:den>
                    </m:f>
                    <m:r>
                      <a:rPr lang="da-DK" sz="1200">
                        <a:latin typeface="Cambria Math" panose="02040503050406030204" pitchFamily="18" charset="0"/>
                      </a:rPr>
                      <m:t>⋅100</m:t>
                    </m:r>
                  </m:oMath>
                </a14:m>
                <a:r>
                  <a:rPr lang="da-DK" sz="1200"/>
                  <a:t> </a:t>
                </a:r>
              </a:p>
            </p:txBody>
          </p:sp>
        </mc:Choice>
        <mc:Fallback xmlns="">
          <p:sp>
            <p:nvSpPr>
              <p:cNvPr id="3" name="Tekstfelt 2">
                <a:extLst>
                  <a:ext uri="{FF2B5EF4-FFF2-40B4-BE49-F238E27FC236}">
                    <a16:creationId xmlns:a16="http://schemas.microsoft.com/office/drawing/2014/main" id="{0BFB91AC-E389-4A41-8890-D4B7217A3358}"/>
                  </a:ext>
                </a:extLst>
              </p:cNvPr>
              <p:cNvSpPr txBox="1">
                <a:spLocks noRot="1" noChangeAspect="1" noMove="1" noResize="1" noEditPoints="1" noAdjustHandles="1" noChangeArrowheads="1" noChangeShapeType="1" noTextEdit="1"/>
              </p:cNvSpPr>
              <p:nvPr/>
            </p:nvSpPr>
            <p:spPr>
              <a:xfrm>
                <a:off x="917533" y="5949280"/>
                <a:ext cx="5322483" cy="294183"/>
              </a:xfrm>
              <a:prstGeom prst="rect">
                <a:avLst/>
              </a:prstGeom>
              <a:blipFill>
                <a:blip r:embed="rId4"/>
                <a:stretch>
                  <a:fillRect l="-1833" t="-4167" r="-4696" b="-18750"/>
                </a:stretch>
              </a:blipFill>
            </p:spPr>
            <p:txBody>
              <a:bodyPr/>
              <a:lstStyle/>
              <a:p>
                <a:r>
                  <a:rPr lang="en-US">
                    <a:noFill/>
                  </a:rPr>
                  <a:t> </a:t>
                </a:r>
              </a:p>
            </p:txBody>
          </p:sp>
        </mc:Fallback>
      </mc:AlternateContent>
    </p:spTree>
    <p:extLst>
      <p:ext uri="{BB962C8B-B14F-4D97-AF65-F5344CB8AC3E}">
        <p14:creationId xmlns:p14="http://schemas.microsoft.com/office/powerpoint/2010/main" val="75284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415480" y="1482352"/>
            <a:ext cx="10071670"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Illustration: </a:t>
            </a:r>
          </a:p>
          <a:p>
            <a:pPr marL="0" indent="0" algn="ctr">
              <a:buNone/>
            </a:pPr>
            <a:r>
              <a:rPr lang="da-DK" sz="5400" i="1">
                <a:solidFill>
                  <a:srgbClr val="031D5C"/>
                </a:solidFill>
                <a:latin typeface="+mj-lt"/>
                <a:ea typeface="+mj-ea"/>
                <a:cs typeface="+mj-cs"/>
              </a:rPr>
              <a:t>Aftale om Reform af personskat</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22</a:t>
            </a:fld>
            <a:endParaRPr lang="da-DK"/>
          </a:p>
        </p:txBody>
      </p:sp>
      <p:sp>
        <p:nvSpPr>
          <p:cNvPr id="5" name="Rektangel 4">
            <a:extLst>
              <a:ext uri="{FF2B5EF4-FFF2-40B4-BE49-F238E27FC236}">
                <a16:creationId xmlns:a16="http://schemas.microsoft.com/office/drawing/2014/main" id="{09BCDF00-E7B5-49E9-B6C6-CF35083BF8FC}"/>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420374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C00C0-4620-45CE-B903-7CDCE2414049}"/>
              </a:ext>
            </a:extLst>
          </p:cNvPr>
          <p:cNvSpPr>
            <a:spLocks noGrp="1"/>
          </p:cNvSpPr>
          <p:nvPr>
            <p:ph type="title"/>
          </p:nvPr>
        </p:nvSpPr>
        <p:spPr/>
        <p:txBody>
          <a:bodyPr/>
          <a:lstStyle/>
          <a:p>
            <a:r>
              <a:rPr lang="da-DK"/>
              <a:t>Arbejdsudbud</a:t>
            </a:r>
          </a:p>
        </p:txBody>
      </p:sp>
      <p:graphicFrame>
        <p:nvGraphicFramePr>
          <p:cNvPr id="7" name="Pladsholder til indhold 6">
            <a:extLst>
              <a:ext uri="{FF2B5EF4-FFF2-40B4-BE49-F238E27FC236}">
                <a16:creationId xmlns:a16="http://schemas.microsoft.com/office/drawing/2014/main" id="{99D70933-8D35-46D6-8168-E588964A3BBC}"/>
              </a:ext>
            </a:extLst>
          </p:cNvPr>
          <p:cNvGraphicFramePr>
            <a:graphicFrameLocks noGrp="1"/>
          </p:cNvGraphicFramePr>
          <p:nvPr>
            <p:ph idx="1"/>
            <p:extLst>
              <p:ext uri="{D42A27DB-BD31-4B8C-83A1-F6EECF244321}">
                <p14:modId xmlns:p14="http://schemas.microsoft.com/office/powerpoint/2010/main" val="2299479336"/>
              </p:ext>
            </p:extLst>
          </p:nvPr>
        </p:nvGraphicFramePr>
        <p:xfrm>
          <a:off x="1145149" y="1297840"/>
          <a:ext cx="9577064" cy="487680"/>
        </p:xfrm>
        <a:graphic>
          <a:graphicData uri="http://schemas.openxmlformats.org/drawingml/2006/table">
            <a:tbl>
              <a:tblPr/>
              <a:tblGrid>
                <a:gridCol w="9577064">
                  <a:extLst>
                    <a:ext uri="{9D8B030D-6E8A-4147-A177-3AD203B41FA5}">
                      <a16:colId xmlns:a16="http://schemas.microsoft.com/office/drawing/2014/main" val="3266207698"/>
                    </a:ext>
                  </a:extLst>
                </a:gridCol>
              </a:tblGrid>
              <a:tr h="360040">
                <a:tc>
                  <a:txBody>
                    <a:bodyPr/>
                    <a:lstStyle/>
                    <a:p>
                      <a:pPr marL="144145" marR="144145" algn="l">
                        <a:lnSpc>
                          <a:spcPct val="100000"/>
                        </a:lnSpc>
                        <a:spcAft>
                          <a:spcPts val="1050"/>
                        </a:spcAft>
                      </a:pPr>
                      <a:r>
                        <a:rPr lang="da-DK" sz="1600" b="1">
                          <a:effectLst/>
                          <a:latin typeface="Arial" panose="020B0604020202020204" pitchFamily="34" charset="0"/>
                          <a:ea typeface="Times New Roman" panose="02020603050405020304" pitchFamily="18" charset="0"/>
                          <a:cs typeface="Times New Roman" panose="02020603050405020304" pitchFamily="18" charset="0"/>
                        </a:rPr>
                        <a:t>Skønnet arbejdsudbudsvirkning i 2030 af skatteelementer i </a:t>
                      </a:r>
                      <a:r>
                        <a:rPr lang="da-DK" sz="1600" b="1" i="1">
                          <a:effectLst/>
                          <a:latin typeface="Arial" panose="020B0604020202020204" pitchFamily="34" charset="0"/>
                          <a:ea typeface="Times New Roman" panose="02020603050405020304" pitchFamily="18" charset="0"/>
                          <a:cs typeface="Times New Roman" panose="02020603050405020304" pitchFamily="18" charset="0"/>
                        </a:rPr>
                        <a:t>Aftale om Reform af personskat</a:t>
                      </a:r>
                      <a:r>
                        <a:rPr lang="da-DK" sz="1600" b="1">
                          <a:effectLst/>
                          <a:latin typeface="Arial" panose="020B0604020202020204" pitchFamily="34" charset="0"/>
                          <a:ea typeface="Times New Roman" panose="02020603050405020304" pitchFamily="18" charset="0"/>
                          <a:cs typeface="Times New Roman" panose="02020603050405020304" pitchFamily="18" charset="0"/>
                        </a:rPr>
                        <a:t> (december 2023) ved hidtidige og opdaterede beregningsforudsætninger</a:t>
                      </a:r>
                    </a:p>
                  </a:txBody>
                  <a:tcPr marL="90170" marR="90170" marT="0" marB="0">
                    <a:lnL>
                      <a:noFill/>
                    </a:lnL>
                    <a:lnR>
                      <a:noFill/>
                    </a:lnR>
                    <a:lnT>
                      <a:noFill/>
                    </a:lnT>
                    <a:lnB>
                      <a:noFill/>
                    </a:lnB>
                  </a:tcPr>
                </a:tc>
                <a:extLst>
                  <a:ext uri="{0D108BD9-81ED-4DB2-BD59-A6C34878D82A}">
                    <a16:rowId xmlns:a16="http://schemas.microsoft.com/office/drawing/2014/main" val="3100457158"/>
                  </a:ext>
                </a:extLst>
              </a:tr>
            </a:tbl>
          </a:graphicData>
        </a:graphic>
      </p:graphicFrame>
      <p:sp>
        <p:nvSpPr>
          <p:cNvPr id="4" name="Pladsholder til slidenummer 3">
            <a:extLst>
              <a:ext uri="{FF2B5EF4-FFF2-40B4-BE49-F238E27FC236}">
                <a16:creationId xmlns:a16="http://schemas.microsoft.com/office/drawing/2014/main" id="{2D64384A-493F-420D-95EC-CC4D4512286E}"/>
              </a:ext>
            </a:extLst>
          </p:cNvPr>
          <p:cNvSpPr>
            <a:spLocks noGrp="1"/>
          </p:cNvSpPr>
          <p:nvPr>
            <p:ph type="sldNum" sz="quarter" idx="12"/>
          </p:nvPr>
        </p:nvSpPr>
        <p:spPr/>
        <p:txBody>
          <a:bodyPr/>
          <a:lstStyle/>
          <a:p>
            <a:fld id="{80AE25ED-097C-4BDC-A7CE-FA97BD9CA3B5}" type="slidenum">
              <a:rPr lang="da-DK" smtClean="0"/>
              <a:pPr/>
              <a:t>23</a:t>
            </a:fld>
            <a:endParaRPr lang="da-DK"/>
          </a:p>
        </p:txBody>
      </p:sp>
      <p:graphicFrame>
        <p:nvGraphicFramePr>
          <p:cNvPr id="8" name="Tabel 7">
            <a:extLst>
              <a:ext uri="{FF2B5EF4-FFF2-40B4-BE49-F238E27FC236}">
                <a16:creationId xmlns:a16="http://schemas.microsoft.com/office/drawing/2014/main" id="{CE4F515C-D344-4802-8991-A7887C69EF24}"/>
              </a:ext>
            </a:extLst>
          </p:cNvPr>
          <p:cNvGraphicFramePr>
            <a:graphicFrameLocks noGrp="1"/>
          </p:cNvGraphicFramePr>
          <p:nvPr>
            <p:extLst>
              <p:ext uri="{D42A27DB-BD31-4B8C-83A1-F6EECF244321}">
                <p14:modId xmlns:p14="http://schemas.microsoft.com/office/powerpoint/2010/main" val="1565430865"/>
              </p:ext>
            </p:extLst>
          </p:nvPr>
        </p:nvGraphicFramePr>
        <p:xfrm>
          <a:off x="1244310" y="2060848"/>
          <a:ext cx="9378742" cy="3384373"/>
        </p:xfrm>
        <a:graphic>
          <a:graphicData uri="http://schemas.openxmlformats.org/drawingml/2006/table">
            <a:tbl>
              <a:tblPr firstRow="1" firstCol="1" lastRow="1" lastCol="1" bandRow="1" bandCol="1"/>
              <a:tblGrid>
                <a:gridCol w="4145359">
                  <a:extLst>
                    <a:ext uri="{9D8B030D-6E8A-4147-A177-3AD203B41FA5}">
                      <a16:colId xmlns:a16="http://schemas.microsoft.com/office/drawing/2014/main" val="2219690836"/>
                    </a:ext>
                  </a:extLst>
                </a:gridCol>
                <a:gridCol w="1744461">
                  <a:extLst>
                    <a:ext uri="{9D8B030D-6E8A-4147-A177-3AD203B41FA5}">
                      <a16:colId xmlns:a16="http://schemas.microsoft.com/office/drawing/2014/main" val="1623263721"/>
                    </a:ext>
                  </a:extLst>
                </a:gridCol>
                <a:gridCol w="1744461">
                  <a:extLst>
                    <a:ext uri="{9D8B030D-6E8A-4147-A177-3AD203B41FA5}">
                      <a16:colId xmlns:a16="http://schemas.microsoft.com/office/drawing/2014/main" val="3219594453"/>
                    </a:ext>
                  </a:extLst>
                </a:gridCol>
                <a:gridCol w="1744461">
                  <a:extLst>
                    <a:ext uri="{9D8B030D-6E8A-4147-A177-3AD203B41FA5}">
                      <a16:colId xmlns:a16="http://schemas.microsoft.com/office/drawing/2014/main" val="1182133092"/>
                    </a:ext>
                  </a:extLst>
                </a:gridCol>
              </a:tblGrid>
              <a:tr h="1128125">
                <a:tc>
                  <a:txBody>
                    <a:bodyPr/>
                    <a:lstStyle/>
                    <a:p>
                      <a:pPr marR="36195" algn="l">
                        <a:lnSpc>
                          <a:spcPct val="100000"/>
                        </a:lnSpc>
                        <a:spcAft>
                          <a:spcPts val="0"/>
                        </a:spcAft>
                      </a:pPr>
                      <a:r>
                        <a:rPr lang="da-DK" sz="1400" b="0" i="1">
                          <a:effectLst/>
                          <a:latin typeface="Arial" panose="020B0604020202020204" pitchFamily="34" charset="0"/>
                          <a:ea typeface="Times New Roman" panose="02020603050405020304" pitchFamily="18" charset="0"/>
                          <a:cs typeface="Times New Roman" panose="02020603050405020304" pitchFamily="18" charset="0"/>
                        </a:rPr>
                        <a:t>Fuldtidspersoner</a:t>
                      </a:r>
                      <a:endParaRPr lang="da-DK"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ctr">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(1)</a:t>
                      </a:r>
                    </a:p>
                    <a:p>
                      <a:pPr marR="36195" algn="ctr">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Reformskøn</a:t>
                      </a:r>
                    </a:p>
                    <a:p>
                      <a:pPr marR="36195" algn="ctr">
                        <a:lnSpc>
                          <a:spcPct val="100000"/>
                        </a:lnSpc>
                        <a:spcAft>
                          <a:spcPts val="0"/>
                        </a:spcAft>
                      </a:pPr>
                      <a:endParaRPr lang="da-DK"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(2)</a:t>
                      </a:r>
                    </a:p>
                    <a:p>
                      <a:pPr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Inkl. opdateret modelgrundlag mv.</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ctr">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(3)</a:t>
                      </a:r>
                    </a:p>
                    <a:p>
                      <a:pPr marR="36195" algn="ctr">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Inkl. opdaterede forudsætninger</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08229934"/>
                  </a:ext>
                </a:extLst>
              </a:tr>
              <a:tr h="564062">
                <a:tc>
                  <a:txBody>
                    <a:bodyPr/>
                    <a:lstStyle/>
                    <a:p>
                      <a:pPr marR="36195" algn="l">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Det almindelige beskæftigelsesfradrag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2.050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4171211840"/>
                  </a:ext>
                </a:extLst>
              </a:tr>
              <a:tr h="564062">
                <a:tc>
                  <a:txBody>
                    <a:bodyPr/>
                    <a:lstStyle/>
                    <a:p>
                      <a:pPr marR="36195" algn="l">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Det ekstra beskæftigelsesfradrag til enlige forsørgere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20318129"/>
                  </a:ext>
                </a:extLst>
              </a:tr>
              <a:tr h="282031">
                <a:tc>
                  <a:txBody>
                    <a:bodyPr/>
                    <a:lstStyle/>
                    <a:p>
                      <a:pPr marR="36195" algn="l">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Ny mellemskat og højere topskattegrænse</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2.900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441266058"/>
                  </a:ext>
                </a:extLst>
              </a:tr>
              <a:tr h="282031">
                <a:tc>
                  <a:txBody>
                    <a:bodyPr/>
                    <a:lstStyle/>
                    <a:p>
                      <a:pPr marR="36195" algn="l">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Ny top-topskat</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824091838"/>
                  </a:ext>
                </a:extLst>
              </a:tr>
              <a:tr h="282031">
                <a:tc>
                  <a:txBody>
                    <a:bodyPr/>
                    <a:lstStyle/>
                    <a:p>
                      <a:pPr marR="36195" algn="l">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Nyt ekstra beskæftigelsesfradrag til seniorer</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747124976"/>
                  </a:ext>
                </a:extLst>
              </a:tr>
              <a:tr h="282031">
                <a:tc>
                  <a:txBody>
                    <a:bodyPr/>
                    <a:lstStyle/>
                    <a:p>
                      <a:pPr marR="36195" algn="l">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 alt</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5.200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5.050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5.350 </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752711075"/>
                  </a:ext>
                </a:extLst>
              </a:tr>
            </a:tbl>
          </a:graphicData>
        </a:graphic>
      </p:graphicFrame>
      <p:sp>
        <p:nvSpPr>
          <p:cNvPr id="6" name="Rektangel 5">
            <a:extLst>
              <a:ext uri="{FF2B5EF4-FFF2-40B4-BE49-F238E27FC236}">
                <a16:creationId xmlns:a16="http://schemas.microsoft.com/office/drawing/2014/main" id="{5FC60F34-85DD-4CAE-805F-19B176E4F68B}"/>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176343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9549C-3AA4-4E42-8793-B5025D2B6AA5}"/>
              </a:ext>
            </a:extLst>
          </p:cNvPr>
          <p:cNvSpPr>
            <a:spLocks noGrp="1"/>
          </p:cNvSpPr>
          <p:nvPr>
            <p:ph type="title"/>
          </p:nvPr>
        </p:nvSpPr>
        <p:spPr/>
        <p:txBody>
          <a:bodyPr/>
          <a:lstStyle/>
          <a:p>
            <a:r>
              <a:rPr lang="da-DK"/>
              <a:t>Provenuvirkning i 2030</a:t>
            </a:r>
          </a:p>
        </p:txBody>
      </p:sp>
      <p:graphicFrame>
        <p:nvGraphicFramePr>
          <p:cNvPr id="8" name="Pladsholder til indhold 7">
            <a:extLst>
              <a:ext uri="{FF2B5EF4-FFF2-40B4-BE49-F238E27FC236}">
                <a16:creationId xmlns:a16="http://schemas.microsoft.com/office/drawing/2014/main" id="{FCCFC8F2-B063-4E6F-A076-38DFE07ABE61}"/>
              </a:ext>
            </a:extLst>
          </p:cNvPr>
          <p:cNvGraphicFramePr>
            <a:graphicFrameLocks noGrp="1"/>
          </p:cNvGraphicFramePr>
          <p:nvPr>
            <p:ph idx="1"/>
            <p:extLst>
              <p:ext uri="{D42A27DB-BD31-4B8C-83A1-F6EECF244321}">
                <p14:modId xmlns:p14="http://schemas.microsoft.com/office/powerpoint/2010/main" val="1262989236"/>
              </p:ext>
            </p:extLst>
          </p:nvPr>
        </p:nvGraphicFramePr>
        <p:xfrm>
          <a:off x="1055441" y="1291646"/>
          <a:ext cx="9793088" cy="504056"/>
        </p:xfrm>
        <a:graphic>
          <a:graphicData uri="http://schemas.openxmlformats.org/drawingml/2006/table">
            <a:tbl>
              <a:tblPr/>
              <a:tblGrid>
                <a:gridCol w="9793088">
                  <a:extLst>
                    <a:ext uri="{9D8B030D-6E8A-4147-A177-3AD203B41FA5}">
                      <a16:colId xmlns:a16="http://schemas.microsoft.com/office/drawing/2014/main" val="3807647078"/>
                    </a:ext>
                  </a:extLst>
                </a:gridCol>
              </a:tblGrid>
              <a:tr h="504056">
                <a:tc>
                  <a:txBody>
                    <a:bodyPr/>
                    <a:lstStyle/>
                    <a:p>
                      <a:pPr marL="144145" marR="144145" algn="l">
                        <a:lnSpc>
                          <a:spcPct val="100000"/>
                        </a:lnSpc>
                        <a:spcAft>
                          <a:spcPts val="1050"/>
                        </a:spcAft>
                      </a:pPr>
                      <a:r>
                        <a:rPr lang="da-DK" sz="1600" b="1">
                          <a:effectLst/>
                          <a:latin typeface="Arial" panose="020B0604020202020204" pitchFamily="34" charset="0"/>
                          <a:ea typeface="Times New Roman" panose="02020603050405020304" pitchFamily="18" charset="0"/>
                          <a:cs typeface="Times New Roman" panose="02020603050405020304" pitchFamily="18" charset="0"/>
                        </a:rPr>
                        <a:t>Provenuvirkning efter tilbageløb og adfærd i 2030 af skatteelementerne i </a:t>
                      </a:r>
                      <a:r>
                        <a:rPr lang="da-DK" sz="1600" b="1" i="1">
                          <a:effectLst/>
                          <a:latin typeface="Arial" panose="020B0604020202020204" pitchFamily="34" charset="0"/>
                          <a:ea typeface="Times New Roman" panose="02020603050405020304" pitchFamily="18" charset="0"/>
                          <a:cs typeface="Times New Roman" panose="02020603050405020304" pitchFamily="18" charset="0"/>
                        </a:rPr>
                        <a:t>Aftale om Reform af personskat</a:t>
                      </a:r>
                      <a:r>
                        <a:rPr lang="da-DK" sz="1600" b="1">
                          <a:effectLst/>
                          <a:latin typeface="Arial" panose="020B0604020202020204" pitchFamily="34" charset="0"/>
                          <a:ea typeface="Times New Roman" panose="02020603050405020304" pitchFamily="18" charset="0"/>
                          <a:cs typeface="Times New Roman" panose="02020603050405020304" pitchFamily="18" charset="0"/>
                        </a:rPr>
                        <a:t> ved hidtidige og opdaterede beregningsforudsætninger</a:t>
                      </a:r>
                    </a:p>
                  </a:txBody>
                  <a:tcPr marL="90170" marR="90170" marT="0" marB="0">
                    <a:lnL>
                      <a:noFill/>
                    </a:lnL>
                    <a:lnR>
                      <a:noFill/>
                    </a:lnR>
                    <a:lnT>
                      <a:noFill/>
                    </a:lnT>
                    <a:lnB>
                      <a:noFill/>
                    </a:lnB>
                  </a:tcPr>
                </a:tc>
                <a:extLst>
                  <a:ext uri="{0D108BD9-81ED-4DB2-BD59-A6C34878D82A}">
                    <a16:rowId xmlns:a16="http://schemas.microsoft.com/office/drawing/2014/main" val="2997715061"/>
                  </a:ext>
                </a:extLst>
              </a:tr>
            </a:tbl>
          </a:graphicData>
        </a:graphic>
      </p:graphicFrame>
      <p:sp>
        <p:nvSpPr>
          <p:cNvPr id="4" name="Pladsholder til slidenummer 3">
            <a:extLst>
              <a:ext uri="{FF2B5EF4-FFF2-40B4-BE49-F238E27FC236}">
                <a16:creationId xmlns:a16="http://schemas.microsoft.com/office/drawing/2014/main" id="{21EED023-9A9E-43A8-B902-6BE483DB096B}"/>
              </a:ext>
            </a:extLst>
          </p:cNvPr>
          <p:cNvSpPr>
            <a:spLocks noGrp="1"/>
          </p:cNvSpPr>
          <p:nvPr>
            <p:ph type="sldNum" sz="quarter" idx="12"/>
          </p:nvPr>
        </p:nvSpPr>
        <p:spPr/>
        <p:txBody>
          <a:bodyPr/>
          <a:lstStyle/>
          <a:p>
            <a:fld id="{80AE25ED-097C-4BDC-A7CE-FA97BD9CA3B5}" type="slidenum">
              <a:rPr lang="da-DK" smtClean="0"/>
              <a:pPr/>
              <a:t>24</a:t>
            </a:fld>
            <a:endParaRPr lang="da-DK"/>
          </a:p>
        </p:txBody>
      </p:sp>
      <p:graphicFrame>
        <p:nvGraphicFramePr>
          <p:cNvPr id="9" name="Tabel 8">
            <a:extLst>
              <a:ext uri="{FF2B5EF4-FFF2-40B4-BE49-F238E27FC236}">
                <a16:creationId xmlns:a16="http://schemas.microsoft.com/office/drawing/2014/main" id="{71F2BA3F-8439-4762-B0EA-6314A06C171B}"/>
              </a:ext>
            </a:extLst>
          </p:cNvPr>
          <p:cNvGraphicFramePr>
            <a:graphicFrameLocks noGrp="1"/>
          </p:cNvGraphicFramePr>
          <p:nvPr>
            <p:extLst>
              <p:ext uri="{D42A27DB-BD31-4B8C-83A1-F6EECF244321}">
                <p14:modId xmlns:p14="http://schemas.microsoft.com/office/powerpoint/2010/main" val="3480115899"/>
              </p:ext>
            </p:extLst>
          </p:nvPr>
        </p:nvGraphicFramePr>
        <p:xfrm>
          <a:off x="1163453" y="2127000"/>
          <a:ext cx="9577064" cy="3827153"/>
        </p:xfrm>
        <a:graphic>
          <a:graphicData uri="http://schemas.openxmlformats.org/drawingml/2006/table">
            <a:tbl>
              <a:tblPr firstRow="1" firstCol="1" lastRow="1" lastCol="1" bandRow="1" bandCol="1"/>
              <a:tblGrid>
                <a:gridCol w="2790851">
                  <a:extLst>
                    <a:ext uri="{9D8B030D-6E8A-4147-A177-3AD203B41FA5}">
                      <a16:colId xmlns:a16="http://schemas.microsoft.com/office/drawing/2014/main" val="2546305418"/>
                    </a:ext>
                  </a:extLst>
                </a:gridCol>
                <a:gridCol w="1579776">
                  <a:extLst>
                    <a:ext uri="{9D8B030D-6E8A-4147-A177-3AD203B41FA5}">
                      <a16:colId xmlns:a16="http://schemas.microsoft.com/office/drawing/2014/main" val="862453281"/>
                    </a:ext>
                  </a:extLst>
                </a:gridCol>
                <a:gridCol w="1581087">
                  <a:extLst>
                    <a:ext uri="{9D8B030D-6E8A-4147-A177-3AD203B41FA5}">
                      <a16:colId xmlns:a16="http://schemas.microsoft.com/office/drawing/2014/main" val="2013207814"/>
                    </a:ext>
                  </a:extLst>
                </a:gridCol>
                <a:gridCol w="1812018">
                  <a:extLst>
                    <a:ext uri="{9D8B030D-6E8A-4147-A177-3AD203B41FA5}">
                      <a16:colId xmlns:a16="http://schemas.microsoft.com/office/drawing/2014/main" val="1513330371"/>
                    </a:ext>
                  </a:extLst>
                </a:gridCol>
                <a:gridCol w="1813332">
                  <a:extLst>
                    <a:ext uri="{9D8B030D-6E8A-4147-A177-3AD203B41FA5}">
                      <a16:colId xmlns:a16="http://schemas.microsoft.com/office/drawing/2014/main" val="2501574877"/>
                    </a:ext>
                  </a:extLst>
                </a:gridCol>
              </a:tblGrid>
              <a:tr h="643965">
                <a:tc>
                  <a:txBody>
                    <a:bodyPr/>
                    <a:lstStyle/>
                    <a:p>
                      <a:pPr marR="36195" algn="l">
                        <a:lnSpc>
                          <a:spcPct val="100000"/>
                        </a:lnSpc>
                        <a:spcAft>
                          <a:spcPts val="0"/>
                        </a:spcAft>
                      </a:pPr>
                      <a:r>
                        <a:rPr lang="da-DK" sz="1400" b="1" i="1">
                          <a:effectLst/>
                          <a:latin typeface="Arial" panose="020B0604020202020204" pitchFamily="34" charset="0"/>
                          <a:ea typeface="Times New Roman" panose="02020603050405020304" pitchFamily="18" charset="0"/>
                          <a:cs typeface="Times New Roman" panose="02020603050405020304" pitchFamily="18"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gridSpan="2">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Reformskøn</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hMerge="1">
                  <a:txBody>
                    <a:bodyPr/>
                    <a:lstStyle/>
                    <a:p>
                      <a:endParaRPr lang="da-DK"/>
                    </a:p>
                  </a:txBody>
                  <a:tcPr/>
                </a:tc>
                <a:tc>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Inkl. opdateret modelgrundlag mv.</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Inkl. opdaterede forudsætninger</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96442829"/>
                  </a:ext>
                </a:extLst>
              </a:tr>
              <a:tr h="429310">
                <a:tc>
                  <a:txBody>
                    <a:bodyPr/>
                    <a:lstStyle/>
                    <a:p>
                      <a:pPr marR="36195" algn="l">
                        <a:lnSpc>
                          <a:spcPct val="100000"/>
                        </a:lnSpc>
                        <a:spcAft>
                          <a:spcPts val="0"/>
                        </a:spcAft>
                      </a:pPr>
                      <a:r>
                        <a:rPr lang="da-DK" sz="1400" i="1">
                          <a:effectLst/>
                          <a:latin typeface="Arial" panose="020B0604020202020204" pitchFamily="34" charset="0"/>
                          <a:ea typeface="Times New Roman" panose="02020603050405020304" pitchFamily="18" charset="0"/>
                          <a:cs typeface="Times New Roman" panose="02020603050405020304" pitchFamily="18" charset="0"/>
                        </a:rPr>
                        <a:t>Mia. kr.</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2023-niveau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(3)</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(4)</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735571517"/>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almindelige beskæftigelsesfradrag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85327841"/>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ekstra beskæftigelsesfradrag til enlige forsørgere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94582985"/>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 mellemskat og højere </a:t>
                      </a:r>
                      <a:br>
                        <a:rPr lang="da-DK" sz="1400" dirty="0">
                          <a:effectLst/>
                          <a:latin typeface="Arial" panose="020B0604020202020204" pitchFamily="34" charset="0"/>
                          <a:ea typeface="Times New Roman" panose="02020603050405020304" pitchFamily="18" charset="0"/>
                          <a:cs typeface="Times New Roman" panose="02020603050405020304" pitchFamily="18" charset="0"/>
                        </a:rPr>
                      </a:br>
                      <a:r>
                        <a:rPr lang="da-DK" sz="1400" dirty="0">
                          <a:effectLst/>
                          <a:latin typeface="Arial" panose="020B0604020202020204" pitchFamily="34" charset="0"/>
                          <a:ea typeface="Times New Roman" panose="02020603050405020304" pitchFamily="18" charset="0"/>
                          <a:cs typeface="Times New Roman" panose="02020603050405020304" pitchFamily="18" charset="0"/>
                        </a:rPr>
                        <a:t>topskattegrænse</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475800834"/>
                  </a:ext>
                </a:extLst>
              </a:tr>
              <a:tr h="368939">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 top-topskat</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153757464"/>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Nyt ekstra beskæftigelsesfradrag til seniorer</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819589727"/>
                  </a:ext>
                </a:extLst>
              </a:tr>
              <a:tr h="368939">
                <a:tc>
                  <a:txBody>
                    <a:bodyPr/>
                    <a:lstStyle/>
                    <a:p>
                      <a:pPr marR="36195" algn="l">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 alt</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-6,4</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-6,7</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-6,4</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345352552"/>
                  </a:ext>
                </a:extLst>
              </a:tr>
            </a:tbl>
          </a:graphicData>
        </a:graphic>
      </p:graphicFrame>
      <p:sp>
        <p:nvSpPr>
          <p:cNvPr id="6" name="Rektangel 5">
            <a:extLst>
              <a:ext uri="{FF2B5EF4-FFF2-40B4-BE49-F238E27FC236}">
                <a16:creationId xmlns:a16="http://schemas.microsoft.com/office/drawing/2014/main" id="{26B042C8-B288-4051-9CD4-7BFD9EF0ACA4}"/>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4203778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738F3-3BEB-40BF-833A-50988199E5D2}"/>
              </a:ext>
            </a:extLst>
          </p:cNvPr>
          <p:cNvSpPr>
            <a:spLocks noGrp="1"/>
          </p:cNvSpPr>
          <p:nvPr>
            <p:ph type="title"/>
          </p:nvPr>
        </p:nvSpPr>
        <p:spPr/>
        <p:txBody>
          <a:bodyPr/>
          <a:lstStyle/>
          <a:p>
            <a:r>
              <a:rPr lang="da-DK"/>
              <a:t>Varig provenuvirkning</a:t>
            </a:r>
          </a:p>
        </p:txBody>
      </p:sp>
      <p:graphicFrame>
        <p:nvGraphicFramePr>
          <p:cNvPr id="7" name="Pladsholder til indhold 6">
            <a:extLst>
              <a:ext uri="{FF2B5EF4-FFF2-40B4-BE49-F238E27FC236}">
                <a16:creationId xmlns:a16="http://schemas.microsoft.com/office/drawing/2014/main" id="{E9FEFC1F-14F4-4D8B-B888-4C59CEF3656A}"/>
              </a:ext>
            </a:extLst>
          </p:cNvPr>
          <p:cNvGraphicFramePr>
            <a:graphicFrameLocks noGrp="1"/>
          </p:cNvGraphicFramePr>
          <p:nvPr>
            <p:ph idx="1"/>
            <p:extLst>
              <p:ext uri="{D42A27DB-BD31-4B8C-83A1-F6EECF244321}">
                <p14:modId xmlns:p14="http://schemas.microsoft.com/office/powerpoint/2010/main" val="2372466433"/>
              </p:ext>
            </p:extLst>
          </p:nvPr>
        </p:nvGraphicFramePr>
        <p:xfrm>
          <a:off x="983433" y="1340768"/>
          <a:ext cx="10009112" cy="576064"/>
        </p:xfrm>
        <a:graphic>
          <a:graphicData uri="http://schemas.openxmlformats.org/drawingml/2006/table">
            <a:tbl>
              <a:tblPr/>
              <a:tblGrid>
                <a:gridCol w="10009112">
                  <a:extLst>
                    <a:ext uri="{9D8B030D-6E8A-4147-A177-3AD203B41FA5}">
                      <a16:colId xmlns:a16="http://schemas.microsoft.com/office/drawing/2014/main" val="3230462653"/>
                    </a:ext>
                  </a:extLst>
                </a:gridCol>
              </a:tblGrid>
              <a:tr h="576064">
                <a:tc>
                  <a:txBody>
                    <a:bodyPr/>
                    <a:lstStyle/>
                    <a:p>
                      <a:pPr marL="144145" marR="144145" algn="l">
                        <a:lnSpc>
                          <a:spcPct val="100000"/>
                        </a:lnSpc>
                        <a:spcAft>
                          <a:spcPts val="1050"/>
                        </a:spcAft>
                      </a:pPr>
                      <a:r>
                        <a:rPr lang="da-DK" sz="1600" b="1">
                          <a:effectLst/>
                          <a:latin typeface="Arial" panose="020B0604020202020204" pitchFamily="34" charset="0"/>
                          <a:ea typeface="Times New Roman" panose="02020603050405020304" pitchFamily="18" charset="0"/>
                          <a:cs typeface="Times New Roman" panose="02020603050405020304" pitchFamily="18" charset="0"/>
                        </a:rPr>
                        <a:t>Varige provenuvirkninger efter tilbageløb og adfærd af skatteelementerne i </a:t>
                      </a:r>
                      <a:r>
                        <a:rPr lang="da-DK" sz="1600" b="1" i="1">
                          <a:effectLst/>
                          <a:latin typeface="Arial" panose="020B0604020202020204" pitchFamily="34" charset="0"/>
                          <a:ea typeface="Times New Roman" panose="02020603050405020304" pitchFamily="18" charset="0"/>
                          <a:cs typeface="Times New Roman" panose="02020603050405020304" pitchFamily="18" charset="0"/>
                        </a:rPr>
                        <a:t>Aftale om Reform af personskat</a:t>
                      </a:r>
                      <a:r>
                        <a:rPr lang="da-DK" sz="1600" b="1">
                          <a:effectLst/>
                          <a:latin typeface="Arial" panose="020B0604020202020204" pitchFamily="34" charset="0"/>
                          <a:ea typeface="Times New Roman" panose="02020603050405020304" pitchFamily="18" charset="0"/>
                          <a:cs typeface="Times New Roman" panose="02020603050405020304" pitchFamily="18" charset="0"/>
                        </a:rPr>
                        <a:t> ved hidtidige og opdaterede beregningsforudsætninger</a:t>
                      </a:r>
                    </a:p>
                  </a:txBody>
                  <a:tcPr marL="90170" marR="90170" marT="0" marB="0">
                    <a:lnL>
                      <a:noFill/>
                    </a:lnL>
                    <a:lnR>
                      <a:noFill/>
                    </a:lnR>
                    <a:lnT>
                      <a:noFill/>
                    </a:lnT>
                    <a:lnB>
                      <a:noFill/>
                    </a:lnB>
                  </a:tcPr>
                </a:tc>
                <a:extLst>
                  <a:ext uri="{0D108BD9-81ED-4DB2-BD59-A6C34878D82A}">
                    <a16:rowId xmlns:a16="http://schemas.microsoft.com/office/drawing/2014/main" val="2928545691"/>
                  </a:ext>
                </a:extLst>
              </a:tr>
            </a:tbl>
          </a:graphicData>
        </a:graphic>
      </p:graphicFrame>
      <p:sp>
        <p:nvSpPr>
          <p:cNvPr id="4" name="Pladsholder til slidenummer 3">
            <a:extLst>
              <a:ext uri="{FF2B5EF4-FFF2-40B4-BE49-F238E27FC236}">
                <a16:creationId xmlns:a16="http://schemas.microsoft.com/office/drawing/2014/main" id="{216568A3-B0ED-4931-BE26-1364F10F358B}"/>
              </a:ext>
            </a:extLst>
          </p:cNvPr>
          <p:cNvSpPr>
            <a:spLocks noGrp="1"/>
          </p:cNvSpPr>
          <p:nvPr>
            <p:ph type="sldNum" sz="quarter" idx="12"/>
          </p:nvPr>
        </p:nvSpPr>
        <p:spPr/>
        <p:txBody>
          <a:bodyPr/>
          <a:lstStyle/>
          <a:p>
            <a:fld id="{80AE25ED-097C-4BDC-A7CE-FA97BD9CA3B5}" type="slidenum">
              <a:rPr lang="da-DK" smtClean="0"/>
              <a:pPr/>
              <a:t>25</a:t>
            </a:fld>
            <a:endParaRPr lang="da-DK"/>
          </a:p>
        </p:txBody>
      </p:sp>
      <p:graphicFrame>
        <p:nvGraphicFramePr>
          <p:cNvPr id="8" name="Tabel 7">
            <a:extLst>
              <a:ext uri="{FF2B5EF4-FFF2-40B4-BE49-F238E27FC236}">
                <a16:creationId xmlns:a16="http://schemas.microsoft.com/office/drawing/2014/main" id="{57CD08D6-2B6C-4221-BFE3-762D5C4E9D4A}"/>
              </a:ext>
            </a:extLst>
          </p:cNvPr>
          <p:cNvGraphicFramePr>
            <a:graphicFrameLocks noGrp="1"/>
          </p:cNvGraphicFramePr>
          <p:nvPr>
            <p:extLst>
              <p:ext uri="{D42A27DB-BD31-4B8C-83A1-F6EECF244321}">
                <p14:modId xmlns:p14="http://schemas.microsoft.com/office/powerpoint/2010/main" val="4013638539"/>
              </p:ext>
            </p:extLst>
          </p:nvPr>
        </p:nvGraphicFramePr>
        <p:xfrm>
          <a:off x="1163453" y="2121699"/>
          <a:ext cx="9649072" cy="3648931"/>
        </p:xfrm>
        <a:graphic>
          <a:graphicData uri="http://schemas.openxmlformats.org/drawingml/2006/table">
            <a:tbl>
              <a:tblPr firstRow="1" firstCol="1" lastRow="1" lastCol="1" bandRow="1" bandCol="1"/>
              <a:tblGrid>
                <a:gridCol w="2811834">
                  <a:extLst>
                    <a:ext uri="{9D8B030D-6E8A-4147-A177-3AD203B41FA5}">
                      <a16:colId xmlns:a16="http://schemas.microsoft.com/office/drawing/2014/main" val="1527849533"/>
                    </a:ext>
                  </a:extLst>
                </a:gridCol>
                <a:gridCol w="1591653">
                  <a:extLst>
                    <a:ext uri="{9D8B030D-6E8A-4147-A177-3AD203B41FA5}">
                      <a16:colId xmlns:a16="http://schemas.microsoft.com/office/drawing/2014/main" val="2168737145"/>
                    </a:ext>
                  </a:extLst>
                </a:gridCol>
                <a:gridCol w="1592975">
                  <a:extLst>
                    <a:ext uri="{9D8B030D-6E8A-4147-A177-3AD203B41FA5}">
                      <a16:colId xmlns:a16="http://schemas.microsoft.com/office/drawing/2014/main" val="2240815820"/>
                    </a:ext>
                  </a:extLst>
                </a:gridCol>
                <a:gridCol w="1825644">
                  <a:extLst>
                    <a:ext uri="{9D8B030D-6E8A-4147-A177-3AD203B41FA5}">
                      <a16:colId xmlns:a16="http://schemas.microsoft.com/office/drawing/2014/main" val="1739979915"/>
                    </a:ext>
                  </a:extLst>
                </a:gridCol>
                <a:gridCol w="1826966">
                  <a:extLst>
                    <a:ext uri="{9D8B030D-6E8A-4147-A177-3AD203B41FA5}">
                      <a16:colId xmlns:a16="http://schemas.microsoft.com/office/drawing/2014/main" val="2308724521"/>
                    </a:ext>
                  </a:extLst>
                </a:gridCol>
              </a:tblGrid>
              <a:tr h="594211">
                <a:tc>
                  <a:txBody>
                    <a:bodyPr/>
                    <a:lstStyle/>
                    <a:p>
                      <a:pPr marR="36195" algn="l">
                        <a:lnSpc>
                          <a:spcPct val="100000"/>
                        </a:lnSpc>
                        <a:spcAft>
                          <a:spcPts val="0"/>
                        </a:spcAft>
                      </a:pPr>
                      <a:r>
                        <a:rPr lang="da-DK" sz="1400" b="1" i="1">
                          <a:effectLst/>
                          <a:latin typeface="Arial" panose="020B0604020202020204" pitchFamily="34" charset="0"/>
                          <a:ea typeface="Times New Roman" panose="02020603050405020304" pitchFamily="18" charset="0"/>
                          <a:cs typeface="Times New Roman" panose="02020603050405020304" pitchFamily="18"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gridSpan="2">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Reformskøn</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hMerge="1">
                  <a:txBody>
                    <a:bodyPr/>
                    <a:lstStyle/>
                    <a:p>
                      <a:endParaRPr lang="da-DK"/>
                    </a:p>
                  </a:txBody>
                  <a:tcPr/>
                </a:tc>
                <a:tc>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Inkl. opdateret modelgrundlag mv.</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Inkl. opdaterede forudsætninger</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800157379"/>
                  </a:ext>
                </a:extLst>
              </a:tr>
              <a:tr h="297106">
                <a:tc>
                  <a:txBody>
                    <a:bodyPr/>
                    <a:lstStyle/>
                    <a:p>
                      <a:pPr marR="36195" algn="l">
                        <a:lnSpc>
                          <a:spcPct val="100000"/>
                        </a:lnSpc>
                        <a:spcAft>
                          <a:spcPts val="0"/>
                        </a:spcAft>
                      </a:pPr>
                      <a:r>
                        <a:rPr lang="da-DK" sz="1400" i="1">
                          <a:effectLst/>
                          <a:latin typeface="Arial" panose="020B0604020202020204" pitchFamily="34" charset="0"/>
                          <a:ea typeface="Times New Roman" panose="02020603050405020304" pitchFamily="18" charset="0"/>
                          <a:cs typeface="Times New Roman" panose="02020603050405020304" pitchFamily="18" charset="0"/>
                        </a:rPr>
                        <a:t>Mia. kr.</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2023-niveau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(3)</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(4)</a:t>
                      </a:r>
                    </a:p>
                    <a:p>
                      <a:pPr marL="36195" marR="36195" algn="ct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2024-niveau</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47029803"/>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almindelige beskæftigelsesfradrag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-4,7</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-5,0</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-5,0</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-4,9</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999430845"/>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Det ekstra beskæftigelsesfradrag til enlige forsørgere forhøjes</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-0,3</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-0,3</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-0,3</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-0,3</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805804964"/>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 mellemskat og højere </a:t>
                      </a:r>
                      <a:br>
                        <a:rPr lang="da-DK" sz="1400" dirty="0">
                          <a:effectLst/>
                          <a:latin typeface="Arial" panose="020B0604020202020204" pitchFamily="34" charset="0"/>
                          <a:ea typeface="Times New Roman" panose="02020603050405020304" pitchFamily="18" charset="0"/>
                          <a:cs typeface="Times New Roman" panose="02020603050405020304" pitchFamily="18" charset="0"/>
                        </a:rPr>
                      </a:br>
                      <a:r>
                        <a:rPr lang="da-DK" sz="1400" dirty="0">
                          <a:effectLst/>
                          <a:latin typeface="Arial" panose="020B0604020202020204" pitchFamily="34" charset="0"/>
                          <a:ea typeface="Times New Roman" panose="02020603050405020304" pitchFamily="18" charset="0"/>
                          <a:cs typeface="Times New Roman" panose="02020603050405020304" pitchFamily="18" charset="0"/>
                        </a:rPr>
                        <a:t>topskattegrænse</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-1,7</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-1,8</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-1,6</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-1,4</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52285728"/>
                  </a:ext>
                </a:extLst>
              </a:tr>
              <a:tr h="32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 top-topskat</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0,6</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0,7</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0,7</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0,6</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51905709"/>
                  </a:ext>
                </a:extLst>
              </a:tr>
              <a:tr h="504000">
                <a:tc>
                  <a:txBody>
                    <a:bodyPr/>
                    <a:lstStyle/>
                    <a:p>
                      <a:pPr marR="36195" algn="l">
                        <a:lnSpc>
                          <a:spcPct val="100000"/>
                        </a:lnSpc>
                        <a:spcAft>
                          <a:spcPts val="0"/>
                        </a:spcAft>
                      </a:pPr>
                      <a:r>
                        <a:rPr lang="da-DK" sz="1400" dirty="0">
                          <a:effectLst/>
                          <a:latin typeface="Arial" panose="020B0604020202020204" pitchFamily="34" charset="0"/>
                          <a:ea typeface="Times New Roman" panose="02020603050405020304" pitchFamily="18" charset="0"/>
                          <a:cs typeface="Times New Roman" panose="02020603050405020304" pitchFamily="18" charset="0"/>
                        </a:rPr>
                        <a:t>Nyt ekstra beskæftigelsesfradrag til seniorer</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-0,1</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-0,2</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-0,1</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a:effectLst/>
                          <a:latin typeface="Arial" panose="020B0604020202020204" pitchFamily="34" charset="0"/>
                          <a:ea typeface="Times New Roman" panose="02020603050405020304" pitchFamily="18" charset="0"/>
                          <a:cs typeface="Times New Roman" panose="02020603050405020304" pitchFamily="18" charset="0"/>
                        </a:rPr>
                        <a:t>-0,1</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416005047"/>
                  </a:ext>
                </a:extLst>
              </a:tr>
              <a:tr h="288000">
                <a:tc>
                  <a:txBody>
                    <a:bodyPr/>
                    <a:lstStyle/>
                    <a:p>
                      <a:pPr marR="36195" algn="l">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I alt</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-6,3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-6,6</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a:effectLst/>
                          <a:latin typeface="Arial" panose="020B0604020202020204" pitchFamily="34" charset="0"/>
                          <a:ea typeface="Times New Roman" panose="02020603050405020304" pitchFamily="18" charset="0"/>
                          <a:cs typeface="Times New Roman" panose="02020603050405020304" pitchFamily="18" charset="0"/>
                        </a:rPr>
                        <a:t>-6,4</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ct val="100000"/>
                        </a:lnSpc>
                        <a:spcAft>
                          <a:spcPts val="0"/>
                        </a:spcAft>
                      </a:pPr>
                      <a:r>
                        <a:rPr lang="da-DK" sz="1400" b="1" dirty="0">
                          <a:effectLst/>
                          <a:latin typeface="Arial" panose="020B0604020202020204" pitchFamily="34" charset="0"/>
                          <a:ea typeface="Times New Roman" panose="02020603050405020304" pitchFamily="18" charset="0"/>
                          <a:cs typeface="Times New Roman" panose="02020603050405020304" pitchFamily="18" charset="0"/>
                        </a:rPr>
                        <a:t>-6,1</a:t>
                      </a:r>
                      <a:endParaRPr lang="da-DK"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35309802"/>
                  </a:ext>
                </a:extLst>
              </a:tr>
            </a:tbl>
          </a:graphicData>
        </a:graphic>
      </p:graphicFrame>
      <p:sp>
        <p:nvSpPr>
          <p:cNvPr id="6" name="Rektangel 5">
            <a:extLst>
              <a:ext uri="{FF2B5EF4-FFF2-40B4-BE49-F238E27FC236}">
                <a16:creationId xmlns:a16="http://schemas.microsoft.com/office/drawing/2014/main" id="{D0977EFF-87F3-40D3-AEDA-23863445E080}"/>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171438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2667" y="1482352"/>
            <a:ext cx="10784483"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Spørgsmål og diskussion</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26</a:t>
            </a:fld>
            <a:endParaRPr lang="da-DK"/>
          </a:p>
        </p:txBody>
      </p:sp>
      <p:sp>
        <p:nvSpPr>
          <p:cNvPr id="5" name="Rektangel 4">
            <a:extLst>
              <a:ext uri="{FF2B5EF4-FFF2-40B4-BE49-F238E27FC236}">
                <a16:creationId xmlns:a16="http://schemas.microsoft.com/office/drawing/2014/main" id="{09BCDF00-E7B5-49E9-B6C6-CF35083BF8FC}"/>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659150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2667" y="1482352"/>
            <a:ext cx="10784483"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Ekstra plancher</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27</a:t>
            </a:fld>
            <a:endParaRPr lang="da-DK"/>
          </a:p>
        </p:txBody>
      </p:sp>
      <p:sp>
        <p:nvSpPr>
          <p:cNvPr id="5" name="Rektangel 4">
            <a:extLst>
              <a:ext uri="{FF2B5EF4-FFF2-40B4-BE49-F238E27FC236}">
                <a16:creationId xmlns:a16="http://schemas.microsoft.com/office/drawing/2014/main" id="{09BCDF00-E7B5-49E9-B6C6-CF35083BF8FC}"/>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109037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dsholder til indhold 8">
            <a:extLst>
              <a:ext uri="{FF2B5EF4-FFF2-40B4-BE49-F238E27FC236}">
                <a16:creationId xmlns:a16="http://schemas.microsoft.com/office/drawing/2014/main" id="{BE22CA75-BA8A-4633-99BD-0F81D99DBD8C}"/>
              </a:ext>
            </a:extLst>
          </p:cNvPr>
          <p:cNvGraphicFramePr>
            <a:graphicFrameLocks noGrp="1"/>
          </p:cNvGraphicFramePr>
          <p:nvPr>
            <p:ph sz="half" idx="1"/>
            <p:extLst>
              <p:ext uri="{D42A27DB-BD31-4B8C-83A1-F6EECF244321}">
                <p14:modId xmlns:p14="http://schemas.microsoft.com/office/powerpoint/2010/main" val="266688306"/>
              </p:ext>
            </p:extLst>
          </p:nvPr>
        </p:nvGraphicFramePr>
        <p:xfrm>
          <a:off x="701676" y="1700809"/>
          <a:ext cx="4842192" cy="4238981"/>
        </p:xfrm>
        <a:graphic>
          <a:graphicData uri="http://schemas.openxmlformats.org/drawingml/2006/table">
            <a:tbl>
              <a:tblPr firstRow="1" firstCol="1" lastRow="1" lastCol="1" bandRow="1" bandCol="1"/>
              <a:tblGrid>
                <a:gridCol w="2097319">
                  <a:extLst>
                    <a:ext uri="{9D8B030D-6E8A-4147-A177-3AD203B41FA5}">
                      <a16:colId xmlns:a16="http://schemas.microsoft.com/office/drawing/2014/main" val="3984544934"/>
                    </a:ext>
                  </a:extLst>
                </a:gridCol>
                <a:gridCol w="914509">
                  <a:extLst>
                    <a:ext uri="{9D8B030D-6E8A-4147-A177-3AD203B41FA5}">
                      <a16:colId xmlns:a16="http://schemas.microsoft.com/office/drawing/2014/main" val="897220091"/>
                    </a:ext>
                  </a:extLst>
                </a:gridCol>
                <a:gridCol w="915182">
                  <a:extLst>
                    <a:ext uri="{9D8B030D-6E8A-4147-A177-3AD203B41FA5}">
                      <a16:colId xmlns:a16="http://schemas.microsoft.com/office/drawing/2014/main" val="3190404692"/>
                    </a:ext>
                  </a:extLst>
                </a:gridCol>
                <a:gridCol w="915182">
                  <a:extLst>
                    <a:ext uri="{9D8B030D-6E8A-4147-A177-3AD203B41FA5}">
                      <a16:colId xmlns:a16="http://schemas.microsoft.com/office/drawing/2014/main" val="955718972"/>
                    </a:ext>
                  </a:extLst>
                </a:gridCol>
              </a:tblGrid>
              <a:tr h="459264">
                <a:tc>
                  <a:txBody>
                    <a:bodyPr/>
                    <a:lstStyle/>
                    <a:p>
                      <a:pPr marR="36195" algn="l">
                        <a:lnSpc>
                          <a:spcPct val="100000"/>
                        </a:lnSpc>
                        <a:spcAft>
                          <a:spcPts val="0"/>
                        </a:spcAft>
                      </a:pPr>
                      <a:r>
                        <a:rPr lang="da-DK" sz="900" b="1">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Opdaterede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marR="36195"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forudsætninger</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 </a:t>
                      </a:r>
                      <a:b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lave elasticiteter</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II: </a:t>
                      </a:r>
                      <a:b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høje elasticiteter</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656040075"/>
                  </a:ext>
                </a:extLst>
              </a:tr>
              <a:tr h="160884">
                <a:tc>
                  <a:txBody>
                    <a:bodyPr/>
                    <a:lstStyle/>
                    <a:p>
                      <a:pPr marR="36195" algn="l">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Centrale adfærdsparametre</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410363027"/>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Substitutionselasticitet (kompenseret elasticitet)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662531019"/>
                  </a:ext>
                </a:extLst>
              </a:tr>
              <a:tr h="178603">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Indkomstfølsomhed</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10898527"/>
                  </a:ext>
                </a:extLst>
              </a:tr>
              <a:tr h="192069">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Ukompenseret elasticitet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a:noFill/>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a:noFill/>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a:noFill/>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a:noFill/>
                    </a:lnB>
                  </a:tcPr>
                </a:tc>
                <a:extLst>
                  <a:ext uri="{0D108BD9-81ED-4DB2-BD59-A6C34878D82A}">
                    <a16:rowId xmlns:a16="http://schemas.microsoft.com/office/drawing/2014/main" val="1714356929"/>
                  </a:ext>
                </a:extLst>
              </a:tr>
              <a:tr h="153088">
                <a:tc>
                  <a:txBody>
                    <a:bodyPr/>
                    <a:lstStyle/>
                    <a:p>
                      <a:pPr marR="36195" algn="l">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a:txBody>
                    <a:bodyPr/>
                    <a:lstStyle/>
                    <a:p>
                      <a:pPr marL="36195" marR="36195" algn="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a:txBody>
                    <a:bodyPr/>
                    <a:lstStyle/>
                    <a:p>
                      <a:pPr marL="36195" marR="36195" algn="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tc>
                  <a:txBody>
                    <a:bodyPr/>
                    <a:lstStyle/>
                    <a:p>
                      <a:pPr marL="36195" marR="36195" algn="r">
                        <a:lnSpc>
                          <a:spcPct val="10000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145216305"/>
                  </a:ext>
                </a:extLst>
              </a:tr>
              <a:tr h="153088">
                <a:tc>
                  <a:txBody>
                    <a:bodyPr/>
                    <a:lstStyle/>
                    <a:p>
                      <a:pPr marR="36195" algn="l">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Skattenedsættelser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E4E2D9"/>
                      </a:solidFill>
                      <a:prstDash val="solid"/>
                      <a:round/>
                      <a:headEnd type="none" w="med" len="med"/>
                      <a:tailEnd type="none" w="med" len="med"/>
                    </a:lnB>
                  </a:tcPr>
                </a:tc>
                <a:tc gridSpan="3">
                  <a:txBody>
                    <a:bodyPr/>
                    <a:lstStyle/>
                    <a:p>
                      <a:pPr marL="36195" marR="36195" algn="ctr">
                        <a:lnSpc>
                          <a:spcPct val="100000"/>
                        </a:lnSpc>
                        <a:spcAft>
                          <a:spcPts val="0"/>
                        </a:spcAft>
                      </a:pPr>
                      <a:r>
                        <a:rPr lang="da-DK" sz="900" b="1">
                          <a:effectLst/>
                          <a:latin typeface="Arial" panose="020B0604020202020204" pitchFamily="34" charset="0"/>
                          <a:ea typeface="Times New Roman" panose="02020603050405020304" pitchFamily="18" charset="0"/>
                          <a:cs typeface="Times New Roman" panose="02020603050405020304" pitchFamily="18" charset="0"/>
                        </a:rPr>
                        <a:t>Arbejdsudbudsvirkning, fuldtidsbeskæftigede</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E4E2D9"/>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038382381"/>
                  </a:ext>
                </a:extLst>
              </a:tr>
              <a:tr h="165137">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Reduktion af sats for AM-bidrag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111736614"/>
                  </a:ext>
                </a:extLst>
              </a:tr>
              <a:tr h="181438">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Forhøjelse af personfradrag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1236064"/>
                  </a:ext>
                </a:extLst>
              </a:tr>
              <a:tr h="194904">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Reduktion af sats for bundskat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99216362"/>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Parallel forhøjelse af sats og maksimum for jobfradrag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721522695"/>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Forhøjelse af maksimum for jobfradrag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80204926"/>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Parallel forhøjelse af sats og maksimum for beskæftigelsesfradrag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56513124"/>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Forhøjelse af maksimum for beskæftigelsesfradrag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68612365"/>
                  </a:ext>
                </a:extLst>
              </a:tr>
              <a:tr h="187108">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Reduktion af sats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681075207"/>
                  </a:ext>
                </a:extLst>
              </a:tr>
              <a:tr h="306176">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Forhøjelse af grænse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4031612294"/>
                  </a:ext>
                </a:extLst>
              </a:tr>
              <a:tr h="187108">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Reduktion af sats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56635527"/>
                  </a:ext>
                </a:extLst>
              </a:tr>
              <a:tr h="189234">
                <a:tc>
                  <a:txBody>
                    <a:bodyPr/>
                    <a:lstStyle/>
                    <a:p>
                      <a:pPr marR="36195"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Forhøjelse af grænse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1.530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290146582"/>
                  </a:ext>
                </a:extLst>
              </a:tr>
            </a:tbl>
          </a:graphicData>
        </a:graphic>
      </p:graphicFrame>
      <p:sp>
        <p:nvSpPr>
          <p:cNvPr id="4" name="Pladsholder til slidenummer 3">
            <a:extLst>
              <a:ext uri="{FF2B5EF4-FFF2-40B4-BE49-F238E27FC236}">
                <a16:creationId xmlns:a16="http://schemas.microsoft.com/office/drawing/2014/main" id="{BF8AF6B8-E902-4275-947A-AB7F306C1804}"/>
              </a:ext>
            </a:extLst>
          </p:cNvPr>
          <p:cNvSpPr>
            <a:spLocks noGrp="1"/>
          </p:cNvSpPr>
          <p:nvPr>
            <p:ph type="sldNum" sz="quarter" idx="12"/>
          </p:nvPr>
        </p:nvSpPr>
        <p:spPr/>
        <p:txBody>
          <a:bodyPr/>
          <a:lstStyle/>
          <a:p>
            <a:fld id="{80AE25ED-097C-4BDC-A7CE-FA97BD9CA3B5}" type="slidenum">
              <a:rPr lang="da-DK" smtClean="0"/>
              <a:pPr/>
              <a:t>28</a:t>
            </a:fld>
            <a:endParaRPr lang="da-DK"/>
          </a:p>
        </p:txBody>
      </p:sp>
      <p:sp>
        <p:nvSpPr>
          <p:cNvPr id="5" name="Titel 4">
            <a:extLst>
              <a:ext uri="{FF2B5EF4-FFF2-40B4-BE49-F238E27FC236}">
                <a16:creationId xmlns:a16="http://schemas.microsoft.com/office/drawing/2014/main" id="{C60A0BBC-7FEE-433E-B033-9F101663501F}"/>
              </a:ext>
            </a:extLst>
          </p:cNvPr>
          <p:cNvSpPr>
            <a:spLocks noGrp="1"/>
          </p:cNvSpPr>
          <p:nvPr>
            <p:ph type="title"/>
          </p:nvPr>
        </p:nvSpPr>
        <p:spPr/>
        <p:txBody>
          <a:bodyPr/>
          <a:lstStyle/>
          <a:p>
            <a:r>
              <a:rPr lang="da-DK" dirty="0"/>
              <a:t>Appendiks: Følsomhedsberegninger for intensiv margin</a:t>
            </a:r>
          </a:p>
        </p:txBody>
      </p:sp>
      <p:graphicFrame>
        <p:nvGraphicFramePr>
          <p:cNvPr id="10" name="Pladsholder til indhold 6">
            <a:extLst>
              <a:ext uri="{FF2B5EF4-FFF2-40B4-BE49-F238E27FC236}">
                <a16:creationId xmlns:a16="http://schemas.microsoft.com/office/drawing/2014/main" id="{C1ABAF85-1873-4B69-AE3E-AE539FB1E8DD}"/>
              </a:ext>
            </a:extLst>
          </p:cNvPr>
          <p:cNvGraphicFramePr>
            <a:graphicFrameLocks/>
          </p:cNvGraphicFramePr>
          <p:nvPr>
            <p:extLst>
              <p:ext uri="{D42A27DB-BD31-4B8C-83A1-F6EECF244321}">
                <p14:modId xmlns:p14="http://schemas.microsoft.com/office/powerpoint/2010/main" val="136176873"/>
              </p:ext>
            </p:extLst>
          </p:nvPr>
        </p:nvGraphicFramePr>
        <p:xfrm>
          <a:off x="2021505" y="1139283"/>
          <a:ext cx="2483819" cy="561526"/>
        </p:xfrm>
        <a:graphic>
          <a:graphicData uri="http://schemas.openxmlformats.org/drawingml/2006/table">
            <a:tbl>
              <a:tblPr/>
              <a:tblGrid>
                <a:gridCol w="2483819">
                  <a:extLst>
                    <a:ext uri="{9D8B030D-6E8A-4147-A177-3AD203B41FA5}">
                      <a16:colId xmlns:a16="http://schemas.microsoft.com/office/drawing/2014/main" val="3230462653"/>
                    </a:ext>
                  </a:extLst>
                </a:gridCol>
              </a:tblGrid>
              <a:tr h="561526">
                <a:tc>
                  <a:txBody>
                    <a:bodyPr/>
                    <a:lstStyle/>
                    <a:p>
                      <a:pPr marL="144145" marR="144145" algn="l">
                        <a:lnSpc>
                          <a:spcPct val="100000"/>
                        </a:lnSpc>
                        <a:spcAft>
                          <a:spcPts val="1050"/>
                        </a:spcAft>
                      </a:pPr>
                      <a:r>
                        <a:rPr lang="da-DK" sz="1600" b="1" dirty="0" err="1">
                          <a:effectLst/>
                          <a:latin typeface="Arial" panose="020B0604020202020204" pitchFamily="34" charset="0"/>
                          <a:ea typeface="Times New Roman" panose="02020603050405020304" pitchFamily="18" charset="0"/>
                          <a:cs typeface="Times New Roman" panose="02020603050405020304" pitchFamily="18" charset="0"/>
                        </a:rPr>
                        <a:t>Adfærdselasticiteter</a:t>
                      </a:r>
                      <a:endParaRPr lang="da-DK"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0170" marR="90170" marT="0" marB="0">
                    <a:lnL>
                      <a:noFill/>
                    </a:lnL>
                    <a:lnR>
                      <a:noFill/>
                    </a:lnR>
                    <a:lnT>
                      <a:noFill/>
                    </a:lnT>
                    <a:lnB>
                      <a:noFill/>
                    </a:lnB>
                  </a:tcPr>
                </a:tc>
                <a:extLst>
                  <a:ext uri="{0D108BD9-81ED-4DB2-BD59-A6C34878D82A}">
                    <a16:rowId xmlns:a16="http://schemas.microsoft.com/office/drawing/2014/main" val="2928545691"/>
                  </a:ext>
                </a:extLst>
              </a:tr>
            </a:tbl>
          </a:graphicData>
        </a:graphic>
      </p:graphicFrame>
      <p:sp>
        <p:nvSpPr>
          <p:cNvPr id="13" name="Rektangel 12">
            <a:extLst>
              <a:ext uri="{FF2B5EF4-FFF2-40B4-BE49-F238E27FC236}">
                <a16:creationId xmlns:a16="http://schemas.microsoft.com/office/drawing/2014/main" id="{83952910-651D-45AF-A86F-C53C03116CB3}"/>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660204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dsholder til indhold 11">
            <a:extLst>
              <a:ext uri="{FF2B5EF4-FFF2-40B4-BE49-F238E27FC236}">
                <a16:creationId xmlns:a16="http://schemas.microsoft.com/office/drawing/2014/main" id="{F47BCA25-BC82-4109-ABFB-C76C66FB01E4}"/>
              </a:ext>
            </a:extLst>
          </p:cNvPr>
          <p:cNvGraphicFramePr>
            <a:graphicFrameLocks noGrp="1"/>
          </p:cNvGraphicFramePr>
          <p:nvPr>
            <p:ph sz="half" idx="2"/>
            <p:extLst/>
          </p:nvPr>
        </p:nvGraphicFramePr>
        <p:xfrm>
          <a:off x="6375085" y="1700809"/>
          <a:ext cx="5112066" cy="4243626"/>
        </p:xfrm>
        <a:graphic>
          <a:graphicData uri="http://schemas.openxmlformats.org/drawingml/2006/table">
            <a:tbl>
              <a:tblPr firstRow="1" firstCol="1" bandRow="1"/>
              <a:tblGrid>
                <a:gridCol w="2324247">
                  <a:extLst>
                    <a:ext uri="{9D8B030D-6E8A-4147-A177-3AD203B41FA5}">
                      <a16:colId xmlns:a16="http://schemas.microsoft.com/office/drawing/2014/main" val="1850405648"/>
                    </a:ext>
                  </a:extLst>
                </a:gridCol>
                <a:gridCol w="929273">
                  <a:extLst>
                    <a:ext uri="{9D8B030D-6E8A-4147-A177-3AD203B41FA5}">
                      <a16:colId xmlns:a16="http://schemas.microsoft.com/office/drawing/2014/main" val="1535131912"/>
                    </a:ext>
                  </a:extLst>
                </a:gridCol>
                <a:gridCol w="929273">
                  <a:extLst>
                    <a:ext uri="{9D8B030D-6E8A-4147-A177-3AD203B41FA5}">
                      <a16:colId xmlns:a16="http://schemas.microsoft.com/office/drawing/2014/main" val="793191528"/>
                    </a:ext>
                  </a:extLst>
                </a:gridCol>
                <a:gridCol w="929273">
                  <a:extLst>
                    <a:ext uri="{9D8B030D-6E8A-4147-A177-3AD203B41FA5}">
                      <a16:colId xmlns:a16="http://schemas.microsoft.com/office/drawing/2014/main" val="2934558048"/>
                    </a:ext>
                  </a:extLst>
                </a:gridCol>
              </a:tblGrid>
              <a:tr h="681157">
                <a:tc>
                  <a:txBody>
                    <a:bodyPr/>
                    <a:lstStyle/>
                    <a:p>
                      <a:pPr algn="l">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a:noFill/>
                    </a:lnB>
                  </a:tcPr>
                </a:tc>
                <a:tc>
                  <a:txBody>
                    <a:bodyPr/>
                    <a:lstStyle/>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Opdaterede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forudsætninger</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a:noFill/>
                    </a:lnB>
                  </a:tcPr>
                </a:tc>
                <a:tc>
                  <a:txBody>
                    <a:bodyPr/>
                    <a:lstStyle/>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Samme vægt for beskæftigede og ikke-beskæftigede</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a:noFill/>
                    </a:lnB>
                  </a:tcPr>
                </a:tc>
                <a:tc>
                  <a:txBody>
                    <a:bodyPr/>
                    <a:lstStyle/>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II:</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Samme vægt på tværs af </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indkomster</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a:noFill/>
                    </a:lnB>
                  </a:tcPr>
                </a:tc>
                <a:extLst>
                  <a:ext uri="{0D108BD9-81ED-4DB2-BD59-A6C34878D82A}">
                    <a16:rowId xmlns:a16="http://schemas.microsoft.com/office/drawing/2014/main" val="1225700635"/>
                  </a:ext>
                </a:extLst>
              </a:tr>
              <a:tr h="281788">
                <a:tc>
                  <a:txBody>
                    <a:bodyPr/>
                    <a:lstStyle/>
                    <a:p>
                      <a:pPr algn="l">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Skattenedsættelser</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gridSpan="3">
                  <a:txBody>
                    <a:bodyPr/>
                    <a:lstStyle/>
                    <a:p>
                      <a:pPr algn="ctr">
                        <a:lnSpc>
                          <a:spcPct val="10000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Arbejdsudbudsvirkning, fuldtidspersoner</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B5B1B1"/>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623581007"/>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Reduktion af sats for AM-bidrag</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212330030"/>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Forhøjelse af personfradrag</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437013052"/>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Reduktion af sats for bundskat</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083112918"/>
                  </a:ext>
                </a:extLst>
              </a:tr>
              <a:tr h="340578">
                <a:tc>
                  <a:txBody>
                    <a:bodyPr/>
                    <a:lstStyle/>
                    <a:p>
                      <a:pPr algn="l">
                        <a:lnSpc>
                          <a:spcPct val="100000"/>
                        </a:lnSpc>
                        <a:spcAft>
                          <a:spcPts val="0"/>
                        </a:spcAft>
                      </a:pPr>
                      <a:r>
                        <a:rPr lang="da-DK"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Parallel forhøjelse af sats og maksimum for </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r>
                        <a:rPr lang="da-DK"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jobfradrag</a:t>
                      </a:r>
                      <a:r>
                        <a:rPr lang="da-DK"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78163134"/>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Forhøjelse af maksimum for jobfradrag</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689800501"/>
                  </a:ext>
                </a:extLst>
              </a:tr>
              <a:tr h="34057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Parallel forhøjelse af sats og maksimum for </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088187838"/>
                  </a:ext>
                </a:extLst>
              </a:tr>
              <a:tr h="34057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Forhøjelse af maksimum for</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972947097"/>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Reduktion af sats for mellemskat</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758588668"/>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Forhøjelse af grænse for mellemskat</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11215459"/>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Reduktion af sats for topskat</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449106237"/>
                  </a:ext>
                </a:extLst>
              </a:tr>
              <a:tr h="281788">
                <a:tc>
                  <a:txBody>
                    <a:bodyPr/>
                    <a:lstStyle/>
                    <a:p>
                      <a:pPr algn="l">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Forhøjelse af grænse for topskat</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19422434"/>
                  </a:ext>
                </a:extLst>
              </a:tr>
            </a:tbl>
          </a:graphicData>
        </a:graphic>
      </p:graphicFrame>
      <p:sp>
        <p:nvSpPr>
          <p:cNvPr id="4" name="Pladsholder til slidenummer 3">
            <a:extLst>
              <a:ext uri="{FF2B5EF4-FFF2-40B4-BE49-F238E27FC236}">
                <a16:creationId xmlns:a16="http://schemas.microsoft.com/office/drawing/2014/main" id="{BF8AF6B8-E902-4275-947A-AB7F306C1804}"/>
              </a:ext>
            </a:extLst>
          </p:cNvPr>
          <p:cNvSpPr>
            <a:spLocks noGrp="1"/>
          </p:cNvSpPr>
          <p:nvPr>
            <p:ph type="sldNum" sz="quarter" idx="12"/>
          </p:nvPr>
        </p:nvSpPr>
        <p:spPr/>
        <p:txBody>
          <a:bodyPr/>
          <a:lstStyle/>
          <a:p>
            <a:fld id="{80AE25ED-097C-4BDC-A7CE-FA97BD9CA3B5}" type="slidenum">
              <a:rPr lang="da-DK" smtClean="0"/>
              <a:pPr/>
              <a:t>29</a:t>
            </a:fld>
            <a:endParaRPr lang="da-DK"/>
          </a:p>
        </p:txBody>
      </p:sp>
      <p:sp>
        <p:nvSpPr>
          <p:cNvPr id="5" name="Titel 4">
            <a:extLst>
              <a:ext uri="{FF2B5EF4-FFF2-40B4-BE49-F238E27FC236}">
                <a16:creationId xmlns:a16="http://schemas.microsoft.com/office/drawing/2014/main" id="{C60A0BBC-7FEE-433E-B033-9F101663501F}"/>
              </a:ext>
            </a:extLst>
          </p:cNvPr>
          <p:cNvSpPr>
            <a:spLocks noGrp="1"/>
          </p:cNvSpPr>
          <p:nvPr>
            <p:ph type="title"/>
          </p:nvPr>
        </p:nvSpPr>
        <p:spPr/>
        <p:txBody>
          <a:bodyPr/>
          <a:lstStyle/>
          <a:p>
            <a:r>
              <a:rPr lang="da-DK" dirty="0"/>
              <a:t>Appendiks: Følsomhedsberegninger for ekstensiv margin</a:t>
            </a:r>
          </a:p>
        </p:txBody>
      </p:sp>
      <p:sp>
        <p:nvSpPr>
          <p:cNvPr id="13" name="Rektangel 12">
            <a:extLst>
              <a:ext uri="{FF2B5EF4-FFF2-40B4-BE49-F238E27FC236}">
                <a16:creationId xmlns:a16="http://schemas.microsoft.com/office/drawing/2014/main" id="{83952910-651D-45AF-A86F-C53C03116CB3}"/>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graphicFrame>
        <p:nvGraphicFramePr>
          <p:cNvPr id="14" name="Pladsholder til indhold 6">
            <a:extLst>
              <a:ext uri="{FF2B5EF4-FFF2-40B4-BE49-F238E27FC236}">
                <a16:creationId xmlns:a16="http://schemas.microsoft.com/office/drawing/2014/main" id="{240F7E33-3A54-4417-9EF9-65D2DD999429}"/>
              </a:ext>
            </a:extLst>
          </p:cNvPr>
          <p:cNvGraphicFramePr>
            <a:graphicFrameLocks/>
          </p:cNvGraphicFramePr>
          <p:nvPr>
            <p:extLst>
              <p:ext uri="{D42A27DB-BD31-4B8C-83A1-F6EECF244321}">
                <p14:modId xmlns:p14="http://schemas.microsoft.com/office/powerpoint/2010/main" val="1125848514"/>
              </p:ext>
            </p:extLst>
          </p:nvPr>
        </p:nvGraphicFramePr>
        <p:xfrm>
          <a:off x="2067227" y="1117819"/>
          <a:ext cx="2457470" cy="360041"/>
        </p:xfrm>
        <a:graphic>
          <a:graphicData uri="http://schemas.openxmlformats.org/drawingml/2006/table">
            <a:tbl>
              <a:tblPr/>
              <a:tblGrid>
                <a:gridCol w="2457470">
                  <a:extLst>
                    <a:ext uri="{9D8B030D-6E8A-4147-A177-3AD203B41FA5}">
                      <a16:colId xmlns:a16="http://schemas.microsoft.com/office/drawing/2014/main" val="3230462653"/>
                    </a:ext>
                  </a:extLst>
                </a:gridCol>
              </a:tblGrid>
              <a:tr h="360041">
                <a:tc>
                  <a:txBody>
                    <a:bodyPr/>
                    <a:lstStyle/>
                    <a:p>
                      <a:pPr marL="144145" marR="144145" algn="l">
                        <a:lnSpc>
                          <a:spcPct val="100000"/>
                        </a:lnSpc>
                        <a:spcAft>
                          <a:spcPts val="1050"/>
                        </a:spcAft>
                      </a:pPr>
                      <a:r>
                        <a:rPr lang="da-DK" sz="1600" b="1" dirty="0">
                          <a:effectLst/>
                          <a:latin typeface="Arial" panose="020B0604020202020204" pitchFamily="34" charset="0"/>
                          <a:ea typeface="Times New Roman" panose="02020603050405020304" pitchFamily="18" charset="0"/>
                          <a:cs typeface="Times New Roman" panose="02020603050405020304" pitchFamily="18" charset="0"/>
                        </a:rPr>
                        <a:t>Adfærdsparameter</a:t>
                      </a:r>
                    </a:p>
                  </a:txBody>
                  <a:tcPr marL="90170" marR="90170" marT="0" marB="0">
                    <a:lnL>
                      <a:noFill/>
                    </a:lnL>
                    <a:lnR>
                      <a:noFill/>
                    </a:lnR>
                    <a:lnT>
                      <a:noFill/>
                    </a:lnT>
                    <a:lnB>
                      <a:noFill/>
                    </a:lnB>
                  </a:tcPr>
                </a:tc>
                <a:extLst>
                  <a:ext uri="{0D108BD9-81ED-4DB2-BD59-A6C34878D82A}">
                    <a16:rowId xmlns:a16="http://schemas.microsoft.com/office/drawing/2014/main" val="2928545691"/>
                  </a:ext>
                </a:extLst>
              </a:tr>
            </a:tbl>
          </a:graphicData>
        </a:graphic>
      </p:graphicFrame>
      <p:graphicFrame>
        <p:nvGraphicFramePr>
          <p:cNvPr id="6" name="Tabel 5">
            <a:extLst>
              <a:ext uri="{FF2B5EF4-FFF2-40B4-BE49-F238E27FC236}">
                <a16:creationId xmlns:a16="http://schemas.microsoft.com/office/drawing/2014/main" id="{F2FB29E5-B985-433E-9522-3A5BD273A5A0}"/>
              </a:ext>
            </a:extLst>
          </p:cNvPr>
          <p:cNvGraphicFramePr>
            <a:graphicFrameLocks noGrp="1"/>
          </p:cNvGraphicFramePr>
          <p:nvPr>
            <p:extLst>
              <p:ext uri="{D42A27DB-BD31-4B8C-83A1-F6EECF244321}">
                <p14:modId xmlns:p14="http://schemas.microsoft.com/office/powerpoint/2010/main" val="3378657513"/>
              </p:ext>
            </p:extLst>
          </p:nvPr>
        </p:nvGraphicFramePr>
        <p:xfrm>
          <a:off x="427831" y="1700809"/>
          <a:ext cx="5296694" cy="4243624"/>
        </p:xfrm>
        <a:graphic>
          <a:graphicData uri="http://schemas.openxmlformats.org/drawingml/2006/table">
            <a:tbl>
              <a:tblPr firstRow="1" firstCol="1" bandRow="1"/>
              <a:tblGrid>
                <a:gridCol w="2408189">
                  <a:extLst>
                    <a:ext uri="{9D8B030D-6E8A-4147-A177-3AD203B41FA5}">
                      <a16:colId xmlns:a16="http://schemas.microsoft.com/office/drawing/2014/main" val="280058781"/>
                    </a:ext>
                  </a:extLst>
                </a:gridCol>
                <a:gridCol w="962835">
                  <a:extLst>
                    <a:ext uri="{9D8B030D-6E8A-4147-A177-3AD203B41FA5}">
                      <a16:colId xmlns:a16="http://schemas.microsoft.com/office/drawing/2014/main" val="327931624"/>
                    </a:ext>
                  </a:extLst>
                </a:gridCol>
                <a:gridCol w="962835">
                  <a:extLst>
                    <a:ext uri="{9D8B030D-6E8A-4147-A177-3AD203B41FA5}">
                      <a16:colId xmlns:a16="http://schemas.microsoft.com/office/drawing/2014/main" val="4011176191"/>
                    </a:ext>
                  </a:extLst>
                </a:gridCol>
                <a:gridCol w="962835">
                  <a:extLst>
                    <a:ext uri="{9D8B030D-6E8A-4147-A177-3AD203B41FA5}">
                      <a16:colId xmlns:a16="http://schemas.microsoft.com/office/drawing/2014/main" val="223321917"/>
                    </a:ext>
                  </a:extLst>
                </a:gridCol>
              </a:tblGrid>
              <a:tr h="638630">
                <a:tc>
                  <a:txBody>
                    <a:bodyPr/>
                    <a:lstStyle/>
                    <a:p>
                      <a:pPr algn="l">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ctr">
                        <a:lnSpc>
                          <a:spcPts val="1150"/>
                        </a:lnSpc>
                        <a:spcAft>
                          <a:spcPts val="0"/>
                        </a:spcAft>
                      </a:pPr>
                      <a:r>
                        <a:rPr lang="da-DK"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Opdaterede</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150"/>
                        </a:lnSpc>
                        <a:spcAft>
                          <a:spcPts val="0"/>
                        </a:spcAft>
                      </a:pPr>
                      <a:r>
                        <a:rPr lang="da-DK" sz="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forudsætninger</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ctr">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Lav adfærds-</a:t>
                      </a:r>
                      <a:b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parameter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ctr">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 II:</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Høj adfærds-</a:t>
                      </a:r>
                      <a:b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parameter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829586718"/>
                  </a:ext>
                </a:extLst>
              </a:tr>
              <a:tr h="235367">
                <a:tc>
                  <a:txBody>
                    <a:bodyPr/>
                    <a:lstStyle/>
                    <a:p>
                      <a:pPr algn="l">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Adfærdsparameter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40386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40386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403860" algn="dec"/>
                        </a:tabLst>
                      </a:pPr>
                      <a:r>
                        <a:rPr lang="da-DK"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0,25</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708919152"/>
                  </a:ext>
                </a:extLst>
              </a:tr>
              <a:tr h="235367">
                <a:tc>
                  <a:txBody>
                    <a:bodyPr/>
                    <a:lstStyle/>
                    <a:p>
                      <a:pPr algn="l">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Skattenedsættelser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gridSpan="3">
                  <a:txBody>
                    <a:bodyPr/>
                    <a:lstStyle/>
                    <a:p>
                      <a:pPr algn="ctr">
                        <a:lnSpc>
                          <a:spcPts val="11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Arbejdsudbudsvirkning, fuldtidspersoner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10956115"/>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Reduktion af sats for AM-bidrag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584238583"/>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Forhøjelse af personfradrag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190799157"/>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Reduktion af sats for bundskat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766694105"/>
                  </a:ext>
                </a:extLst>
              </a:tr>
              <a:tr h="417108">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da-DK" sz="900">
                          <a:effectLst/>
                          <a:latin typeface="Arial" panose="020B0604020202020204" pitchFamily="34" charset="0"/>
                          <a:ea typeface="Times New Roman" panose="02020603050405020304" pitchFamily="18" charset="0"/>
                          <a:cs typeface="Times New Roman" panose="02020603050405020304" pitchFamily="18" charset="0"/>
                        </a:rPr>
                        <a:t> </a:t>
                      </a: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Parallel forhøjelse af sats og maksimum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924639588"/>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Forhøjelse af maksimum for jobfradrag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479933125"/>
                  </a:ext>
                </a:extLst>
              </a:tr>
              <a:tr h="417108">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Parallel forhøjelse af sats og maksimum for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473855904"/>
                  </a:ext>
                </a:extLst>
              </a:tr>
              <a:tr h="417108">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Forhøjelse af maksimum for </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89156872"/>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Reduktion af sats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006361790"/>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Forhøjelse af grænse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65553844"/>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Reduktion af sats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873984556"/>
                  </a:ext>
                </a:extLst>
              </a:tr>
              <a:tr h="235367">
                <a:tc>
                  <a:txBody>
                    <a:bodyPr/>
                    <a:lstStyle/>
                    <a:p>
                      <a:pPr algn="l">
                        <a:lnSpc>
                          <a:spcPts val="11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Forhøjelse af grænse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ts val="1150"/>
                        </a:lnSpc>
                        <a:spcAft>
                          <a:spcPts val="0"/>
                        </a:spcAft>
                        <a:tabLst>
                          <a:tab pos="510540" algn="dec"/>
                        </a:tabLst>
                      </a:pPr>
                      <a:r>
                        <a:rPr lang="da-DK"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a-DK"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078124576"/>
                  </a:ext>
                </a:extLst>
              </a:tr>
            </a:tbl>
          </a:graphicData>
        </a:graphic>
      </p:graphicFrame>
      <p:graphicFrame>
        <p:nvGraphicFramePr>
          <p:cNvPr id="15" name="Pladsholder til indhold 6">
            <a:extLst>
              <a:ext uri="{FF2B5EF4-FFF2-40B4-BE49-F238E27FC236}">
                <a16:creationId xmlns:a16="http://schemas.microsoft.com/office/drawing/2014/main" id="{9F470B32-8EB6-43AB-9742-8F8B8A70EB02}"/>
              </a:ext>
            </a:extLst>
          </p:cNvPr>
          <p:cNvGraphicFramePr>
            <a:graphicFrameLocks/>
          </p:cNvGraphicFramePr>
          <p:nvPr>
            <p:extLst>
              <p:ext uri="{D42A27DB-BD31-4B8C-83A1-F6EECF244321}">
                <p14:modId xmlns:p14="http://schemas.microsoft.com/office/powerpoint/2010/main" val="180829880"/>
              </p:ext>
            </p:extLst>
          </p:nvPr>
        </p:nvGraphicFramePr>
        <p:xfrm>
          <a:off x="8134305" y="1117818"/>
          <a:ext cx="2457470" cy="360041"/>
        </p:xfrm>
        <a:graphic>
          <a:graphicData uri="http://schemas.openxmlformats.org/drawingml/2006/table">
            <a:tbl>
              <a:tblPr/>
              <a:tblGrid>
                <a:gridCol w="2457470">
                  <a:extLst>
                    <a:ext uri="{9D8B030D-6E8A-4147-A177-3AD203B41FA5}">
                      <a16:colId xmlns:a16="http://schemas.microsoft.com/office/drawing/2014/main" val="3230462653"/>
                    </a:ext>
                  </a:extLst>
                </a:gridCol>
              </a:tblGrid>
              <a:tr h="360041">
                <a:tc>
                  <a:txBody>
                    <a:bodyPr/>
                    <a:lstStyle/>
                    <a:p>
                      <a:pPr marL="144145" marR="144145" algn="l">
                        <a:lnSpc>
                          <a:spcPct val="100000"/>
                        </a:lnSpc>
                        <a:spcAft>
                          <a:spcPts val="1050"/>
                        </a:spcAft>
                      </a:pPr>
                      <a:r>
                        <a:rPr lang="da-DK" sz="1600" b="1" dirty="0">
                          <a:effectLst/>
                          <a:latin typeface="Arial" panose="020B0604020202020204" pitchFamily="34" charset="0"/>
                          <a:ea typeface="Times New Roman" panose="02020603050405020304" pitchFamily="18" charset="0"/>
                          <a:cs typeface="Times New Roman" panose="02020603050405020304" pitchFamily="18" charset="0"/>
                        </a:rPr>
                        <a:t>Sammenvægtning</a:t>
                      </a:r>
                    </a:p>
                  </a:txBody>
                  <a:tcPr marL="90170" marR="90170" marT="0" marB="0">
                    <a:lnL>
                      <a:noFill/>
                    </a:lnL>
                    <a:lnR>
                      <a:noFill/>
                    </a:lnR>
                    <a:lnT>
                      <a:noFill/>
                    </a:lnT>
                    <a:lnB>
                      <a:noFill/>
                    </a:lnB>
                  </a:tcPr>
                </a:tc>
                <a:extLst>
                  <a:ext uri="{0D108BD9-81ED-4DB2-BD59-A6C34878D82A}">
                    <a16:rowId xmlns:a16="http://schemas.microsoft.com/office/drawing/2014/main" val="2928545691"/>
                  </a:ext>
                </a:extLst>
              </a:tr>
            </a:tbl>
          </a:graphicData>
        </a:graphic>
      </p:graphicFrame>
    </p:spTree>
    <p:extLst>
      <p:ext uri="{BB962C8B-B14F-4D97-AF65-F5344CB8AC3E}">
        <p14:creationId xmlns:p14="http://schemas.microsoft.com/office/powerpoint/2010/main" val="235926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BD642D-9CA9-47ED-A7E4-EB384004ED3A}"/>
              </a:ext>
            </a:extLst>
          </p:cNvPr>
          <p:cNvSpPr>
            <a:spLocks noGrp="1"/>
          </p:cNvSpPr>
          <p:nvPr>
            <p:ph type="title"/>
          </p:nvPr>
        </p:nvSpPr>
        <p:spPr/>
        <p:txBody>
          <a:bodyPr/>
          <a:lstStyle/>
          <a:p>
            <a:r>
              <a:rPr lang="da-DK" dirty="0"/>
              <a:t>Baggrund om eftersyn</a:t>
            </a:r>
          </a:p>
        </p:txBody>
      </p:sp>
      <p:sp>
        <p:nvSpPr>
          <p:cNvPr id="2" name="Content Placeholder 1">
            <a:extLst>
              <a:ext uri="{FF2B5EF4-FFF2-40B4-BE49-F238E27FC236}">
                <a16:creationId xmlns:a16="http://schemas.microsoft.com/office/drawing/2014/main" id="{0BB790A2-110B-40AA-B1BE-671106C42266}"/>
              </a:ext>
            </a:extLst>
          </p:cNvPr>
          <p:cNvSpPr>
            <a:spLocks noGrp="1"/>
          </p:cNvSpPr>
          <p:nvPr>
            <p:ph idx="1"/>
          </p:nvPr>
        </p:nvSpPr>
        <p:spPr/>
        <p:txBody>
          <a:bodyPr rIns="3060000"/>
          <a:lstStyle/>
          <a:p>
            <a:pPr marL="0" indent="0">
              <a:buNone/>
            </a:pPr>
            <a:r>
              <a:rPr lang="da-DK" b="1" dirty="0"/>
              <a:t>Historien begynder med publikationen Fordeling og Incitamenter fra 2002</a:t>
            </a:r>
          </a:p>
          <a:p>
            <a:r>
              <a:rPr lang="da-DK" dirty="0"/>
              <a:t>Her blev for første gang opstillet en samlet modelramme og regneprincipper, som kunne benyttes til at beregne arbejdsudbudsvirkninger og afledte virkninger for de offentlige finanser </a:t>
            </a:r>
            <a:r>
              <a:rPr lang="da-DK"/>
              <a:t>af ændringer </a:t>
            </a:r>
            <a:r>
              <a:rPr lang="da-DK" dirty="0"/>
              <a:t>i personbeskatningen.</a:t>
            </a:r>
          </a:p>
          <a:p>
            <a:r>
              <a:rPr lang="da-DK" dirty="0"/>
              <a:t>I de følgende år er det blevet en fast del af ministeriernes regneprincipper at indregne dynamiske virkninger på arbejdsudbud og offentlige finanser af personskatteændringer mv.</a:t>
            </a:r>
          </a:p>
          <a:p>
            <a:r>
              <a:rPr lang="da-DK" dirty="0"/>
              <a:t>I bl.a. Skattekommissionens rapport </a:t>
            </a:r>
            <a:r>
              <a:rPr lang="da-DK" b="1" dirty="0"/>
              <a:t>Lavere skat på arbejde fra 2009 </a:t>
            </a:r>
            <a:r>
              <a:rPr lang="da-DK" dirty="0"/>
              <a:t>blev disse regneprincipper benyttet som en integreret del af et konkret reformudspil.</a:t>
            </a:r>
          </a:p>
          <a:p>
            <a:r>
              <a:rPr lang="da-DK" dirty="0"/>
              <a:t>Der har længe været et ønske om at give disse regneprincipper et eftersyn. I en pressemeddelelse fra Finansministeriet i april 2019 blev dette arbejde officielt igangsat.</a:t>
            </a:r>
          </a:p>
          <a:p>
            <a:pPr marL="0" indent="0">
              <a:buNone/>
            </a:pPr>
            <a:r>
              <a:rPr lang="da-DK" b="1" dirty="0"/>
              <a:t>Nu forelægger resultatet af eftersynet</a:t>
            </a:r>
          </a:p>
        </p:txBody>
      </p:sp>
      <p:sp>
        <p:nvSpPr>
          <p:cNvPr id="8" name="Slide Number Placeholder 7">
            <a:extLst>
              <a:ext uri="{FF2B5EF4-FFF2-40B4-BE49-F238E27FC236}">
                <a16:creationId xmlns:a16="http://schemas.microsoft.com/office/drawing/2014/main" id="{3B47D6D5-17E6-4C7C-B3EE-711787980303}"/>
              </a:ext>
            </a:extLst>
          </p:cNvPr>
          <p:cNvSpPr>
            <a:spLocks noGrp="1"/>
          </p:cNvSpPr>
          <p:nvPr>
            <p:ph type="sldNum" sz="quarter" idx="12"/>
          </p:nvPr>
        </p:nvSpPr>
        <p:spPr/>
        <p:txBody>
          <a:bodyPr/>
          <a:lstStyle/>
          <a:p>
            <a:fld id="{80AE25ED-097C-4BDC-A7CE-FA97BD9CA3B5}" type="slidenum">
              <a:rPr lang="da-DK" smtClean="0"/>
              <a:pPr/>
              <a:t>3</a:t>
            </a:fld>
            <a:endParaRPr lang="da-DK"/>
          </a:p>
        </p:txBody>
      </p:sp>
      <p:sp>
        <p:nvSpPr>
          <p:cNvPr id="18" name="Rektangel 17">
            <a:extLst>
              <a:ext uri="{FF2B5EF4-FFF2-40B4-BE49-F238E27FC236}">
                <a16:creationId xmlns:a16="http://schemas.microsoft.com/office/drawing/2014/main" id="{69DC169C-FA24-4C45-8C2A-CBA5940D4C52}"/>
              </a:ext>
            </a:extLst>
          </p:cNvPr>
          <p:cNvSpPr/>
          <p:nvPr/>
        </p:nvSpPr>
        <p:spPr bwMode="auto">
          <a:xfrm>
            <a:off x="9696400" y="6021288"/>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pic>
        <p:nvPicPr>
          <p:cNvPr id="4" name="Billede 3" descr="Et billede, der indeholder bagte godter, Fastfood, mad, opskrift&#10;&#10;Automatisk genereret beskrivelse">
            <a:extLst>
              <a:ext uri="{FF2B5EF4-FFF2-40B4-BE49-F238E27FC236}">
                <a16:creationId xmlns:a16="http://schemas.microsoft.com/office/drawing/2014/main" id="{C42067EE-7AD9-997E-F552-C81BFF7F8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422" y="596575"/>
            <a:ext cx="1940741" cy="2729166"/>
          </a:xfrm>
          <a:prstGeom prst="rect">
            <a:avLst/>
          </a:prstGeom>
        </p:spPr>
      </p:pic>
      <p:pic>
        <p:nvPicPr>
          <p:cNvPr id="10" name="Billede 9">
            <a:extLst>
              <a:ext uri="{FF2B5EF4-FFF2-40B4-BE49-F238E27FC236}">
                <a16:creationId xmlns:a16="http://schemas.microsoft.com/office/drawing/2014/main" id="{FD69FA98-35E5-3F1B-4C2C-D1DF36C63A70}"/>
              </a:ext>
            </a:extLst>
          </p:cNvPr>
          <p:cNvPicPr>
            <a:picLocks noChangeAspect="1"/>
          </p:cNvPicPr>
          <p:nvPr/>
        </p:nvPicPr>
        <p:blipFill>
          <a:blip r:embed="rId5"/>
          <a:stretch>
            <a:fillRect/>
          </a:stretch>
        </p:blipFill>
        <p:spPr>
          <a:xfrm>
            <a:off x="9546409" y="3493150"/>
            <a:ext cx="1940741" cy="2719959"/>
          </a:xfrm>
          <a:prstGeom prst="rect">
            <a:avLst/>
          </a:prstGeom>
        </p:spPr>
      </p:pic>
    </p:spTree>
    <p:custDataLst>
      <p:tags r:id="rId1"/>
    </p:custDataLst>
    <p:extLst>
      <p:ext uri="{BB962C8B-B14F-4D97-AF65-F5344CB8AC3E}">
        <p14:creationId xmlns:p14="http://schemas.microsoft.com/office/powerpoint/2010/main" val="74710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60A0BBC-7FEE-433E-B033-9F101663501F}"/>
              </a:ext>
            </a:extLst>
          </p:cNvPr>
          <p:cNvSpPr>
            <a:spLocks noGrp="1"/>
          </p:cNvSpPr>
          <p:nvPr>
            <p:ph type="title"/>
          </p:nvPr>
        </p:nvSpPr>
        <p:spPr/>
        <p:txBody>
          <a:bodyPr/>
          <a:lstStyle/>
          <a:p>
            <a:r>
              <a:rPr lang="da-DK" dirty="0"/>
              <a:t>Appendiks: Følsomhedsberegninger for selvfinansieringsgrader</a:t>
            </a:r>
          </a:p>
        </p:txBody>
      </p:sp>
      <p:sp>
        <p:nvSpPr>
          <p:cNvPr id="4" name="Pladsholder til slidenummer 3">
            <a:extLst>
              <a:ext uri="{FF2B5EF4-FFF2-40B4-BE49-F238E27FC236}">
                <a16:creationId xmlns:a16="http://schemas.microsoft.com/office/drawing/2014/main" id="{BF8AF6B8-E902-4275-947A-AB7F306C1804}"/>
              </a:ext>
            </a:extLst>
          </p:cNvPr>
          <p:cNvSpPr>
            <a:spLocks noGrp="1"/>
          </p:cNvSpPr>
          <p:nvPr>
            <p:ph type="sldNum" sz="quarter" idx="12"/>
          </p:nvPr>
        </p:nvSpPr>
        <p:spPr/>
        <p:txBody>
          <a:bodyPr/>
          <a:lstStyle/>
          <a:p>
            <a:fld id="{80AE25ED-097C-4BDC-A7CE-FA97BD9CA3B5}" type="slidenum">
              <a:rPr lang="da-DK" smtClean="0"/>
              <a:pPr/>
              <a:t>30</a:t>
            </a:fld>
            <a:endParaRPr lang="da-DK"/>
          </a:p>
        </p:txBody>
      </p:sp>
      <p:sp>
        <p:nvSpPr>
          <p:cNvPr id="13" name="Rektangel 12">
            <a:extLst>
              <a:ext uri="{FF2B5EF4-FFF2-40B4-BE49-F238E27FC236}">
                <a16:creationId xmlns:a16="http://schemas.microsoft.com/office/drawing/2014/main" id="{83952910-651D-45AF-A86F-C53C03116CB3}"/>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mc:AlternateContent xmlns:mc="http://schemas.openxmlformats.org/markup-compatibility/2006">
        <mc:Choice xmlns:a14="http://schemas.microsoft.com/office/drawing/2010/main" Requires="a14">
          <p:graphicFrame>
            <p:nvGraphicFramePr>
              <p:cNvPr id="7" name="Tabel 6">
                <a:extLst>
                  <a:ext uri="{FF2B5EF4-FFF2-40B4-BE49-F238E27FC236}">
                    <a16:creationId xmlns:a16="http://schemas.microsoft.com/office/drawing/2014/main" id="{EFB39C30-5845-4C9C-899F-1C8FB833F807}"/>
                  </a:ext>
                </a:extLst>
              </p:cNvPr>
              <p:cNvGraphicFramePr>
                <a:graphicFrameLocks noGrp="1"/>
              </p:cNvGraphicFramePr>
              <p:nvPr>
                <p:extLst>
                  <p:ext uri="{D42A27DB-BD31-4B8C-83A1-F6EECF244321}">
                    <p14:modId xmlns:p14="http://schemas.microsoft.com/office/powerpoint/2010/main" val="1628186556"/>
                  </p:ext>
                </p:extLst>
              </p:nvPr>
            </p:nvGraphicFramePr>
            <p:xfrm>
              <a:off x="2000251" y="1200150"/>
              <a:ext cx="8020050" cy="4749135"/>
            </p:xfrm>
            <a:graphic>
              <a:graphicData uri="http://schemas.openxmlformats.org/drawingml/2006/table">
                <a:tbl>
                  <a:tblPr firstRow="1" firstCol="1" lastRow="1" lastCol="1" bandRow="1" bandCol="1"/>
                  <a:tblGrid>
                    <a:gridCol w="2573856">
                      <a:extLst>
                        <a:ext uri="{9D8B030D-6E8A-4147-A177-3AD203B41FA5}">
                          <a16:colId xmlns:a16="http://schemas.microsoft.com/office/drawing/2014/main" val="3149018700"/>
                        </a:ext>
                      </a:extLst>
                    </a:gridCol>
                    <a:gridCol w="907699">
                      <a:extLst>
                        <a:ext uri="{9D8B030D-6E8A-4147-A177-3AD203B41FA5}">
                          <a16:colId xmlns:a16="http://schemas.microsoft.com/office/drawing/2014/main" val="4154213012"/>
                        </a:ext>
                      </a:extLst>
                    </a:gridCol>
                    <a:gridCol w="907699">
                      <a:extLst>
                        <a:ext uri="{9D8B030D-6E8A-4147-A177-3AD203B41FA5}">
                          <a16:colId xmlns:a16="http://schemas.microsoft.com/office/drawing/2014/main" val="2685897293"/>
                        </a:ext>
                      </a:extLst>
                    </a:gridCol>
                    <a:gridCol w="907699">
                      <a:extLst>
                        <a:ext uri="{9D8B030D-6E8A-4147-A177-3AD203B41FA5}">
                          <a16:colId xmlns:a16="http://schemas.microsoft.com/office/drawing/2014/main" val="3817136724"/>
                        </a:ext>
                      </a:extLst>
                    </a:gridCol>
                    <a:gridCol w="907699">
                      <a:extLst>
                        <a:ext uri="{9D8B030D-6E8A-4147-A177-3AD203B41FA5}">
                          <a16:colId xmlns:a16="http://schemas.microsoft.com/office/drawing/2014/main" val="982133174"/>
                        </a:ext>
                      </a:extLst>
                    </a:gridCol>
                    <a:gridCol w="907699">
                      <a:extLst>
                        <a:ext uri="{9D8B030D-6E8A-4147-A177-3AD203B41FA5}">
                          <a16:colId xmlns:a16="http://schemas.microsoft.com/office/drawing/2014/main" val="1446129542"/>
                        </a:ext>
                      </a:extLst>
                    </a:gridCol>
                    <a:gridCol w="907699">
                      <a:extLst>
                        <a:ext uri="{9D8B030D-6E8A-4147-A177-3AD203B41FA5}">
                          <a16:colId xmlns:a16="http://schemas.microsoft.com/office/drawing/2014/main" val="3697614740"/>
                        </a:ext>
                      </a:extLst>
                    </a:gridCol>
                  </a:tblGrid>
                  <a:tr h="242641">
                    <a:tc rowSpan="2">
                      <a:txBody>
                        <a:bodyPr/>
                        <a:lstStyle/>
                        <a:p>
                          <a:pPr marR="36195" algn="l">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Intensiv margin</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Lav</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Høj</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28736061"/>
                      </a:ext>
                    </a:extLst>
                  </a:tr>
                  <a:tr h="342049">
                    <a:tc vMerge="1">
                      <a:txBody>
                        <a:bodyPr/>
                        <a:lstStyle/>
                        <a:p>
                          <a:endParaRPr lang="da-DK"/>
                        </a:p>
                      </a:txBody>
                      <a:tcPr/>
                    </a:tc>
                    <a:tc>
                      <a:txBody>
                        <a:bodyPr/>
                        <a:lstStyle/>
                        <a:p>
                          <a:pPr marL="36195" marR="36195" algn="ct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=0,2</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sSub>
                                  <m:sSubPr>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m:t>
                                </m:r>
                              </m:oMath>
                              <m:oMath xmlns:m="http://schemas.openxmlformats.org/officeDocument/2006/math">
                                <m:acc>
                                  <m:accPr>
                                    <m:chr m:val="̂"/>
                                    <m:ctrlPr>
                                      <a:rPr lang="da-DK" sz="9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𝜂</m:t>
                                    </m:r>
                                  </m:e>
                                </m:acc>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468077382"/>
                      </a:ext>
                    </a:extLst>
                  </a:tr>
                  <a:tr h="242641">
                    <a:tc rowSpan="2">
                      <a:txBody>
                        <a:bodyPr/>
                        <a:lstStyle/>
                        <a:p>
                          <a:pPr marR="36195" algn="l">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Ekstensiv margin</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Lav</a:t>
                          </a: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Høj</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421347900"/>
                      </a:ext>
                    </a:extLst>
                  </a:tr>
                  <a:tr h="242641">
                    <a:tc vMerge="1">
                      <a:txBody>
                        <a:bodyPr/>
                        <a:lstStyle/>
                        <a:p>
                          <a:endParaRPr lang="da-DK"/>
                        </a:p>
                      </a:txBody>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=0,05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=0,15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r">
                            <a:lnSpc>
                              <a:spcPts val="750"/>
                            </a:lnSpc>
                            <a:spcAft>
                              <a:spcPts val="0"/>
                            </a:spcAft>
                          </a:pPr>
                          <a14:m>
                            <m:oMathPara xmlns:m="http://schemas.openxmlformats.org/officeDocument/2006/math">
                              <m:oMathParaPr>
                                <m:jc m:val="centerGroup"/>
                              </m:oMathParaPr>
                              <m:oMath xmlns:m="http://schemas.openxmlformats.org/officeDocument/2006/math">
                                <m:r>
                                  <a:rPr lang="da-DK" sz="9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da-DK" sz="900" i="1">
                                    <a:effectLst/>
                                    <a:latin typeface="Cambria Math" panose="02040503050406030204" pitchFamily="18" charset="0"/>
                                    <a:ea typeface="Times New Roman" panose="02020603050405020304" pitchFamily="18" charset="0"/>
                                    <a:cs typeface="Times New Roman" panose="02020603050405020304" pitchFamily="18" charset="0"/>
                                  </a:rPr>
                                  <m:t>=0,25</m:t>
                                </m:r>
                              </m:oMath>
                            </m:oMathPara>
                          </a14:m>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092959501"/>
                      </a:ext>
                    </a:extLst>
                  </a:tr>
                  <a:tr h="242641">
                    <a:tc>
                      <a:txBody>
                        <a:bodyPr/>
                        <a:lstStyle/>
                        <a:p>
                          <a:pPr marR="36195" algn="l">
                            <a:lnSpc>
                              <a:spcPts val="7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Nedsættelser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gridSpan="6">
                      <a:txBody>
                        <a:bodyPr/>
                        <a:lstStyle/>
                        <a:p>
                          <a:pPr marL="36195" marR="36195" algn="ctr">
                            <a:lnSpc>
                              <a:spcPts val="750"/>
                            </a:lnSpc>
                            <a:spcAft>
                              <a:spcPts val="0"/>
                            </a:spcAft>
                          </a:pPr>
                          <a:r>
                            <a:rPr lang="da-DK" sz="900" b="1">
                              <a:effectLst/>
                              <a:latin typeface="Arial" panose="020B0604020202020204" pitchFamily="34" charset="0"/>
                              <a:ea typeface="Times New Roman" panose="02020603050405020304" pitchFamily="18" charset="0"/>
                              <a:cs typeface="Times New Roman" panose="02020603050405020304" pitchFamily="18" charset="0"/>
                            </a:rPr>
                            <a:t>Selvfinansieringsgrad, pct.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15496483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Reduktion af sats for AM-bidrag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1088533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Forhøjelse af personfradrag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-13,2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-12,1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8814245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Reduktion af sats for bundskat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12,7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70781082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Parallel forhøjelse af sats og maksimum for jobfradrag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15,2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94830133"/>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Forhøjelse af maksimum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9468912"/>
                      </a:ext>
                    </a:extLst>
                  </a:tr>
                  <a:tr h="513072">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Parallel forhøjelse af sats og maksimum for beskæftigelsesfradrag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14,0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50375575"/>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Forhøjelse af maksimum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10,8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21,2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34,9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21,2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26,1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17264803"/>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Reduktion af sats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81,5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50080294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Forhøjelse af grænse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14,9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36,6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71,5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35,5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36,6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805752990"/>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Reduktion af sats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81,7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30312587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Forhøjelse af grænse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17,4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dirty="0">
                              <a:effectLst/>
                              <a:latin typeface="Arial" panose="020B0604020202020204" pitchFamily="34" charset="0"/>
                              <a:ea typeface="Times New Roman" panose="02020603050405020304" pitchFamily="18" charset="0"/>
                              <a:cs typeface="Times New Roman" panose="02020603050405020304" pitchFamily="18" charset="0"/>
                            </a:rPr>
                            <a:t>44,1</a:t>
                          </a:r>
                          <a:endParaRPr lang="da-DK"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966841991"/>
                      </a:ext>
                    </a:extLst>
                  </a:tr>
                </a:tbl>
              </a:graphicData>
            </a:graphic>
          </p:graphicFrame>
        </mc:Choice>
        <mc:Fallback>
          <p:graphicFrame>
            <p:nvGraphicFramePr>
              <p:cNvPr id="7" name="Tabel 6">
                <a:extLst>
                  <a:ext uri="{FF2B5EF4-FFF2-40B4-BE49-F238E27FC236}">
                    <a16:creationId xmlns:a16="http://schemas.microsoft.com/office/drawing/2014/main" id="{EFB39C30-5845-4C9C-899F-1C8FB833F807}"/>
                  </a:ext>
                </a:extLst>
              </p:cNvPr>
              <p:cNvGraphicFramePr>
                <a:graphicFrameLocks noGrp="1"/>
              </p:cNvGraphicFramePr>
              <p:nvPr>
                <p:extLst>
                  <p:ext uri="{D42A27DB-BD31-4B8C-83A1-F6EECF244321}">
                    <p14:modId xmlns:p14="http://schemas.microsoft.com/office/powerpoint/2010/main" val="1628186556"/>
                  </p:ext>
                </p:extLst>
              </p:nvPr>
            </p:nvGraphicFramePr>
            <p:xfrm>
              <a:off x="2000251" y="1200150"/>
              <a:ext cx="8020050" cy="4749135"/>
            </p:xfrm>
            <a:graphic>
              <a:graphicData uri="http://schemas.openxmlformats.org/drawingml/2006/table">
                <a:tbl>
                  <a:tblPr firstRow="1" firstCol="1" lastRow="1" lastCol="1" bandRow="1" bandCol="1"/>
                  <a:tblGrid>
                    <a:gridCol w="2573856">
                      <a:extLst>
                        <a:ext uri="{9D8B030D-6E8A-4147-A177-3AD203B41FA5}">
                          <a16:colId xmlns:a16="http://schemas.microsoft.com/office/drawing/2014/main" val="3149018700"/>
                        </a:ext>
                      </a:extLst>
                    </a:gridCol>
                    <a:gridCol w="907699">
                      <a:extLst>
                        <a:ext uri="{9D8B030D-6E8A-4147-A177-3AD203B41FA5}">
                          <a16:colId xmlns:a16="http://schemas.microsoft.com/office/drawing/2014/main" val="4154213012"/>
                        </a:ext>
                      </a:extLst>
                    </a:gridCol>
                    <a:gridCol w="907699">
                      <a:extLst>
                        <a:ext uri="{9D8B030D-6E8A-4147-A177-3AD203B41FA5}">
                          <a16:colId xmlns:a16="http://schemas.microsoft.com/office/drawing/2014/main" val="2685897293"/>
                        </a:ext>
                      </a:extLst>
                    </a:gridCol>
                    <a:gridCol w="907699">
                      <a:extLst>
                        <a:ext uri="{9D8B030D-6E8A-4147-A177-3AD203B41FA5}">
                          <a16:colId xmlns:a16="http://schemas.microsoft.com/office/drawing/2014/main" val="3817136724"/>
                        </a:ext>
                      </a:extLst>
                    </a:gridCol>
                    <a:gridCol w="907699">
                      <a:extLst>
                        <a:ext uri="{9D8B030D-6E8A-4147-A177-3AD203B41FA5}">
                          <a16:colId xmlns:a16="http://schemas.microsoft.com/office/drawing/2014/main" val="982133174"/>
                        </a:ext>
                      </a:extLst>
                    </a:gridCol>
                    <a:gridCol w="907699">
                      <a:extLst>
                        <a:ext uri="{9D8B030D-6E8A-4147-A177-3AD203B41FA5}">
                          <a16:colId xmlns:a16="http://schemas.microsoft.com/office/drawing/2014/main" val="1446129542"/>
                        </a:ext>
                      </a:extLst>
                    </a:gridCol>
                    <a:gridCol w="907699">
                      <a:extLst>
                        <a:ext uri="{9D8B030D-6E8A-4147-A177-3AD203B41FA5}">
                          <a16:colId xmlns:a16="http://schemas.microsoft.com/office/drawing/2014/main" val="3697614740"/>
                        </a:ext>
                      </a:extLst>
                    </a:gridCol>
                  </a:tblGrid>
                  <a:tr h="242641">
                    <a:tc rowSpan="2">
                      <a:txBody>
                        <a:bodyPr/>
                        <a:lstStyle/>
                        <a:p>
                          <a:pPr marR="36195" algn="l">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Intensiv margin</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Lav</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Høj</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28736061"/>
                      </a:ext>
                    </a:extLst>
                  </a:tr>
                  <a:tr h="342049">
                    <a:tc vMerge="1">
                      <a:txBody>
                        <a:bodyPr/>
                        <a:lstStyle/>
                        <a:p>
                          <a:endParaRPr lang="da-DK"/>
                        </a:p>
                      </a:txBody>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283221" t="-73214" r="-500671" b="-1226786"/>
                          </a:stretch>
                        </a:blipFill>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383221" t="-73214" r="-400671" b="-1226786"/>
                          </a:stretch>
                        </a:blipFill>
                      </a:tcPr>
                    </a:tc>
                    <a:tc>
                      <a:txBody>
                        <a:bodyPr/>
                        <a:lstStyle/>
                        <a:p>
                          <a:endParaRPr lang="da-DK"/>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483221" t="-73214" r="-300671" b="-1226786"/>
                          </a:stretch>
                        </a:blipFill>
                      </a:tcPr>
                    </a:tc>
                    <a:tc>
                      <a:txBody>
                        <a:bodyPr/>
                        <a:lstStyle/>
                        <a:p>
                          <a:endParaRPr lang="da-DK"/>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583221" t="-73214" r="-200671" b="-1226786"/>
                          </a:stretch>
                        </a:blipFill>
                      </a:tcPr>
                    </a:tc>
                    <a:tc>
                      <a:txBody>
                        <a:bodyPr/>
                        <a:lstStyle/>
                        <a:p>
                          <a:endParaRPr lang="da-DK"/>
                        </a:p>
                      </a:txBody>
                      <a:tcPr marL="0" marR="0" marT="0" marB="0" anchor="b">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683221" t="-73214" r="-100671" b="-1226786"/>
                          </a:stretch>
                        </a:blipFill>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783221" t="-73214" r="-671" b="-1226786"/>
                          </a:stretch>
                        </a:blipFill>
                      </a:tcPr>
                    </a:tc>
                    <a:extLst>
                      <a:ext uri="{0D108BD9-81ED-4DB2-BD59-A6C34878D82A}">
                        <a16:rowId xmlns:a16="http://schemas.microsoft.com/office/drawing/2014/main" val="1468077382"/>
                      </a:ext>
                    </a:extLst>
                  </a:tr>
                  <a:tr h="242641">
                    <a:tc rowSpan="2">
                      <a:txBody>
                        <a:bodyPr/>
                        <a:lstStyle/>
                        <a:p>
                          <a:pPr marR="36195" algn="l">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Ekstensiv margin</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Lav</a:t>
                          </a: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Middel</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L="36195" marR="36195" algn="ctr">
                            <a:lnSpc>
                              <a:spcPts val="750"/>
                            </a:lnSpc>
                            <a:spcAft>
                              <a:spcPts val="0"/>
                            </a:spcAft>
                          </a:pPr>
                          <a:r>
                            <a:rPr lang="da-DK" sz="900">
                              <a:effectLst/>
                              <a:latin typeface="Arial" panose="020B0604020202020204" pitchFamily="34" charset="0"/>
                              <a:ea typeface="Times New Roman" panose="02020603050405020304" pitchFamily="18" charset="0"/>
                              <a:cs typeface="Times New Roman" panose="02020603050405020304" pitchFamily="18" charset="0"/>
                            </a:rPr>
                            <a:t>Høj</a:t>
                          </a: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421347900"/>
                      </a:ext>
                    </a:extLst>
                  </a:tr>
                  <a:tr h="242641">
                    <a:tc vMerge="1">
                      <a:txBody>
                        <a:bodyPr/>
                        <a:lstStyle/>
                        <a:p>
                          <a:endParaRPr lang="da-DK"/>
                        </a:p>
                      </a:txBody>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283221" t="-342500" r="-500671" b="-1517500"/>
                          </a:stretch>
                        </a:blipFill>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383221" t="-342500" r="-400671" b="-1517500"/>
                          </a:stretch>
                        </a:blipFill>
                      </a:tcPr>
                    </a:tc>
                    <a:tc>
                      <a:txBody>
                        <a:bodyPr/>
                        <a:lstStyle/>
                        <a:p>
                          <a:endParaRPr lang="da-DK"/>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483221" t="-342500" r="-300671" b="-1517500"/>
                          </a:stretch>
                        </a:blipFill>
                      </a:tcPr>
                    </a:tc>
                    <a:tc>
                      <a:txBody>
                        <a:bodyPr/>
                        <a:lstStyle/>
                        <a:p>
                          <a:endParaRPr lang="da-DK"/>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583221" t="-342500" r="-200671" b="-1517500"/>
                          </a:stretch>
                        </a:blipFill>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683221" t="-342500" r="-100671" b="-1517500"/>
                          </a:stretch>
                        </a:blipFill>
                      </a:tcPr>
                    </a:tc>
                    <a:tc>
                      <a:txBody>
                        <a:bodyPr/>
                        <a:lstStyle/>
                        <a:p>
                          <a:endParaRPr lang="da-DK"/>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blipFill>
                          <a:blip r:embed="rId2"/>
                          <a:stretch>
                            <a:fillRect l="-783221" t="-342500" r="-671" b="-1517500"/>
                          </a:stretch>
                        </a:blipFill>
                      </a:tcPr>
                    </a:tc>
                    <a:extLst>
                      <a:ext uri="{0D108BD9-81ED-4DB2-BD59-A6C34878D82A}">
                        <a16:rowId xmlns:a16="http://schemas.microsoft.com/office/drawing/2014/main" val="2092959501"/>
                      </a:ext>
                    </a:extLst>
                  </a:tr>
                  <a:tr h="242641">
                    <a:tc>
                      <a:txBody>
                        <a:bodyPr/>
                        <a:lstStyle/>
                        <a:p>
                          <a:pPr marR="36195" algn="l">
                            <a:lnSpc>
                              <a:spcPts val="750"/>
                            </a:lnSpc>
                            <a:spcAft>
                              <a:spcPts val="0"/>
                            </a:spcAft>
                          </a:pPr>
                          <a:r>
                            <a:rPr lang="da-DK" sz="9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Nedsættelser</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gridSpan="6">
                      <a:txBody>
                        <a:bodyPr/>
                        <a:lstStyle/>
                        <a:p>
                          <a:pPr marL="36195" marR="36195" algn="ctr">
                            <a:lnSpc>
                              <a:spcPts val="750"/>
                            </a:lnSpc>
                            <a:spcAft>
                              <a:spcPts val="0"/>
                            </a:spcAft>
                          </a:pPr>
                          <a:r>
                            <a:rPr lang="da-DK" sz="900" b="1">
                              <a:effectLst/>
                              <a:latin typeface="Arial" panose="020B0604020202020204" pitchFamily="34" charset="0"/>
                              <a:ea typeface="Times New Roman" panose="02020603050405020304" pitchFamily="18" charset="0"/>
                              <a:cs typeface="Times New Roman" panose="02020603050405020304" pitchFamily="18" charset="0"/>
                            </a:rPr>
                            <a:t>Selvfinansieringsgrad, pct.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15496483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Reduktion af sats for AM-bidrag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1088533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Forhøjelse af personfradrag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-13,2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-9,0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-12,1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88142451"/>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Reduktion af sats for bundskat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12,7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70781082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Parallel forhøjelse af sats og maksimum for jobfradrag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15,2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94830133"/>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Forhøjelse af maksimum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6,0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49468912"/>
                      </a:ext>
                    </a:extLst>
                  </a:tr>
                  <a:tr h="513072">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Parallel forhøjelse af sats og maksimum for beskæftigelsesfradrag</a:t>
                          </a:r>
                          <a:r>
                            <a:rPr lang="da-DK" sz="9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5,1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14,0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50375575"/>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Forhøjelse af maksimum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beskæftigelsesfradrag</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10,8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21,2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34,9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21,2</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26,1</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17264803"/>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Reduktion af sats for 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81,5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50080294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Forhøjelse af grænse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mellemskat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14,9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36,6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71,5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35,5</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36,6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37,7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805752990"/>
                      </a:ext>
                    </a:extLst>
                  </a:tr>
                  <a:tr h="242641">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Reduktion af sats for 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16,0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81,7</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40,9</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41,0</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303125878"/>
                      </a:ext>
                    </a:extLst>
                  </a:tr>
                  <a:tr h="342049">
                    <a:tc>
                      <a:txBody>
                        <a:bodyPr/>
                        <a:lstStyle/>
                        <a:p>
                          <a:pPr marR="36195" algn="l">
                            <a:lnSpc>
                              <a:spcPts val="750"/>
                            </a:lnSpc>
                            <a:spcAft>
                              <a:spcPts val="0"/>
                            </a:spcAft>
                          </a:pP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Forhøjelse af grænse for </a:t>
                          </a:r>
                          <a:b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topskat</a:t>
                          </a:r>
                          <a:endParaRPr lang="da-DK" sz="9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17,4</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6289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87,3</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B5B1B1"/>
                          </a:solidFill>
                          <a:prstDash val="solid"/>
                          <a:round/>
                          <a:headEnd type="none" w="med" len="med"/>
                          <a:tailEnd type="none" w="med" len="med"/>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43,6</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B5B1B1"/>
                          </a:solidFill>
                          <a:prstDash val="solid"/>
                          <a:round/>
                          <a:headEnd type="none" w="med" len="med"/>
                          <a:tailEnd type="none" w="med" len="med"/>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marR="36195" algn="r">
                            <a:lnSpc>
                              <a:spcPts val="750"/>
                            </a:lnSpc>
                            <a:spcAft>
                              <a:spcPts val="0"/>
                            </a:spcAft>
                            <a:tabLst>
                              <a:tab pos="247650" algn="dec"/>
                            </a:tabLst>
                          </a:pPr>
                          <a:r>
                            <a:rPr lang="da-DK" sz="900" b="0">
                              <a:effectLst/>
                              <a:latin typeface="Arial" panose="020B0604020202020204" pitchFamily="34" charset="0"/>
                              <a:ea typeface="Times New Roman" panose="02020603050405020304" pitchFamily="18" charset="0"/>
                              <a:cs typeface="Times New Roman" panose="02020603050405020304" pitchFamily="18" charset="0"/>
                            </a:rPr>
                            <a:t>43,8</a:t>
                          </a:r>
                          <a:endParaRPr lang="da-DK" sz="9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solidFill>
                          <a:srgbClr val="D9D9D9"/>
                        </a:solidFill>
                      </a:tcPr>
                    </a:tc>
                    <a:tc>
                      <a:txBody>
                        <a:bodyPr/>
                        <a:lstStyle/>
                        <a:p>
                          <a:pPr marR="36195" algn="r">
                            <a:lnSpc>
                              <a:spcPts val="750"/>
                            </a:lnSpc>
                            <a:spcAft>
                              <a:spcPts val="0"/>
                            </a:spcAft>
                            <a:tabLst>
                              <a:tab pos="253365" algn="dec"/>
                            </a:tabLst>
                          </a:pPr>
                          <a:r>
                            <a:rPr lang="da-DK" sz="900" b="0" dirty="0">
                              <a:effectLst/>
                              <a:latin typeface="Arial" panose="020B0604020202020204" pitchFamily="34" charset="0"/>
                              <a:ea typeface="Times New Roman" panose="02020603050405020304" pitchFamily="18" charset="0"/>
                              <a:cs typeface="Times New Roman" panose="02020603050405020304" pitchFamily="18" charset="0"/>
                            </a:rPr>
                            <a:t>44,1</a:t>
                          </a:r>
                          <a:endParaRPr lang="da-DK"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966841991"/>
                      </a:ext>
                    </a:extLst>
                  </a:tr>
                </a:tbl>
              </a:graphicData>
            </a:graphic>
          </p:graphicFrame>
        </mc:Fallback>
      </mc:AlternateContent>
    </p:spTree>
    <p:extLst>
      <p:ext uri="{BB962C8B-B14F-4D97-AF65-F5344CB8AC3E}">
        <p14:creationId xmlns:p14="http://schemas.microsoft.com/office/powerpoint/2010/main" val="351903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56BAE-5528-4356-9544-34D8495948F3}"/>
              </a:ext>
            </a:extLst>
          </p:cNvPr>
          <p:cNvSpPr>
            <a:spLocks noGrp="1"/>
          </p:cNvSpPr>
          <p:nvPr>
            <p:ph type="title"/>
          </p:nvPr>
        </p:nvSpPr>
        <p:spPr/>
        <p:txBody>
          <a:bodyPr/>
          <a:lstStyle/>
          <a:p>
            <a:r>
              <a:rPr lang="da-DK"/>
              <a:t>Appendiks: Centrale adfærdsparametre for ministeriernes konsekvensvurderinger på den intensive margin</a:t>
            </a:r>
          </a:p>
        </p:txBody>
      </p:sp>
      <p:graphicFrame>
        <p:nvGraphicFramePr>
          <p:cNvPr id="6" name="Pladsholder til indhold 5">
            <a:extLst>
              <a:ext uri="{FF2B5EF4-FFF2-40B4-BE49-F238E27FC236}">
                <a16:creationId xmlns:a16="http://schemas.microsoft.com/office/drawing/2014/main" id="{166984DF-1E3C-4495-8F90-8AC10A05D397}"/>
              </a:ext>
            </a:extLst>
          </p:cNvPr>
          <p:cNvGraphicFramePr>
            <a:graphicFrameLocks noGrp="1"/>
          </p:cNvGraphicFramePr>
          <p:nvPr>
            <p:ph idx="1"/>
            <p:extLst>
              <p:ext uri="{D42A27DB-BD31-4B8C-83A1-F6EECF244321}">
                <p14:modId xmlns:p14="http://schemas.microsoft.com/office/powerpoint/2010/main" val="2353001110"/>
              </p:ext>
            </p:extLst>
          </p:nvPr>
        </p:nvGraphicFramePr>
        <p:xfrm>
          <a:off x="2207568" y="1772816"/>
          <a:ext cx="7920879" cy="4135239"/>
        </p:xfrm>
        <a:graphic>
          <a:graphicData uri="http://schemas.openxmlformats.org/drawingml/2006/table">
            <a:tbl>
              <a:tblPr firstRow="1" firstCol="1" bandRow="1"/>
              <a:tblGrid>
                <a:gridCol w="3274608">
                  <a:extLst>
                    <a:ext uri="{9D8B030D-6E8A-4147-A177-3AD203B41FA5}">
                      <a16:colId xmlns:a16="http://schemas.microsoft.com/office/drawing/2014/main" val="342350114"/>
                    </a:ext>
                  </a:extLst>
                </a:gridCol>
                <a:gridCol w="1548757">
                  <a:extLst>
                    <a:ext uri="{9D8B030D-6E8A-4147-A177-3AD203B41FA5}">
                      <a16:colId xmlns:a16="http://schemas.microsoft.com/office/drawing/2014/main" val="2538179231"/>
                    </a:ext>
                  </a:extLst>
                </a:gridCol>
                <a:gridCol w="1548757">
                  <a:extLst>
                    <a:ext uri="{9D8B030D-6E8A-4147-A177-3AD203B41FA5}">
                      <a16:colId xmlns:a16="http://schemas.microsoft.com/office/drawing/2014/main" val="4118627386"/>
                    </a:ext>
                  </a:extLst>
                </a:gridCol>
                <a:gridCol w="1548757">
                  <a:extLst>
                    <a:ext uri="{9D8B030D-6E8A-4147-A177-3AD203B41FA5}">
                      <a16:colId xmlns:a16="http://schemas.microsoft.com/office/drawing/2014/main" val="1778762033"/>
                    </a:ext>
                  </a:extLst>
                </a:gridCol>
              </a:tblGrid>
              <a:tr h="381730">
                <a:tc>
                  <a:txBody>
                    <a:bodyPr/>
                    <a:lstStyle/>
                    <a:p>
                      <a:pPr algn="l">
                        <a:lnSpc>
                          <a:spcPct val="100000"/>
                        </a:lnSpc>
                        <a:spcAft>
                          <a:spcPts val="0"/>
                        </a:spcAft>
                      </a:pPr>
                      <a:r>
                        <a:rPr lang="da-DK"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2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Substitutions-</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Indkomst-</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følsomhed</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600" b="1"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Ukompenseret</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a:t>
                      </a:r>
                      <a:endParaRPr lang="da-DK" sz="1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120947536"/>
                  </a:ext>
                </a:extLst>
              </a:tr>
              <a:tr h="357871">
                <a:tc>
                  <a:txBody>
                    <a:bodyPr/>
                    <a:lstStyle/>
                    <a:p>
                      <a:pPr algn="l">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Opdaterede forudsætninger</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pPr>
                      <a:endParaRPr lang="da-DK" sz="14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pPr>
                      <a:endParaRPr lang="da-DK" sz="14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pPr>
                      <a:endParaRPr lang="da-DK" sz="14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209433892"/>
                  </a:ext>
                </a:extLst>
              </a:tr>
              <a:tr h="357871">
                <a:tc>
                  <a:txBody>
                    <a:bodyPr/>
                    <a:lstStyle/>
                    <a:p>
                      <a:pPr algn="l">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Alle beskæftigede (ingen heterogenitet) </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146789109"/>
                  </a:ext>
                </a:extLst>
              </a:tr>
              <a:tr h="357871">
                <a:tc>
                  <a:txBody>
                    <a:bodyPr/>
                    <a:lstStyle/>
                    <a:p>
                      <a:pPr algn="l">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318845778"/>
                  </a:ext>
                </a:extLst>
              </a:tr>
              <a:tr h="357871">
                <a:tc>
                  <a:txBody>
                    <a:bodyPr/>
                    <a:lstStyle/>
                    <a:p>
                      <a:pPr algn="l">
                        <a:lnSpc>
                          <a:spcPct val="100000"/>
                        </a:lnSpc>
                        <a:spcAft>
                          <a:spcPts val="0"/>
                        </a:spcAft>
                      </a:pP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Hidtidige forudsætninger (lønvægtede </a:t>
                      </a:r>
                      <a:r>
                        <a:rPr lang="da-DK" sz="1400" b="1"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gns</a:t>
                      </a:r>
                      <a:r>
                        <a:rPr lang="da-DK"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404166438"/>
                  </a:ext>
                </a:extLst>
              </a:tr>
              <a:tr h="357871">
                <a:tc>
                  <a:txBody>
                    <a:bodyPr/>
                    <a:lstStyle/>
                    <a:p>
                      <a:pPr algn="l">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Alle</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-0,04</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643864156"/>
                  </a:ext>
                </a:extLst>
              </a:tr>
              <a:tr h="357871">
                <a:tc>
                  <a:txBody>
                    <a:bodyPr/>
                    <a:lstStyle/>
                    <a:p>
                      <a:pPr algn="l">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Mænd</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249208526"/>
                  </a:ext>
                </a:extLst>
              </a:tr>
              <a:tr h="357871">
                <a:tc>
                  <a:txBody>
                    <a:bodyPr/>
                    <a:lstStyle/>
                    <a:p>
                      <a:pPr algn="l">
                        <a:lnSpc>
                          <a:spcPct val="100000"/>
                        </a:lnSpc>
                        <a:spcAft>
                          <a:spcPts val="0"/>
                        </a:spcAft>
                      </a:pPr>
                      <a:r>
                        <a:rPr lang="da-DK"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Kvinder</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566652178"/>
                  </a:ext>
                </a:extLst>
              </a:tr>
              <a:tr h="357871">
                <a:tc>
                  <a:txBody>
                    <a:bodyPr/>
                    <a:lstStyle/>
                    <a:p>
                      <a:pPr algn="l">
                        <a:lnSpc>
                          <a:spcPct val="100000"/>
                        </a:lnSpc>
                        <a:spcAft>
                          <a:spcPts val="0"/>
                        </a:spcAft>
                      </a:pPr>
                      <a:r>
                        <a:rPr lang="da-DK"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Memo:</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113618861"/>
                  </a:ext>
                </a:extLst>
              </a:tr>
              <a:tr h="357871">
                <a:tc>
                  <a:txBody>
                    <a:bodyPr/>
                    <a:lstStyle/>
                    <a:p>
                      <a:pPr algn="l">
                        <a:lnSpc>
                          <a:spcPct val="100000"/>
                        </a:lnSpc>
                        <a:spcAft>
                          <a:spcPts val="0"/>
                        </a:spcAft>
                      </a:pPr>
                      <a:r>
                        <a:rPr lang="da-DK"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Mellemskatteydere</a:t>
                      </a:r>
                      <a:r>
                        <a:rPr lang="da-DK" sz="1400" i="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3894239"/>
                  </a:ext>
                </a:extLst>
              </a:tr>
              <a:tr h="357871">
                <a:tc>
                  <a:txBody>
                    <a:bodyPr/>
                    <a:lstStyle/>
                    <a:p>
                      <a:pPr algn="l">
                        <a:lnSpc>
                          <a:spcPct val="100000"/>
                        </a:lnSpc>
                        <a:spcAft>
                          <a:spcPts val="0"/>
                        </a:spcAft>
                      </a:pPr>
                      <a:r>
                        <a:rPr lang="da-DK"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Ikke-mellemskatteydere</a:t>
                      </a:r>
                      <a:r>
                        <a:rPr lang="da-DK" sz="1400" i="1"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-0,04</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ctr">
                        <a:lnSpc>
                          <a:spcPct val="100000"/>
                        </a:lnSpc>
                        <a:spcAft>
                          <a:spcPts val="0"/>
                        </a:spcAft>
                      </a:pPr>
                      <a:r>
                        <a:rPr lang="da-DK" sz="1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0,07</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021147175"/>
                  </a:ext>
                </a:extLst>
              </a:tr>
            </a:tbl>
          </a:graphicData>
        </a:graphic>
      </p:graphicFrame>
      <p:sp>
        <p:nvSpPr>
          <p:cNvPr id="4" name="Pladsholder til slidenummer 3">
            <a:extLst>
              <a:ext uri="{FF2B5EF4-FFF2-40B4-BE49-F238E27FC236}">
                <a16:creationId xmlns:a16="http://schemas.microsoft.com/office/drawing/2014/main" id="{295CA8AC-E928-4112-841C-7764B39746DF}"/>
              </a:ext>
            </a:extLst>
          </p:cNvPr>
          <p:cNvSpPr>
            <a:spLocks noGrp="1"/>
          </p:cNvSpPr>
          <p:nvPr>
            <p:ph type="sldNum" sz="quarter" idx="12"/>
          </p:nvPr>
        </p:nvSpPr>
        <p:spPr/>
        <p:txBody>
          <a:bodyPr/>
          <a:lstStyle/>
          <a:p>
            <a:fld id="{80AE25ED-097C-4BDC-A7CE-FA97BD9CA3B5}" type="slidenum">
              <a:rPr lang="da-DK" smtClean="0"/>
              <a:pPr/>
              <a:t>31</a:t>
            </a:fld>
            <a:endParaRPr lang="da-DK"/>
          </a:p>
        </p:txBody>
      </p:sp>
      <p:sp>
        <p:nvSpPr>
          <p:cNvPr id="7" name="Rektangel 6">
            <a:extLst>
              <a:ext uri="{FF2B5EF4-FFF2-40B4-BE49-F238E27FC236}">
                <a16:creationId xmlns:a16="http://schemas.microsoft.com/office/drawing/2014/main" id="{93923586-7797-4C94-9B52-DBEC9B07C630}"/>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158567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80C51-CBA0-4282-A0C4-03F2577EFD7C}"/>
              </a:ext>
            </a:extLst>
          </p:cNvPr>
          <p:cNvSpPr>
            <a:spLocks noGrp="1"/>
          </p:cNvSpPr>
          <p:nvPr>
            <p:ph type="title"/>
          </p:nvPr>
        </p:nvSpPr>
        <p:spPr>
          <a:xfrm>
            <a:off x="623392" y="437481"/>
            <a:ext cx="12000656" cy="936000"/>
          </a:xfrm>
        </p:spPr>
        <p:txBody>
          <a:bodyPr/>
          <a:lstStyle/>
          <a:p>
            <a:pPr algn="ctr"/>
            <a:r>
              <a:rPr lang="da-DK"/>
              <a:t>Appendiks: Estimater af substitutionselasticiteten på danske data</a:t>
            </a:r>
          </a:p>
        </p:txBody>
      </p:sp>
      <p:sp>
        <p:nvSpPr>
          <p:cNvPr id="4" name="Pladsholder til slidenummer 3">
            <a:extLst>
              <a:ext uri="{FF2B5EF4-FFF2-40B4-BE49-F238E27FC236}">
                <a16:creationId xmlns:a16="http://schemas.microsoft.com/office/drawing/2014/main" id="{92646187-B756-46E2-BD72-29A3C606B079}"/>
              </a:ext>
            </a:extLst>
          </p:cNvPr>
          <p:cNvSpPr>
            <a:spLocks noGrp="1"/>
          </p:cNvSpPr>
          <p:nvPr>
            <p:ph type="sldNum" sz="quarter" idx="12"/>
          </p:nvPr>
        </p:nvSpPr>
        <p:spPr/>
        <p:txBody>
          <a:bodyPr/>
          <a:lstStyle/>
          <a:p>
            <a:fld id="{80AE25ED-097C-4BDC-A7CE-FA97BD9CA3B5}" type="slidenum">
              <a:rPr lang="da-DK" smtClean="0"/>
              <a:pPr/>
              <a:t>32</a:t>
            </a:fld>
            <a:endParaRPr lang="da-DK"/>
          </a:p>
        </p:txBody>
      </p:sp>
      <p:sp>
        <p:nvSpPr>
          <p:cNvPr id="5" name="Rektangel 4">
            <a:extLst>
              <a:ext uri="{FF2B5EF4-FFF2-40B4-BE49-F238E27FC236}">
                <a16:creationId xmlns:a16="http://schemas.microsoft.com/office/drawing/2014/main" id="{E21B4E36-F4B3-40C1-9A9F-7EAC56B2427A}"/>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graphicFrame>
        <p:nvGraphicFramePr>
          <p:cNvPr id="6" name="Tabel 5">
            <a:extLst>
              <a:ext uri="{FF2B5EF4-FFF2-40B4-BE49-F238E27FC236}">
                <a16:creationId xmlns:a16="http://schemas.microsoft.com/office/drawing/2014/main" id="{289AE83A-0804-404B-8DD9-FF8112742A75}"/>
              </a:ext>
            </a:extLst>
          </p:cNvPr>
          <p:cNvGraphicFramePr>
            <a:graphicFrameLocks noGrp="1"/>
          </p:cNvGraphicFramePr>
          <p:nvPr>
            <p:extLst>
              <p:ext uri="{D42A27DB-BD31-4B8C-83A1-F6EECF244321}">
                <p14:modId xmlns:p14="http://schemas.microsoft.com/office/powerpoint/2010/main" val="745994542"/>
              </p:ext>
            </p:extLst>
          </p:nvPr>
        </p:nvGraphicFramePr>
        <p:xfrm>
          <a:off x="2423592" y="1201550"/>
          <a:ext cx="7344815" cy="4919662"/>
        </p:xfrm>
        <a:graphic>
          <a:graphicData uri="http://schemas.openxmlformats.org/drawingml/2006/table">
            <a:tbl>
              <a:tblPr firstRow="1" firstCol="1" lastRow="1" lastCol="1" bandRow="1" bandCol="1"/>
              <a:tblGrid>
                <a:gridCol w="1873659">
                  <a:extLst>
                    <a:ext uri="{9D8B030D-6E8A-4147-A177-3AD203B41FA5}">
                      <a16:colId xmlns:a16="http://schemas.microsoft.com/office/drawing/2014/main" val="2073771049"/>
                    </a:ext>
                  </a:extLst>
                </a:gridCol>
                <a:gridCol w="1873659">
                  <a:extLst>
                    <a:ext uri="{9D8B030D-6E8A-4147-A177-3AD203B41FA5}">
                      <a16:colId xmlns:a16="http://schemas.microsoft.com/office/drawing/2014/main" val="1132531506"/>
                    </a:ext>
                  </a:extLst>
                </a:gridCol>
                <a:gridCol w="1873659">
                  <a:extLst>
                    <a:ext uri="{9D8B030D-6E8A-4147-A177-3AD203B41FA5}">
                      <a16:colId xmlns:a16="http://schemas.microsoft.com/office/drawing/2014/main" val="146260620"/>
                    </a:ext>
                  </a:extLst>
                </a:gridCol>
                <a:gridCol w="874257">
                  <a:extLst>
                    <a:ext uri="{9D8B030D-6E8A-4147-A177-3AD203B41FA5}">
                      <a16:colId xmlns:a16="http://schemas.microsoft.com/office/drawing/2014/main" val="758730311"/>
                    </a:ext>
                  </a:extLst>
                </a:gridCol>
                <a:gridCol w="849581">
                  <a:extLst>
                    <a:ext uri="{9D8B030D-6E8A-4147-A177-3AD203B41FA5}">
                      <a16:colId xmlns:a16="http://schemas.microsoft.com/office/drawing/2014/main" val="1184377731"/>
                    </a:ext>
                  </a:extLst>
                </a:gridCol>
              </a:tblGrid>
              <a:tr h="256587">
                <a:tc>
                  <a:txBody>
                    <a:bodyPr/>
                    <a:lstStyle/>
                    <a:p>
                      <a:pPr algn="l">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Kilde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Estimationsperiode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Metode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Type af </a:t>
                      </a:r>
                      <a:b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Elasticitet</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32196778"/>
                  </a:ext>
                </a:extLst>
              </a:tr>
              <a:tr h="256587">
                <a:tc>
                  <a:txBody>
                    <a:bodyPr/>
                    <a:lstStyle/>
                    <a:p>
                      <a:pPr algn="l">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Bingley</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og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Lanot</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(2002)</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1980-1991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Fixed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effects</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(individniveau) på 1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715257840"/>
                  </a:ext>
                </a:extLst>
              </a:tr>
              <a:tr h="207713">
                <a:tc>
                  <a:txBody>
                    <a:bodyPr/>
                    <a:lstStyle/>
                    <a:p>
                      <a:pPr algn="l">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Chetty</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m.fl. (2011)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1994-2001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2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503801717"/>
                  </a:ext>
                </a:extLst>
              </a:tr>
              <a:tr h="207713">
                <a:tc rowSpan="2">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Kleven og Schultz (2014)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1984-1990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rowSpan="2">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 på 3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613860387"/>
                  </a:ext>
                </a:extLst>
              </a:tr>
              <a:tr h="207713">
                <a:tc vMerge="1">
                  <a:txBody>
                    <a:bodyPr/>
                    <a:lstStyle/>
                    <a:p>
                      <a:endParaRPr lang="da-DK"/>
                    </a:p>
                  </a:txBody>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1991-2005</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vMerge="1">
                  <a:txBody>
                    <a:bodyPr/>
                    <a:lstStyle/>
                    <a:p>
                      <a:endParaRPr lang="da-DK"/>
                    </a:p>
                  </a:txBody>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565956389"/>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Kreiner m.fl. (2016)</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2008-2011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 på 1 års sigt </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194846513"/>
                  </a:ext>
                </a:extLst>
              </a:tr>
              <a:tr h="256587">
                <a:tc>
                  <a:txBody>
                    <a:bodyPr/>
                    <a:lstStyle/>
                    <a:p>
                      <a:pPr algn="l">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Bingley</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(2018)</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1997-2015</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Fixed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effects</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(individniveau) på 1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264022383"/>
                  </a:ext>
                </a:extLst>
              </a:tr>
              <a:tr h="256587">
                <a:tc rowSpan="2">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Jakobsen og Søgaard (2022)</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2004-2012 </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3-4 års sigt </a:t>
                      </a:r>
                      <a:b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(bredt indkomstbegreb) </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59860815"/>
                  </a:ext>
                </a:extLst>
              </a:tr>
              <a:tr h="384880">
                <a:tc vMerge="1">
                  <a:txBody>
                    <a:bodyPr/>
                    <a:lstStyle/>
                    <a:p>
                      <a:endParaRPr lang="da-DK"/>
                    </a:p>
                  </a:txBody>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1982-1990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4 års sigt </a:t>
                      </a:r>
                      <a:b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gns</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af skattepligtig indkomst og bredt indkomstbegreb) </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411006077"/>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Sigaard (2023)</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2002-2016</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3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867899437"/>
                  </a:ext>
                </a:extLst>
              </a:tr>
              <a:tr h="256587">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Ministeriernes analyse, </a:t>
                      </a:r>
                      <a:r>
                        <a:rPr lang="da-DK" sz="1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jf.</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baggrundsnotat 2</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2010-2014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2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0,02-0,03</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534627929"/>
                  </a:ext>
                </a:extLst>
              </a:tr>
              <a:tr h="207713">
                <a:tc rowSpan="2">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Bækgaard (2012)</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rowSpan="2">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1994-2006</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på 3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0,02-0,12</a:t>
                      </a:r>
                      <a:r>
                        <a:rPr lang="da-DK"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768441188"/>
                  </a:ext>
                </a:extLst>
              </a:tr>
              <a:tr h="207713">
                <a:tc vMerge="1">
                  <a:txBody>
                    <a:bodyPr/>
                    <a:lstStyle/>
                    <a:p>
                      <a:endParaRPr lang="da-DK"/>
                    </a:p>
                  </a:txBody>
                  <a:tcPr/>
                </a:tc>
                <a:tc vMerge="1">
                  <a:txBody>
                    <a:bodyPr/>
                    <a:lstStyle/>
                    <a:p>
                      <a:endParaRPr lang="da-DK"/>
                    </a:p>
                  </a:txBody>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Fejlkorrektionsmodel </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0,21</a:t>
                      </a:r>
                      <a:r>
                        <a:rPr lang="da-DK"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735761905"/>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Frederiksen m.fl. (2008)</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1996</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Haussman</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-model</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r>
                        <a:rPr lang="da-DK"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558608490"/>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Maire</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og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Scherning</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(2013)</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1994-2009</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Bunching</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0,14-0,20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264105896"/>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Bargain m.fl. (2014)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1998</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Discrete</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choice</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model</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0,04</a:t>
                      </a:r>
                      <a:r>
                        <a:rPr lang="da-DK"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3001428999"/>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Kreiner m.fl. (2015)</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2004-2006</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Strukturel model</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0,15-0,35</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1718842053"/>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Søgaard (2019)</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2006-2011</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Bunching</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0,08-0,10</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914902041"/>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Bagger m.fl. (2018)</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1990-2005</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Strukturel model</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a:t>
                      </a:r>
                      <a:r>
                        <a:rPr lang="da-DK" sz="1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75837778"/>
                  </a:ext>
                </a:extLst>
              </a:tr>
              <a:tr h="2077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Kleven m.fl. (2024)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2008-2014</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DiD på 2-6 års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Lang sigt</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0,41-0,47</a:t>
                      </a:r>
                      <a:endParaRPr lang="da-DK"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E4E2D9"/>
                      </a:solidFill>
                      <a:prstDash val="solid"/>
                      <a:round/>
                      <a:headEnd type="none" w="med" len="med"/>
                      <a:tailEnd type="none" w="med" len="med"/>
                    </a:lnT>
                    <a:lnB w="12700" cap="flat" cmpd="sng" algn="ctr">
                      <a:solidFill>
                        <a:srgbClr val="E4E2D9"/>
                      </a:solidFill>
                      <a:prstDash val="solid"/>
                      <a:round/>
                      <a:headEnd type="none" w="med" len="med"/>
                      <a:tailEnd type="none" w="med" len="med"/>
                    </a:lnB>
                  </a:tcPr>
                </a:tc>
                <a:extLst>
                  <a:ext uri="{0D108BD9-81ED-4DB2-BD59-A6C34878D82A}">
                    <a16:rowId xmlns:a16="http://schemas.microsoft.com/office/drawing/2014/main" val="2651725805"/>
                  </a:ext>
                </a:extLst>
              </a:tr>
            </a:tbl>
          </a:graphicData>
        </a:graphic>
      </p:graphicFrame>
    </p:spTree>
    <p:extLst>
      <p:ext uri="{BB962C8B-B14F-4D97-AF65-F5344CB8AC3E}">
        <p14:creationId xmlns:p14="http://schemas.microsoft.com/office/powerpoint/2010/main" val="30674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80C51-CBA0-4282-A0C4-03F2577EFD7C}"/>
              </a:ext>
            </a:extLst>
          </p:cNvPr>
          <p:cNvSpPr>
            <a:spLocks noGrp="1"/>
          </p:cNvSpPr>
          <p:nvPr>
            <p:ph type="title"/>
          </p:nvPr>
        </p:nvSpPr>
        <p:spPr>
          <a:xfrm>
            <a:off x="623392" y="437481"/>
            <a:ext cx="12000656" cy="936000"/>
          </a:xfrm>
        </p:spPr>
        <p:txBody>
          <a:bodyPr/>
          <a:lstStyle/>
          <a:p>
            <a:pPr algn="ctr"/>
            <a:r>
              <a:rPr lang="da-DK"/>
              <a:t>Appendiks: Målgruppen på ekstensiv margin</a:t>
            </a:r>
          </a:p>
        </p:txBody>
      </p:sp>
      <p:sp>
        <p:nvSpPr>
          <p:cNvPr id="4" name="Pladsholder til slidenummer 3">
            <a:extLst>
              <a:ext uri="{FF2B5EF4-FFF2-40B4-BE49-F238E27FC236}">
                <a16:creationId xmlns:a16="http://schemas.microsoft.com/office/drawing/2014/main" id="{92646187-B756-46E2-BD72-29A3C606B079}"/>
              </a:ext>
            </a:extLst>
          </p:cNvPr>
          <p:cNvSpPr>
            <a:spLocks noGrp="1"/>
          </p:cNvSpPr>
          <p:nvPr>
            <p:ph type="sldNum" sz="quarter" idx="12"/>
          </p:nvPr>
        </p:nvSpPr>
        <p:spPr/>
        <p:txBody>
          <a:bodyPr/>
          <a:lstStyle/>
          <a:p>
            <a:fld id="{80AE25ED-097C-4BDC-A7CE-FA97BD9CA3B5}" type="slidenum">
              <a:rPr lang="da-DK" smtClean="0"/>
              <a:pPr/>
              <a:t>33</a:t>
            </a:fld>
            <a:endParaRPr lang="da-DK"/>
          </a:p>
        </p:txBody>
      </p:sp>
      <p:sp>
        <p:nvSpPr>
          <p:cNvPr id="5" name="Rektangel 4">
            <a:extLst>
              <a:ext uri="{FF2B5EF4-FFF2-40B4-BE49-F238E27FC236}">
                <a16:creationId xmlns:a16="http://schemas.microsoft.com/office/drawing/2014/main" id="{E21B4E36-F4B3-40C1-9A9F-7EAC56B2427A}"/>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graphicFrame>
        <p:nvGraphicFramePr>
          <p:cNvPr id="7" name="Tabel 6">
            <a:extLst>
              <a:ext uri="{FF2B5EF4-FFF2-40B4-BE49-F238E27FC236}">
                <a16:creationId xmlns:a16="http://schemas.microsoft.com/office/drawing/2014/main" id="{5492AC50-D4CF-4ACC-8C12-B5F7790406E5}"/>
              </a:ext>
            </a:extLst>
          </p:cNvPr>
          <p:cNvGraphicFramePr>
            <a:graphicFrameLocks noGrp="1"/>
          </p:cNvGraphicFramePr>
          <p:nvPr>
            <p:extLst>
              <p:ext uri="{D42A27DB-BD31-4B8C-83A1-F6EECF244321}">
                <p14:modId xmlns:p14="http://schemas.microsoft.com/office/powerpoint/2010/main" val="3058443668"/>
              </p:ext>
            </p:extLst>
          </p:nvPr>
        </p:nvGraphicFramePr>
        <p:xfrm>
          <a:off x="2423592" y="1373488"/>
          <a:ext cx="7344816" cy="4575792"/>
        </p:xfrm>
        <a:graphic>
          <a:graphicData uri="http://schemas.openxmlformats.org/drawingml/2006/table">
            <a:tbl>
              <a:tblPr firstRow="1" firstCol="1" bandRow="1"/>
              <a:tblGrid>
                <a:gridCol w="3735136">
                  <a:extLst>
                    <a:ext uri="{9D8B030D-6E8A-4147-A177-3AD203B41FA5}">
                      <a16:colId xmlns:a16="http://schemas.microsoft.com/office/drawing/2014/main" val="3526989636"/>
                    </a:ext>
                  </a:extLst>
                </a:gridCol>
                <a:gridCol w="3609680">
                  <a:extLst>
                    <a:ext uri="{9D8B030D-6E8A-4147-A177-3AD203B41FA5}">
                      <a16:colId xmlns:a16="http://schemas.microsoft.com/office/drawing/2014/main" val="388107521"/>
                    </a:ext>
                  </a:extLst>
                </a:gridCol>
              </a:tblGrid>
              <a:tr h="285987">
                <a:tc>
                  <a:txBody>
                    <a:bodyPr/>
                    <a:lstStyle/>
                    <a:p>
                      <a:pPr algn="l">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Indgår i målgruppen</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Indgår ikke i målgruppen</a:t>
                      </a:r>
                      <a:endParaRPr lang="da-DK" sz="16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912524496"/>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Ordinært beskæftigede, herunder selvstændige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Studerende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18641038"/>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 til aktivitetsparate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657239839"/>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Aktiverede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Jobafklaring</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976991200"/>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 til jobparate mv.</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Revalideringsydelse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045034201"/>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Sygedagpenge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Ledighedsydelse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196802153"/>
                  </a:ext>
                </a:extLst>
              </a:tr>
              <a:tr h="285987">
                <a:tc>
                  <a:txBody>
                    <a:bodyPr/>
                    <a:lstStyle/>
                    <a:p>
                      <a:pPr algn="l">
                        <a:lnSpc>
                          <a:spcPct val="100000"/>
                        </a:lnSpc>
                        <a:spcAft>
                          <a:spcPts val="0"/>
                        </a:spcAft>
                      </a:pPr>
                      <a:r>
                        <a:rPr lang="da-DK" sz="12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Barselsdagpenge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Fleksjob</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908876930"/>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Efterløn</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Skånejob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271534618"/>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Tidlig pension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Ressourceforløb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35680384"/>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Førtidspension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322531933"/>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Seniorpension</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67883341"/>
                  </a:ext>
                </a:extLst>
              </a:tr>
              <a:tr h="285987">
                <a:tc>
                  <a:txBody>
                    <a:bodyPr/>
                    <a:lstStyle/>
                    <a:p>
                      <a:pPr algn="l">
                        <a:lnSpc>
                          <a:spcPct val="100000"/>
                        </a:lnSpc>
                      </a:pPr>
                      <a:endParaRPr lang="da-DK" sz="12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Fleksydelse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703803903"/>
                  </a:ext>
                </a:extLst>
              </a:tr>
              <a:tr h="285987">
                <a:tc>
                  <a:txBody>
                    <a:bodyPr/>
                    <a:lstStyle/>
                    <a:p>
                      <a:pPr algn="l">
                        <a:lnSpc>
                          <a:spcPct val="100000"/>
                        </a:lnSpc>
                      </a:pPr>
                      <a:endParaRPr lang="da-DK" sz="1200">
                        <a:effectLst/>
                        <a:latin typeface="Arial" panose="020B0604020202020204" pitchFamily="34"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Tjenestemandspension</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901874405"/>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Selvpension</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627321517"/>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Folkepension</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707788295"/>
                  </a:ext>
                </a:extLst>
              </a:tr>
              <a:tr h="285987">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l">
                        <a:lnSpc>
                          <a:spcPct val="100000"/>
                        </a:lnSpc>
                        <a:spcAft>
                          <a:spcPts val="0"/>
                        </a:spcAft>
                      </a:pPr>
                      <a:r>
                        <a:rPr lang="da-DK"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Øvrige</a:t>
                      </a:r>
                      <a:endParaRPr lang="da-DK"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30698551"/>
                  </a:ext>
                </a:extLst>
              </a:tr>
            </a:tbl>
          </a:graphicData>
        </a:graphic>
      </p:graphicFrame>
    </p:spTree>
    <p:extLst>
      <p:ext uri="{BB962C8B-B14F-4D97-AF65-F5344CB8AC3E}">
        <p14:creationId xmlns:p14="http://schemas.microsoft.com/office/powerpoint/2010/main" val="1684245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80C51-CBA0-4282-A0C4-03F2577EFD7C}"/>
              </a:ext>
            </a:extLst>
          </p:cNvPr>
          <p:cNvSpPr>
            <a:spLocks noGrp="1"/>
          </p:cNvSpPr>
          <p:nvPr>
            <p:ph type="title"/>
          </p:nvPr>
        </p:nvSpPr>
        <p:spPr>
          <a:xfrm>
            <a:off x="623392" y="437481"/>
            <a:ext cx="12000656" cy="936000"/>
          </a:xfrm>
        </p:spPr>
        <p:txBody>
          <a:bodyPr/>
          <a:lstStyle/>
          <a:p>
            <a:pPr algn="ctr"/>
            <a:r>
              <a:rPr lang="da-DK"/>
              <a:t>Appendiks: Omregnede adfærdsparametre på ekstensiv margin</a:t>
            </a:r>
          </a:p>
        </p:txBody>
      </p:sp>
      <p:sp>
        <p:nvSpPr>
          <p:cNvPr id="4" name="Pladsholder til slidenummer 3">
            <a:extLst>
              <a:ext uri="{FF2B5EF4-FFF2-40B4-BE49-F238E27FC236}">
                <a16:creationId xmlns:a16="http://schemas.microsoft.com/office/drawing/2014/main" id="{92646187-B756-46E2-BD72-29A3C606B079}"/>
              </a:ext>
            </a:extLst>
          </p:cNvPr>
          <p:cNvSpPr>
            <a:spLocks noGrp="1"/>
          </p:cNvSpPr>
          <p:nvPr>
            <p:ph type="sldNum" sz="quarter" idx="12"/>
          </p:nvPr>
        </p:nvSpPr>
        <p:spPr/>
        <p:txBody>
          <a:bodyPr/>
          <a:lstStyle/>
          <a:p>
            <a:fld id="{80AE25ED-097C-4BDC-A7CE-FA97BD9CA3B5}" type="slidenum">
              <a:rPr lang="da-DK" smtClean="0"/>
              <a:pPr/>
              <a:t>34</a:t>
            </a:fld>
            <a:endParaRPr lang="da-DK"/>
          </a:p>
        </p:txBody>
      </p:sp>
      <p:sp>
        <p:nvSpPr>
          <p:cNvPr id="5" name="Rektangel 4">
            <a:extLst>
              <a:ext uri="{FF2B5EF4-FFF2-40B4-BE49-F238E27FC236}">
                <a16:creationId xmlns:a16="http://schemas.microsoft.com/office/drawing/2014/main" id="{E21B4E36-F4B3-40C1-9A9F-7EAC56B2427A}"/>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graphicFrame>
        <p:nvGraphicFramePr>
          <p:cNvPr id="7" name="Tabel 6">
            <a:extLst>
              <a:ext uri="{FF2B5EF4-FFF2-40B4-BE49-F238E27FC236}">
                <a16:creationId xmlns:a16="http://schemas.microsoft.com/office/drawing/2014/main" id="{B3E32EF1-6D6C-440C-BD3D-265891756D44}"/>
              </a:ext>
            </a:extLst>
          </p:cNvPr>
          <p:cNvGraphicFramePr>
            <a:graphicFrameLocks noGrp="1"/>
          </p:cNvGraphicFramePr>
          <p:nvPr>
            <p:extLst>
              <p:ext uri="{D42A27DB-BD31-4B8C-83A1-F6EECF244321}">
                <p14:modId xmlns:p14="http://schemas.microsoft.com/office/powerpoint/2010/main" val="1744766448"/>
              </p:ext>
            </p:extLst>
          </p:nvPr>
        </p:nvGraphicFramePr>
        <p:xfrm>
          <a:off x="1919536" y="1034732"/>
          <a:ext cx="7992888" cy="5253298"/>
        </p:xfrm>
        <a:graphic>
          <a:graphicData uri="http://schemas.openxmlformats.org/drawingml/2006/table">
            <a:tbl>
              <a:tblPr firstRow="1" firstCol="1" bandRow="1"/>
              <a:tblGrid>
                <a:gridCol w="2423736">
                  <a:extLst>
                    <a:ext uri="{9D8B030D-6E8A-4147-A177-3AD203B41FA5}">
                      <a16:colId xmlns:a16="http://schemas.microsoft.com/office/drawing/2014/main" val="3652525312"/>
                    </a:ext>
                  </a:extLst>
                </a:gridCol>
                <a:gridCol w="881560">
                  <a:extLst>
                    <a:ext uri="{9D8B030D-6E8A-4147-A177-3AD203B41FA5}">
                      <a16:colId xmlns:a16="http://schemas.microsoft.com/office/drawing/2014/main" val="3361282361"/>
                    </a:ext>
                  </a:extLst>
                </a:gridCol>
                <a:gridCol w="1158019">
                  <a:extLst>
                    <a:ext uri="{9D8B030D-6E8A-4147-A177-3AD203B41FA5}">
                      <a16:colId xmlns:a16="http://schemas.microsoft.com/office/drawing/2014/main" val="1926296525"/>
                    </a:ext>
                  </a:extLst>
                </a:gridCol>
                <a:gridCol w="929302">
                  <a:extLst>
                    <a:ext uri="{9D8B030D-6E8A-4147-A177-3AD203B41FA5}">
                      <a16:colId xmlns:a16="http://schemas.microsoft.com/office/drawing/2014/main" val="1678129152"/>
                    </a:ext>
                  </a:extLst>
                </a:gridCol>
                <a:gridCol w="1492215">
                  <a:extLst>
                    <a:ext uri="{9D8B030D-6E8A-4147-A177-3AD203B41FA5}">
                      <a16:colId xmlns:a16="http://schemas.microsoft.com/office/drawing/2014/main" val="4168952486"/>
                    </a:ext>
                  </a:extLst>
                </a:gridCol>
                <a:gridCol w="1108056">
                  <a:extLst>
                    <a:ext uri="{9D8B030D-6E8A-4147-A177-3AD203B41FA5}">
                      <a16:colId xmlns:a16="http://schemas.microsoft.com/office/drawing/2014/main" val="820814668"/>
                    </a:ext>
                  </a:extLst>
                </a:gridCol>
              </a:tblGrid>
              <a:tr h="245374">
                <a:tc>
                  <a:txBody>
                    <a:bodyPr/>
                    <a:lstStyle/>
                    <a:p>
                      <a:pPr algn="l">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Studie</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Periode</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Population</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Omregnet parameter</a:t>
                      </a:r>
                      <a:endParaRPr lang="da-DK" sz="14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266725665"/>
                  </a:ext>
                </a:extLst>
              </a:tr>
              <a:tr h="150949">
                <a:tc>
                  <a:txBody>
                    <a:bodyPr/>
                    <a:lstStyle/>
                    <a:p>
                      <a:pPr algn="l">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Bargain</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m.fl. (2014)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USA og EU</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1998-2001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18-59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453575406"/>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Bartels og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Pestel</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Tyskland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1993-2010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25-54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494027993"/>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Bartels og </a:t>
                      </a: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Shupe</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(2023)</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Flere lande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2008-2014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25-54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82713357"/>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Jäntti m.fl. (2015)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Flere lande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1970-2010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25-64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253773930"/>
                  </a:ext>
                </a:extLst>
              </a:tr>
              <a:tr h="150949">
                <a:tc>
                  <a:txBody>
                    <a:bodyPr/>
                    <a:lstStyle/>
                    <a:p>
                      <a:pPr algn="l">
                        <a:lnSpc>
                          <a:spcPct val="100000"/>
                        </a:lnSpc>
                        <a:spcAft>
                          <a:spcPts val="0"/>
                        </a:spcAft>
                      </a:pPr>
                      <a:r>
                        <a:rPr lang="da-DK" sz="10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Kaliskova</a:t>
                      </a: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Flere lande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2005-2010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25-55 årige kvinder</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073312068"/>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Luksic (2020)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OECD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1985-2011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20-59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9182332"/>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Martinez m.fl. (2021)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Schweiz</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1997-2003</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20-60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396272507"/>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Mastrogiacomo m.fl. (2017)</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Nederlandene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1999-2005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20-58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122530558"/>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Meghir og Philips (2010)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Storbritannien</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1994-2004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22-59 årige mænd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767220758"/>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Sigurdsson (2024)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Island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1987</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16-70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932947111"/>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Stefansson (2019)</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bred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Island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1987</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16-67 årige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312069581"/>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Arendt og Kolodziejczyk (2019)</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2012-2014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78723513"/>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Bastani m.fl. (2021)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Sverige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Gifte kvinder med børn</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0,42</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414508796"/>
                  </a:ext>
                </a:extLst>
              </a:tr>
              <a:tr h="2711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Bettendorf m.fl. (2014)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Nederlandene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2002</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Enlige mødre med børn under 13 år</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827922377"/>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Blundell m.fl. (2016)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Storbritannien</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1991-2008</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19-50 årige mødre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834169421"/>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Bosch og van der Klaauw (2012)</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Nederlandene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1999-2005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20-50 årige gifte kvinder</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62768830"/>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Carstensen og Schultz (2016)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2010-2015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Enlige forsørgere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1165735087"/>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Kosonen (2014)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smal</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Finland</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1994-2005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Hjemmegående mødre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0,48</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305837180"/>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Andersen m.fl (2015)</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Europa</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497711578"/>
                  </a:ext>
                </a:extLst>
              </a:tr>
              <a:tr h="2711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Fredriksson og Söderström (2020)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Sverige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1992-2014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0,36 (mikro)</a:t>
                      </a:r>
                    </a:p>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0,71 (makro)</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3711178385"/>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Kolsrud m.fl. (2018)</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Sverige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1999-2007</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949414827"/>
                  </a:ext>
                </a:extLst>
              </a:tr>
              <a:tr h="245374">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Schmieder og von Wachter (2016)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Europa</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2428633608"/>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Spinnewijn (2020)</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Verden</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0,24</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958606229"/>
                  </a:ext>
                </a:extLst>
              </a:tr>
              <a:tr h="271113">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Finansministeriet (2021)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Kontanthjælp</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 (&lt;30 år)</a:t>
                      </a:r>
                    </a:p>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 (≥30 år)</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B5B1B1"/>
                      </a:solidFill>
                      <a:prstDash val="solid"/>
                      <a:round/>
                      <a:headEnd type="none" w="med" len="med"/>
                      <a:tailEnd type="none" w="med" len="med"/>
                    </a:lnB>
                  </a:tcPr>
                </a:tc>
                <a:extLst>
                  <a:ext uri="{0D108BD9-81ED-4DB2-BD59-A6C34878D82A}">
                    <a16:rowId xmlns:a16="http://schemas.microsoft.com/office/drawing/2014/main" val="4073336774"/>
                  </a:ext>
                </a:extLst>
              </a:tr>
              <a:tr h="150949">
                <a:tc>
                  <a:txBody>
                    <a:bodyPr/>
                    <a:lstStyle/>
                    <a:p>
                      <a:pPr algn="l">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Finansministeriet (2021)</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Ydelse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Danmark</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Sygedagpenge</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tc>
                  <a:txBody>
                    <a:bodyPr/>
                    <a:lstStyle/>
                    <a:p>
                      <a:pPr algn="r">
                        <a:lnSpc>
                          <a:spcPct val="100000"/>
                        </a:lnSpc>
                        <a:spcAft>
                          <a:spcPts val="0"/>
                        </a:spcAft>
                      </a:pPr>
                      <a:r>
                        <a:rPr lang="da-DK"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a:t>
                      </a:r>
                      <a:endParaRPr lang="da-DK"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4185" marR="34185" marT="0" marB="0" anchor="ctr">
                    <a:lnL>
                      <a:noFill/>
                    </a:lnL>
                    <a:lnR>
                      <a:noFill/>
                    </a:lnR>
                    <a:lnT w="12700" cap="flat" cmpd="sng" algn="ctr">
                      <a:solidFill>
                        <a:srgbClr val="B5B1B1"/>
                      </a:solidFill>
                      <a:prstDash val="solid"/>
                      <a:round/>
                      <a:headEnd type="none" w="med" len="med"/>
                      <a:tailEnd type="none" w="med" len="med"/>
                    </a:lnT>
                    <a:lnB w="12700" cap="flat" cmpd="sng" algn="ctr">
                      <a:solidFill>
                        <a:srgbClr val="DBD9D6"/>
                      </a:solidFill>
                      <a:prstDash val="solid"/>
                      <a:round/>
                      <a:headEnd type="none" w="med" len="med"/>
                      <a:tailEnd type="none" w="med" len="med"/>
                    </a:lnB>
                  </a:tcPr>
                </a:tc>
                <a:extLst>
                  <a:ext uri="{0D108BD9-81ED-4DB2-BD59-A6C34878D82A}">
                    <a16:rowId xmlns:a16="http://schemas.microsoft.com/office/drawing/2014/main" val="2907720633"/>
                  </a:ext>
                </a:extLst>
              </a:tr>
            </a:tbl>
          </a:graphicData>
        </a:graphic>
      </p:graphicFrame>
    </p:spTree>
    <p:extLst>
      <p:ext uri="{BB962C8B-B14F-4D97-AF65-F5344CB8AC3E}">
        <p14:creationId xmlns:p14="http://schemas.microsoft.com/office/powerpoint/2010/main" val="904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B47D6D5-17E6-4C7C-B3EE-711787980303}"/>
              </a:ext>
            </a:extLst>
          </p:cNvPr>
          <p:cNvSpPr>
            <a:spLocks noGrp="1"/>
          </p:cNvSpPr>
          <p:nvPr>
            <p:ph type="sldNum" sz="quarter" idx="12"/>
          </p:nvPr>
        </p:nvSpPr>
        <p:spPr/>
        <p:txBody>
          <a:bodyPr/>
          <a:lstStyle/>
          <a:p>
            <a:fld id="{80AE25ED-097C-4BDC-A7CE-FA97BD9CA3B5}" type="slidenum">
              <a:rPr lang="da-DK"/>
              <a:pPr/>
              <a:t>35</a:t>
            </a:fld>
            <a:endParaRPr lang="da-DK"/>
          </a:p>
        </p:txBody>
      </p:sp>
      <p:sp>
        <p:nvSpPr>
          <p:cNvPr id="9" name="Title 8">
            <a:extLst>
              <a:ext uri="{FF2B5EF4-FFF2-40B4-BE49-F238E27FC236}">
                <a16:creationId xmlns:a16="http://schemas.microsoft.com/office/drawing/2014/main" id="{61BD642D-9CA9-47ED-A7E4-EB384004ED3A}"/>
              </a:ext>
            </a:extLst>
          </p:cNvPr>
          <p:cNvSpPr>
            <a:spLocks noGrp="1"/>
          </p:cNvSpPr>
          <p:nvPr>
            <p:ph type="title"/>
          </p:nvPr>
        </p:nvSpPr>
        <p:spPr/>
        <p:txBody>
          <a:bodyPr/>
          <a:lstStyle/>
          <a:p>
            <a:r>
              <a:rPr lang="da-DK"/>
              <a:t>Appendiks: ministeriernes egen analyse</a:t>
            </a:r>
          </a:p>
        </p:txBody>
      </p:sp>
      <p:sp>
        <p:nvSpPr>
          <p:cNvPr id="2" name="Pladsholder til indhold 1">
            <a:extLst>
              <a:ext uri="{FF2B5EF4-FFF2-40B4-BE49-F238E27FC236}">
                <a16:creationId xmlns:a16="http://schemas.microsoft.com/office/drawing/2014/main" id="{94ED1C90-C036-4D72-A628-6E04DAF7731B}"/>
              </a:ext>
            </a:extLst>
          </p:cNvPr>
          <p:cNvSpPr>
            <a:spLocks noGrp="1"/>
          </p:cNvSpPr>
          <p:nvPr>
            <p:ph sz="half" idx="1"/>
          </p:nvPr>
        </p:nvSpPr>
        <p:spPr>
          <a:xfrm>
            <a:off x="701676" y="1450800"/>
            <a:ext cx="5111750" cy="4464000"/>
          </a:xfrm>
        </p:spPr>
        <p:txBody>
          <a:bodyPr/>
          <a:lstStyle/>
          <a:p>
            <a:r>
              <a:rPr lang="da-DK"/>
              <a:t>Ministeriernes egen analyse fokuserer på 2012-skattereformen (forhøjelse af topskattegrænsen).</a:t>
            </a:r>
          </a:p>
          <a:p>
            <a:r>
              <a:rPr lang="da-DK"/>
              <a:t>Fordelen ved denne reform er at der i princippet både er en kontrolgruppe over og under behandlingsgruppen.</a:t>
            </a:r>
          </a:p>
          <a:p>
            <a:r>
              <a:rPr lang="da-DK"/>
              <a:t>Sammenligningen viser parallelle trends for indkomster op til 400.000 kr. (2019-niveau).</a:t>
            </a:r>
          </a:p>
          <a:p>
            <a:r>
              <a:rPr lang="da-DK"/>
              <a:t>Derefter er der en signifikant forskel mellem de to indkomstudviklinger. </a:t>
            </a:r>
          </a:p>
          <a:p>
            <a:r>
              <a:rPr lang="da-DK"/>
              <a:t>Der er umiddelbart også en reaktion blandt personer under topskattegrænsen. Det kan forklares med usikkerhed om præcis indplacering helt tilsvarende, hvad der ses ved </a:t>
            </a:r>
            <a:r>
              <a:rPr lang="da-DK" err="1"/>
              <a:t>fuzzy-bunching</a:t>
            </a:r>
            <a:r>
              <a:rPr lang="da-DK"/>
              <a:t>.</a:t>
            </a:r>
          </a:p>
          <a:p>
            <a:r>
              <a:rPr lang="da-DK"/>
              <a:t>Der er en tendens til at forskellene i indkomstudviklingen indsnævres igen over den nye topskattegrænse.</a:t>
            </a:r>
          </a:p>
        </p:txBody>
      </p:sp>
      <p:pic>
        <p:nvPicPr>
          <p:cNvPr id="10" name="Picture 11" descr="{&quot;ExcelBinding&quot;:{&quot;FileBinding&quot;:{&quot;FilePath&quot;:&quot;I:\\HSP\\Skat og adfaerdseffekter\\c2 - Grafisk DiD\\Figurer til kapitel 3\\Boks 3.10.xlsx&quot;,&quot;SheetName&quot;:&quot;Figurer_gr25&quot;,&quot;DataName&quot;:&quot;Chart 9&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0BD46DD2-8DEF-4A1F-9CD7-BEA029ABC046}"/>
              </a:ext>
            </a:extLst>
          </p:cNvPr>
          <p:cNvPicPr>
            <a:picLocks noChangeAspect="1"/>
          </p:cNvPicPr>
          <p:nvPr/>
        </p:nvPicPr>
        <p:blipFill>
          <a:blip r:embed="rId4"/>
          <a:stretch>
            <a:fillRect/>
          </a:stretch>
        </p:blipFill>
        <p:spPr bwMode="auto">
          <a:xfrm>
            <a:off x="6405906" y="2054325"/>
            <a:ext cx="4683252" cy="3855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a:extLst>
              <a:ext uri="{FF2B5EF4-FFF2-40B4-BE49-F238E27FC236}">
                <a16:creationId xmlns:a16="http://schemas.microsoft.com/office/drawing/2014/main" id="{17D7E051-AF4E-45FD-8A88-EA88DFF8F057}"/>
              </a:ext>
            </a:extLst>
          </p:cNvPr>
          <p:cNvSpPr/>
          <p:nvPr/>
        </p:nvSpPr>
        <p:spPr>
          <a:xfrm>
            <a:off x="6345076" y="1374395"/>
            <a:ext cx="5247134" cy="604396"/>
          </a:xfrm>
          <a:prstGeom prst="rect">
            <a:avLst/>
          </a:prstGeom>
        </p:spPr>
        <p:txBody>
          <a:bodyPr wrap="square">
            <a:spAutoFit/>
          </a:bodyPr>
          <a:lstStyle/>
          <a:p>
            <a:r>
              <a:rPr lang="da-DK" sz="1600">
                <a:latin typeface="+mn-lt"/>
                <a:ea typeface="Times New Roman" panose="02020603050405020304" pitchFamily="18" charset="0"/>
                <a:cs typeface="Times New Roman" panose="02020603050405020304" pitchFamily="18" charset="0"/>
              </a:rPr>
              <a:t>Lønfremgang (ekskl. pension samt januar og december), toårige perioder, 2010-2014, niveauforskudt</a:t>
            </a:r>
            <a:endParaRPr lang="da-DK" sz="1600">
              <a:latin typeface="+mn-lt"/>
            </a:endParaRPr>
          </a:p>
        </p:txBody>
      </p:sp>
      <p:sp>
        <p:nvSpPr>
          <p:cNvPr id="7" name="Rektangel 6">
            <a:extLst>
              <a:ext uri="{FF2B5EF4-FFF2-40B4-BE49-F238E27FC236}">
                <a16:creationId xmlns:a16="http://schemas.microsoft.com/office/drawing/2014/main" id="{F516713D-E9A3-461D-8868-BAE6441E75F6}"/>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custDataLst>
      <p:tags r:id="rId1"/>
    </p:custDataLst>
    <p:extLst>
      <p:ext uri="{BB962C8B-B14F-4D97-AF65-F5344CB8AC3E}">
        <p14:creationId xmlns:p14="http://schemas.microsoft.com/office/powerpoint/2010/main" val="165007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B47D6D5-17E6-4C7C-B3EE-711787980303}"/>
              </a:ext>
            </a:extLst>
          </p:cNvPr>
          <p:cNvSpPr>
            <a:spLocks noGrp="1"/>
          </p:cNvSpPr>
          <p:nvPr>
            <p:ph type="sldNum" sz="quarter" idx="12"/>
          </p:nvPr>
        </p:nvSpPr>
        <p:spPr/>
        <p:txBody>
          <a:bodyPr/>
          <a:lstStyle/>
          <a:p>
            <a:fld id="{80AE25ED-097C-4BDC-A7CE-FA97BD9CA3B5}" type="slidenum">
              <a:rPr lang="da-DK"/>
              <a:pPr/>
              <a:t>36</a:t>
            </a:fld>
            <a:endParaRPr lang="da-DK"/>
          </a:p>
        </p:txBody>
      </p:sp>
      <p:sp>
        <p:nvSpPr>
          <p:cNvPr id="9" name="Title 8">
            <a:extLst>
              <a:ext uri="{FF2B5EF4-FFF2-40B4-BE49-F238E27FC236}">
                <a16:creationId xmlns:a16="http://schemas.microsoft.com/office/drawing/2014/main" id="{61BD642D-9CA9-47ED-A7E4-EB384004ED3A}"/>
              </a:ext>
            </a:extLst>
          </p:cNvPr>
          <p:cNvSpPr>
            <a:spLocks noGrp="1"/>
          </p:cNvSpPr>
          <p:nvPr>
            <p:ph type="title"/>
          </p:nvPr>
        </p:nvSpPr>
        <p:spPr/>
        <p:txBody>
          <a:bodyPr/>
          <a:lstStyle/>
          <a:p>
            <a:r>
              <a:rPr lang="da-DK"/>
              <a:t>Appendiks: ministeriernes egen analyse</a:t>
            </a:r>
          </a:p>
        </p:txBody>
      </p:sp>
      <p:graphicFrame>
        <p:nvGraphicFramePr>
          <p:cNvPr id="23" name="Tabel 22">
            <a:extLst>
              <a:ext uri="{FF2B5EF4-FFF2-40B4-BE49-F238E27FC236}">
                <a16:creationId xmlns:a16="http://schemas.microsoft.com/office/drawing/2014/main" id="{66052BFD-5BE8-4D1A-8CC0-C5B735F9E100}"/>
              </a:ext>
            </a:extLst>
          </p:cNvPr>
          <p:cNvGraphicFramePr>
            <a:graphicFrameLocks noGrp="1"/>
          </p:cNvGraphicFramePr>
          <p:nvPr/>
        </p:nvGraphicFramePr>
        <p:xfrm>
          <a:off x="6378587" y="2276872"/>
          <a:ext cx="5400600" cy="2524125"/>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36628683"/>
                    </a:ext>
                  </a:extLst>
                </a:gridCol>
                <a:gridCol w="1224136">
                  <a:extLst>
                    <a:ext uri="{9D8B030D-6E8A-4147-A177-3AD203B41FA5}">
                      <a16:colId xmlns:a16="http://schemas.microsoft.com/office/drawing/2014/main" val="3691234370"/>
                    </a:ext>
                  </a:extLst>
                </a:gridCol>
                <a:gridCol w="360040">
                  <a:extLst>
                    <a:ext uri="{9D8B030D-6E8A-4147-A177-3AD203B41FA5}">
                      <a16:colId xmlns:a16="http://schemas.microsoft.com/office/drawing/2014/main" val="2442552900"/>
                    </a:ext>
                  </a:extLst>
                </a:gridCol>
                <a:gridCol w="792088">
                  <a:extLst>
                    <a:ext uri="{9D8B030D-6E8A-4147-A177-3AD203B41FA5}">
                      <a16:colId xmlns:a16="http://schemas.microsoft.com/office/drawing/2014/main" val="1311379068"/>
                    </a:ext>
                  </a:extLst>
                </a:gridCol>
                <a:gridCol w="360040">
                  <a:extLst>
                    <a:ext uri="{9D8B030D-6E8A-4147-A177-3AD203B41FA5}">
                      <a16:colId xmlns:a16="http://schemas.microsoft.com/office/drawing/2014/main" val="4037861597"/>
                    </a:ext>
                  </a:extLst>
                </a:gridCol>
                <a:gridCol w="864096">
                  <a:extLst>
                    <a:ext uri="{9D8B030D-6E8A-4147-A177-3AD203B41FA5}">
                      <a16:colId xmlns:a16="http://schemas.microsoft.com/office/drawing/2014/main" val="2413284649"/>
                    </a:ext>
                  </a:extLst>
                </a:gridCol>
                <a:gridCol w="432048">
                  <a:extLst>
                    <a:ext uri="{9D8B030D-6E8A-4147-A177-3AD203B41FA5}">
                      <a16:colId xmlns:a16="http://schemas.microsoft.com/office/drawing/2014/main" val="618030772"/>
                    </a:ext>
                  </a:extLst>
                </a:gridCol>
              </a:tblGrid>
              <a:tr h="200025">
                <a:tc>
                  <a:txBody>
                    <a:bodyPr/>
                    <a:lstStyle/>
                    <a:p>
                      <a:pPr algn="l"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(1)</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(2)</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(3)</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2410736399"/>
                  </a:ext>
                </a:extLst>
              </a:tr>
              <a:tr h="393943">
                <a:tc>
                  <a:txBody>
                    <a:bodyPr/>
                    <a:lstStyle/>
                    <a:p>
                      <a:pPr algn="l"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Hoved-specifikation</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Uden jobskifte</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Med jobskifte</a:t>
                      </a: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1"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131891779"/>
                  </a:ext>
                </a:extLst>
              </a:tr>
              <a:tr h="200025">
                <a:tc>
                  <a:txBody>
                    <a:bodyPr/>
                    <a:lstStyle/>
                    <a:p>
                      <a:pPr algn="l" fontAlgn="ctr"/>
                      <a:r>
                        <a:rPr lang="da-DK" sz="1600" u="none" strike="noStrike">
                          <a:effectLst/>
                        </a:rPr>
                        <a:t>Marginal ESR</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0,018</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0,018</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0,018</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1291756807"/>
                  </a:ext>
                </a:extLst>
              </a:tr>
              <a:tr h="200025">
                <a:tc>
                  <a:txBody>
                    <a:bodyPr/>
                    <a:lstStyle/>
                    <a:p>
                      <a:pPr algn="l"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(0,004)</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(0,004)</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(0,007)</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4015926306"/>
                  </a:ext>
                </a:extLst>
              </a:tr>
              <a:tr h="200025">
                <a:tc>
                  <a:txBody>
                    <a:bodyPr/>
                    <a:lstStyle/>
                    <a:p>
                      <a:pPr algn="l"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2263348389"/>
                  </a:ext>
                </a:extLst>
              </a:tr>
              <a:tr h="200025">
                <a:tc>
                  <a:txBody>
                    <a:bodyPr/>
                    <a:lstStyle/>
                    <a:p>
                      <a:pPr algn="l" fontAlgn="ctr"/>
                      <a:r>
                        <a:rPr lang="da-DK" sz="1600" u="none" strike="noStrike">
                          <a:effectLst/>
                        </a:rPr>
                        <a:t>Bred ESR</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0,032</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0,031</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0,035</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483889377"/>
                  </a:ext>
                </a:extLst>
              </a:tr>
              <a:tr h="200025">
                <a:tc>
                  <a:txBody>
                    <a:bodyPr/>
                    <a:lstStyle/>
                    <a:p>
                      <a:pPr algn="l"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(0,005)</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(0,006)</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(0,009)</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3335913754"/>
                  </a:ext>
                </a:extLst>
              </a:tr>
              <a:tr h="200025">
                <a:tc>
                  <a:txBody>
                    <a:bodyPr/>
                    <a:lstStyle/>
                    <a:p>
                      <a:pPr algn="l"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334483664"/>
                  </a:ext>
                </a:extLst>
              </a:tr>
              <a:tr h="200025">
                <a:tc>
                  <a:txBody>
                    <a:bodyPr/>
                    <a:lstStyle/>
                    <a:p>
                      <a:pPr algn="l" fontAlgn="ctr"/>
                      <a:r>
                        <a:rPr lang="da-DK" sz="1600" u="none" strike="noStrike">
                          <a:effectLst/>
                        </a:rPr>
                        <a:t>Observationer</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1.436.250</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908.717</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r>
                        <a:rPr lang="da-DK" sz="1600" u="none" strike="noStrike">
                          <a:effectLst/>
                        </a:rPr>
                        <a:t>527.533</a:t>
                      </a: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tc>
                  <a:txBody>
                    <a:bodyPr/>
                    <a:lstStyle/>
                    <a:p>
                      <a:pPr algn="r" fontAlgn="ctr"/>
                      <a:endParaRPr lang="da-DK" sz="1600" b="0" i="0" u="none" strike="noStrike">
                        <a:solidFill>
                          <a:srgbClr val="000000"/>
                        </a:solidFill>
                        <a:effectLst/>
                        <a:latin typeface="Arial" panose="020B0604020202020204" pitchFamily="34" charset="0"/>
                      </a:endParaRPr>
                    </a:p>
                  </a:txBody>
                  <a:tcPr marL="9525" marR="9525" marT="9525" marB="0" anchor="ctr">
                    <a:solidFill>
                      <a:srgbClr val="F6F6F6"/>
                    </a:solidFill>
                  </a:tcPr>
                </a:tc>
                <a:extLst>
                  <a:ext uri="{0D108BD9-81ED-4DB2-BD59-A6C34878D82A}">
                    <a16:rowId xmlns:a16="http://schemas.microsoft.com/office/drawing/2014/main" val="465056030"/>
                  </a:ext>
                </a:extLst>
              </a:tr>
            </a:tbl>
          </a:graphicData>
        </a:graphic>
      </p:graphicFrame>
      <p:sp>
        <p:nvSpPr>
          <p:cNvPr id="3" name="Pladsholder til indhold 2">
            <a:extLst>
              <a:ext uri="{FF2B5EF4-FFF2-40B4-BE49-F238E27FC236}">
                <a16:creationId xmlns:a16="http://schemas.microsoft.com/office/drawing/2014/main" id="{E918AE2E-197C-4350-AD19-135217947139}"/>
              </a:ext>
            </a:extLst>
          </p:cNvPr>
          <p:cNvSpPr>
            <a:spLocks noGrp="1"/>
          </p:cNvSpPr>
          <p:nvPr>
            <p:ph sz="half" idx="1"/>
          </p:nvPr>
        </p:nvSpPr>
        <p:spPr>
          <a:xfrm>
            <a:off x="701676" y="1450800"/>
            <a:ext cx="5111750" cy="4714504"/>
          </a:xfrm>
        </p:spPr>
        <p:txBody>
          <a:bodyPr/>
          <a:lstStyle/>
          <a:p>
            <a:r>
              <a:rPr lang="da-DK"/>
              <a:t>Der findes elasticiteter på omkring 0,02-0,03 i hovedspecifikationen</a:t>
            </a:r>
          </a:p>
          <a:p>
            <a:r>
              <a:rPr lang="da-DK"/>
              <a:t>Det giver en klar indikation af, at der er en kausal sammenhæng fra marginalskat til arbejdsudbud</a:t>
            </a:r>
          </a:p>
          <a:p>
            <a:r>
              <a:rPr lang="da-DK"/>
              <a:t>Der er næsten med sikkerhed tale om et underkantsskøn, idet beskæftigelsen formentlig ikke kan nå at tilpasse sig i løbet af kun to år</a:t>
            </a:r>
          </a:p>
          <a:p>
            <a:r>
              <a:rPr lang="da-DK"/>
              <a:t>I denne undersøgelse findes der ikke systematiske forskelle mellem personer der skifter job og personer der ikke gør</a:t>
            </a:r>
          </a:p>
          <a:p>
            <a:r>
              <a:rPr lang="da-DK"/>
              <a:t>Forskelle til Kleven mfl. (2024) understreger at man skal være varsom med at konkludere for hårdt pba. enkelt studie</a:t>
            </a:r>
          </a:p>
          <a:p>
            <a:r>
              <a:rPr lang="da-DK"/>
              <a:t>Sigaard (2022) finder forskelle mellem personer der skifter job og dem som ikke gør, men ikke i samme omfang som Kleven mfl. (2024)</a:t>
            </a:r>
          </a:p>
        </p:txBody>
      </p:sp>
      <p:sp>
        <p:nvSpPr>
          <p:cNvPr id="2" name="Tekstfelt 1">
            <a:extLst>
              <a:ext uri="{FF2B5EF4-FFF2-40B4-BE49-F238E27FC236}">
                <a16:creationId xmlns:a16="http://schemas.microsoft.com/office/drawing/2014/main" id="{A6789C28-4D99-453D-92E1-B341BB90B73E}"/>
              </a:ext>
            </a:extLst>
          </p:cNvPr>
          <p:cNvSpPr txBox="1"/>
          <p:nvPr/>
        </p:nvSpPr>
        <p:spPr>
          <a:xfrm>
            <a:off x="6378587" y="1782688"/>
            <a:ext cx="4039567" cy="276999"/>
          </a:xfrm>
          <a:prstGeom prst="rect">
            <a:avLst/>
          </a:prstGeom>
          <a:noFill/>
        </p:spPr>
        <p:txBody>
          <a:bodyPr wrap="none" lIns="0" tIns="0" rIns="0" bIns="0" rtlCol="0">
            <a:spAutoFit/>
          </a:bodyPr>
          <a:lstStyle/>
          <a:p>
            <a:pPr>
              <a:lnSpc>
                <a:spcPct val="100000"/>
              </a:lnSpc>
              <a:spcBef>
                <a:spcPts val="1100"/>
              </a:spcBef>
            </a:pPr>
            <a:r>
              <a:rPr lang="da-DK" sz="1800" b="1"/>
              <a:t>Estimerede </a:t>
            </a:r>
            <a:r>
              <a:rPr lang="da-DK" sz="1800" b="1" err="1"/>
              <a:t>substitutionselasticiteter</a:t>
            </a:r>
            <a:endParaRPr lang="da-DK" sz="1800" b="1"/>
          </a:p>
        </p:txBody>
      </p:sp>
      <p:sp>
        <p:nvSpPr>
          <p:cNvPr id="7" name="Rektangel 6">
            <a:extLst>
              <a:ext uri="{FF2B5EF4-FFF2-40B4-BE49-F238E27FC236}">
                <a16:creationId xmlns:a16="http://schemas.microsoft.com/office/drawing/2014/main" id="{4FE3A676-83B5-43AA-BDCB-489E96EC5370}"/>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custDataLst>
      <p:tags r:id="rId1"/>
    </p:custDataLst>
    <p:extLst>
      <p:ext uri="{BB962C8B-B14F-4D97-AF65-F5344CB8AC3E}">
        <p14:creationId xmlns:p14="http://schemas.microsoft.com/office/powerpoint/2010/main" val="2683561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25670AE5-5F75-42BB-9232-66F9FF27ECB2}"/>
              </a:ext>
            </a:extLst>
          </p:cNvPr>
          <p:cNvPicPr>
            <a:picLocks noGrp="1" noChangeAspect="1"/>
          </p:cNvPicPr>
          <p:nvPr>
            <p:ph idx="1"/>
          </p:nvPr>
        </p:nvPicPr>
        <p:blipFill>
          <a:blip r:embed="rId2"/>
          <a:stretch>
            <a:fillRect/>
          </a:stretch>
        </p:blipFill>
        <p:spPr>
          <a:xfrm>
            <a:off x="839416" y="116883"/>
            <a:ext cx="12028931" cy="6624233"/>
          </a:xfrm>
          <a:prstGeom prst="rect">
            <a:avLst/>
          </a:prstGeom>
        </p:spPr>
      </p:pic>
      <p:sp>
        <p:nvSpPr>
          <p:cNvPr id="4" name="Pladsholder til slidenummer 3">
            <a:extLst>
              <a:ext uri="{FF2B5EF4-FFF2-40B4-BE49-F238E27FC236}">
                <a16:creationId xmlns:a16="http://schemas.microsoft.com/office/drawing/2014/main" id="{92646187-B756-46E2-BD72-29A3C606B079}"/>
              </a:ext>
            </a:extLst>
          </p:cNvPr>
          <p:cNvSpPr>
            <a:spLocks noGrp="1"/>
          </p:cNvSpPr>
          <p:nvPr>
            <p:ph type="sldNum" sz="quarter" idx="12"/>
          </p:nvPr>
        </p:nvSpPr>
        <p:spPr/>
        <p:txBody>
          <a:bodyPr/>
          <a:lstStyle/>
          <a:p>
            <a:fld id="{80AE25ED-097C-4BDC-A7CE-FA97BD9CA3B5}" type="slidenum">
              <a:rPr lang="da-DK" smtClean="0"/>
              <a:pPr/>
              <a:t>37</a:t>
            </a:fld>
            <a:endParaRPr lang="da-DK"/>
          </a:p>
        </p:txBody>
      </p:sp>
      <p:sp>
        <p:nvSpPr>
          <p:cNvPr id="5" name="Rektangel 4">
            <a:extLst>
              <a:ext uri="{FF2B5EF4-FFF2-40B4-BE49-F238E27FC236}">
                <a16:creationId xmlns:a16="http://schemas.microsoft.com/office/drawing/2014/main" id="{E21B4E36-F4B3-40C1-9A9F-7EAC56B2427A}"/>
              </a:ext>
            </a:extLst>
          </p:cNvPr>
          <p:cNvSpPr/>
          <p:nvPr/>
        </p:nvSpPr>
        <p:spPr bwMode="auto">
          <a:xfrm>
            <a:off x="9712777" y="6021288"/>
            <a:ext cx="1790750" cy="537995"/>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43885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8626A-EB5C-4515-BBAA-881A0B7A29EC}"/>
              </a:ext>
            </a:extLst>
          </p:cNvPr>
          <p:cNvSpPr>
            <a:spLocks noGrp="1"/>
          </p:cNvSpPr>
          <p:nvPr>
            <p:ph type="title"/>
          </p:nvPr>
        </p:nvSpPr>
        <p:spPr/>
        <p:txBody>
          <a:bodyPr/>
          <a:lstStyle/>
          <a:p>
            <a:r>
              <a:rPr lang="da-DK"/>
              <a:t>Samlede arbejdsudbudsvirkninger af skattenedsættelser</a:t>
            </a:r>
          </a:p>
        </p:txBody>
      </p:sp>
      <p:sp>
        <p:nvSpPr>
          <p:cNvPr id="4" name="Pladsholder til slidenummer 3">
            <a:extLst>
              <a:ext uri="{FF2B5EF4-FFF2-40B4-BE49-F238E27FC236}">
                <a16:creationId xmlns:a16="http://schemas.microsoft.com/office/drawing/2014/main" id="{5958E68A-7D79-46A1-88E1-E42084F48FDA}"/>
              </a:ext>
            </a:extLst>
          </p:cNvPr>
          <p:cNvSpPr>
            <a:spLocks noGrp="1"/>
          </p:cNvSpPr>
          <p:nvPr>
            <p:ph type="sldNum" sz="quarter" idx="12"/>
          </p:nvPr>
        </p:nvSpPr>
        <p:spPr/>
        <p:txBody>
          <a:bodyPr/>
          <a:lstStyle/>
          <a:p>
            <a:fld id="{80AE25ED-097C-4BDC-A7CE-FA97BD9CA3B5}" type="slidenum">
              <a:rPr lang="da-DK" smtClean="0"/>
              <a:pPr/>
              <a:t>4</a:t>
            </a:fld>
            <a:endParaRPr lang="da-DK"/>
          </a:p>
        </p:txBody>
      </p:sp>
      <p:pic>
        <p:nvPicPr>
          <p:cNvPr id="12" name="Pladsholder til indhold 11" descr="{&quot;ExcelBinding&quot;:{&quot;FileBinding&quot;:{&quot;FilePath&quot;:&quot;I:\\MPC\\FREFLY\\skatteadfærd\\240422 skatteadfærd figurer.xlsx&quot;,&quot;SheetName&quot;:&quot;Figurer (kap 4)&quot;,&quot;DataName&quot;:&quot;Chart 2&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BB2BDFB0-4B98-4F8D-9D23-4DFBDD0948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8957" y="1510138"/>
            <a:ext cx="10650909" cy="4295126"/>
          </a:xfrm>
          <a:prstGeom prst="rect">
            <a:avLst/>
          </a:prstGeom>
          <a:noFill/>
          <a:ln>
            <a:noFill/>
          </a:ln>
        </p:spPr>
      </p:pic>
      <p:sp>
        <p:nvSpPr>
          <p:cNvPr id="5" name="Rektangel 4">
            <a:extLst>
              <a:ext uri="{FF2B5EF4-FFF2-40B4-BE49-F238E27FC236}">
                <a16:creationId xmlns:a16="http://schemas.microsoft.com/office/drawing/2014/main" id="{5296407C-4EE9-440B-89EA-FC1175504017}"/>
              </a:ext>
            </a:extLst>
          </p:cNvPr>
          <p:cNvSpPr/>
          <p:nvPr/>
        </p:nvSpPr>
        <p:spPr>
          <a:xfrm>
            <a:off x="2260436" y="1136057"/>
            <a:ext cx="7674064" cy="276999"/>
          </a:xfrm>
          <a:prstGeom prst="rect">
            <a:avLst/>
          </a:prstGeom>
        </p:spPr>
        <p:txBody>
          <a:bodyPr wrap="square">
            <a:spAutoFit/>
          </a:bodyPr>
          <a:lstStyle/>
          <a:p>
            <a:pPr algn="ctr">
              <a:lnSpc>
                <a:spcPct val="100000"/>
              </a:lnSpc>
              <a:spcBef>
                <a:spcPts val="1100"/>
              </a:spcBef>
              <a:buClr>
                <a:schemeClr val="tx2"/>
              </a:buClr>
            </a:pPr>
            <a:r>
              <a:rPr lang="da-DK" sz="1200" b="1"/>
              <a:t>Personskattenedsættelser med en umiddelbar provenuvirkning på 1 mia. kr.</a:t>
            </a:r>
          </a:p>
        </p:txBody>
      </p:sp>
      <p:sp>
        <p:nvSpPr>
          <p:cNvPr id="6" name="Rektangel 5">
            <a:extLst>
              <a:ext uri="{FF2B5EF4-FFF2-40B4-BE49-F238E27FC236}">
                <a16:creationId xmlns:a16="http://schemas.microsoft.com/office/drawing/2014/main" id="{2A0C4469-ECE0-49B8-A32C-104941E3C278}"/>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41665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02667" y="1482352"/>
            <a:ext cx="10784483" cy="4464049"/>
          </a:xfrm>
        </p:spPr>
        <p:txBody>
          <a:bodyPr/>
          <a:lstStyle/>
          <a:p>
            <a:pPr marL="0" indent="0" algn="ctr">
              <a:buNone/>
            </a:pPr>
            <a:endParaRPr lang="da-DK" sz="4400"/>
          </a:p>
          <a:p>
            <a:pPr marL="0" indent="0" algn="ctr">
              <a:buNone/>
            </a:pPr>
            <a:r>
              <a:rPr lang="da-DK" sz="5400">
                <a:solidFill>
                  <a:srgbClr val="031D5C"/>
                </a:solidFill>
                <a:latin typeface="+mj-lt"/>
                <a:ea typeface="+mj-ea"/>
                <a:cs typeface="+mj-cs"/>
              </a:rPr>
              <a:t>Intensiv margin</a:t>
            </a:r>
          </a:p>
        </p:txBody>
      </p:sp>
      <p:sp>
        <p:nvSpPr>
          <p:cNvPr id="4" name="Pladsholder til slidenummer 3"/>
          <p:cNvSpPr>
            <a:spLocks noGrp="1"/>
          </p:cNvSpPr>
          <p:nvPr>
            <p:ph type="sldNum" sz="quarter" idx="12"/>
          </p:nvPr>
        </p:nvSpPr>
        <p:spPr/>
        <p:txBody>
          <a:bodyPr/>
          <a:lstStyle/>
          <a:p>
            <a:fld id="{80AE25ED-097C-4BDC-A7CE-FA97BD9CA3B5}" type="slidenum">
              <a:rPr lang="da-DK" smtClean="0"/>
              <a:pPr/>
              <a:t>5</a:t>
            </a:fld>
            <a:endParaRPr lang="da-DK"/>
          </a:p>
        </p:txBody>
      </p:sp>
      <p:sp>
        <p:nvSpPr>
          <p:cNvPr id="5" name="Rektangel 4">
            <a:extLst>
              <a:ext uri="{FF2B5EF4-FFF2-40B4-BE49-F238E27FC236}">
                <a16:creationId xmlns:a16="http://schemas.microsoft.com/office/drawing/2014/main" id="{B635FFF9-F202-4D55-A4F5-0D612BF5BCF7}"/>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extLst>
      <p:ext uri="{BB962C8B-B14F-4D97-AF65-F5344CB8AC3E}">
        <p14:creationId xmlns:p14="http://schemas.microsoft.com/office/powerpoint/2010/main" val="235862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17CD0-740B-4A59-BEEB-B2D6225B7B98}"/>
              </a:ext>
            </a:extLst>
          </p:cNvPr>
          <p:cNvSpPr>
            <a:spLocks noGrp="1"/>
          </p:cNvSpPr>
          <p:nvPr>
            <p:ph type="title"/>
          </p:nvPr>
        </p:nvSpPr>
        <p:spPr/>
        <p:txBody>
          <a:bodyPr/>
          <a:lstStyle/>
          <a:p>
            <a:r>
              <a:rPr lang="da-DK"/>
              <a:t>Eftersyn af regneprincipper på den intensive margin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FF5C6C4-684D-4D2B-B0B1-09FA27FF2E01}"/>
                  </a:ext>
                </a:extLst>
              </p:cNvPr>
              <p:cNvSpPr>
                <a:spLocks noGrp="1"/>
              </p:cNvSpPr>
              <p:nvPr>
                <p:ph idx="1"/>
              </p:nvPr>
            </p:nvSpPr>
            <p:spPr>
              <a:xfrm>
                <a:off x="701674" y="1183571"/>
                <a:ext cx="11490326" cy="4464049"/>
              </a:xfrm>
              <a:noFill/>
            </p:spPr>
            <p:txBody>
              <a:bodyPr/>
              <a:lstStyle/>
              <a:p>
                <a:r>
                  <a:rPr lang="da-DK" b="1" dirty="0"/>
                  <a:t>Arbejds</a:t>
                </a:r>
                <a:r>
                  <a:rPr lang="da-DK" b="1" i="1" dirty="0"/>
                  <a:t>indkomst</a:t>
                </a:r>
                <a:r>
                  <a:rPr lang="da-DK" b="1" dirty="0"/>
                  <a:t> frem for arbejds</a:t>
                </a:r>
                <a:r>
                  <a:rPr lang="da-DK" b="1" i="1" dirty="0"/>
                  <a:t>tid</a:t>
                </a:r>
              </a:p>
              <a:p>
                <a:pPr lvl="1"/>
                <a:r>
                  <a:rPr lang="da-DK" dirty="0"/>
                  <a:t>Inkluderer både virkninger fra ændringer i den enkeltes arbejdstid og i den personlige timeproduktivitet (arbejdsindsatsen).</a:t>
                </a:r>
              </a:p>
              <a:p>
                <a:pPr lvl="1"/>
                <a:r>
                  <a:rPr lang="da-DK" dirty="0"/>
                  <a:t>En virkning i fuldtidsbeskæftigede opgøres ved at omregne til en </a:t>
                </a:r>
                <a:r>
                  <a:rPr lang="da-DK" i="1" dirty="0"/>
                  <a:t>ækvivalent</a:t>
                </a:r>
                <a:r>
                  <a:rPr lang="da-DK" dirty="0"/>
                  <a:t> ændring i arbejdstiden ved uændret timeløn.</a:t>
                </a:r>
              </a:p>
              <a:p>
                <a:pPr lvl="1"/>
                <a:endParaRPr lang="da-DK" sz="400" dirty="0"/>
              </a:p>
              <a:p>
                <a:r>
                  <a:rPr lang="da-DK" b="1" dirty="0"/>
                  <a:t>Samme beregningsforudsætninger på tværs af køn, arbejdstid og indkomstniveau</a:t>
                </a:r>
              </a:p>
              <a:p>
                <a:pPr lvl="1"/>
                <a:r>
                  <a:rPr lang="da-DK" dirty="0"/>
                  <a:t>Ikke længere heterogenitet mellem fx mænd og kvinder.</a:t>
                </a:r>
              </a:p>
              <a:p>
                <a:pPr lvl="1"/>
                <a:endParaRPr lang="da-DK" sz="400" dirty="0"/>
              </a:p>
              <a:p>
                <a:r>
                  <a:rPr lang="da-DK" b="1" dirty="0"/>
                  <a:t>Ny funktion til at skønne over virkning på individniveau</a:t>
                </a:r>
              </a:p>
              <a:p>
                <a:pPr lvl="1"/>
                <a:r>
                  <a:rPr lang="da-DK" dirty="0"/>
                  <a:t>Adfærdsreaktion afhænger af arbejdsindkomst (</a:t>
                </a:r>
                <a14:m>
                  <m:oMath xmlns:m="http://schemas.openxmlformats.org/officeDocument/2006/math">
                    <m:r>
                      <a:rPr lang="da-DK" i="1">
                        <a:latin typeface="Cambria Math" panose="02040503050406030204" pitchFamily="18" charset="0"/>
                      </a:rPr>
                      <m:t>𝑧</m:t>
                    </m:r>
                  </m:oMath>
                </a14:m>
                <a:r>
                  <a:rPr lang="da-DK" dirty="0"/>
                  <a:t>), marginalskatten (</a:t>
                </a:r>
                <a14:m>
                  <m:oMath xmlns:m="http://schemas.openxmlformats.org/officeDocument/2006/math">
                    <m:r>
                      <a:rPr lang="da-DK" i="1">
                        <a:latin typeface="Cambria Math" panose="02040503050406030204" pitchFamily="18" charset="0"/>
                      </a:rPr>
                      <m:t>𝑚</m:t>
                    </m:r>
                  </m:oMath>
                </a14:m>
                <a:r>
                  <a:rPr lang="da-DK" dirty="0"/>
                  <a:t>), samlede skattebetaling (</a:t>
                </a:r>
                <a14:m>
                  <m:oMath xmlns:m="http://schemas.openxmlformats.org/officeDocument/2006/math">
                    <m:r>
                      <a:rPr lang="da-DK" i="1">
                        <a:latin typeface="Cambria Math" panose="02040503050406030204" pitchFamily="18" charset="0"/>
                      </a:rPr>
                      <m:t>𝑇</m:t>
                    </m:r>
                  </m:oMath>
                </a14:m>
                <a:r>
                  <a:rPr lang="da-DK" dirty="0"/>
                  <a:t>) og </a:t>
                </a:r>
                <a:r>
                  <a:rPr lang="da-DK" dirty="0" err="1"/>
                  <a:t>adfærdselasticiteter</a:t>
                </a:r>
                <a:r>
                  <a:rPr lang="da-DK" dirty="0"/>
                  <a:t>:</a:t>
                </a:r>
              </a:p>
              <a:p>
                <a:pPr lvl="1"/>
                <a:endParaRPr lang="da-DK" sz="400" dirty="0"/>
              </a:p>
              <a:p>
                <a:pPr marL="0" indent="0">
                  <a:buNone/>
                </a:pPr>
                <a14:m>
                  <m:oMathPara xmlns:m="http://schemas.openxmlformats.org/officeDocument/2006/math">
                    <m:oMathParaPr>
                      <m:jc m:val="centerGroup"/>
                    </m:oMathParaPr>
                    <m:oMath xmlns:m="http://schemas.openxmlformats.org/officeDocument/2006/math">
                      <m:limLow>
                        <m:limLowPr>
                          <m:ctrlPr>
                            <a:rPr lang="da-DK" i="1" smtClean="0">
                              <a:latin typeface="Cambria Math" panose="02040503050406030204" pitchFamily="18" charset="0"/>
                            </a:rPr>
                          </m:ctrlPr>
                        </m:limLowPr>
                        <m:e>
                          <m:groupChr>
                            <m:groupChrPr>
                              <m:chr m:val="⏟"/>
                              <m:ctrlPr>
                                <a:rPr lang="da-DK" i="1" smtClean="0">
                                  <a:latin typeface="Cambria Math" panose="02040503050406030204" pitchFamily="18" charset="0"/>
                                </a:rPr>
                              </m:ctrlPr>
                            </m:groupChrPr>
                            <m:e>
                              <m:f>
                                <m:fPr>
                                  <m:ctrlPr>
                                    <a:rPr lang="da-DK" i="1">
                                      <a:latin typeface="Cambria Math" panose="02040503050406030204" pitchFamily="18" charset="0"/>
                                    </a:rPr>
                                  </m:ctrlPr>
                                </m:fPr>
                                <m:num>
                                  <m:r>
                                    <a:rPr lang="da-DK" i="1">
                                      <a:latin typeface="Cambria Math" panose="02040503050406030204" pitchFamily="18" charset="0"/>
                                    </a:rPr>
                                    <m:t>∆</m:t>
                                  </m:r>
                                  <m:r>
                                    <a:rPr lang="da-DK" i="1">
                                      <a:latin typeface="Cambria Math" panose="02040503050406030204" pitchFamily="18" charset="0"/>
                                    </a:rPr>
                                    <m:t>𝑧</m:t>
                                  </m:r>
                                </m:num>
                                <m:den>
                                  <m:r>
                                    <a:rPr lang="da-DK" i="1">
                                      <a:latin typeface="Cambria Math" panose="02040503050406030204" pitchFamily="18" charset="0"/>
                                    </a:rPr>
                                    <m:t>𝑧</m:t>
                                  </m:r>
                                </m:den>
                              </m:f>
                            </m:e>
                          </m:groupChr>
                        </m:e>
                        <m:lim>
                          <m:r>
                            <m:rPr>
                              <m:nor/>
                            </m:rPr>
                            <a:rPr lang="da-DK" b="0" i="0" smtClean="0">
                              <a:latin typeface="Cambria Math" panose="02040503050406030204" pitchFamily="18" charset="0"/>
                            </a:rPr>
                            <m:t>æ</m:t>
                          </m:r>
                          <m:r>
                            <m:rPr>
                              <m:nor/>
                            </m:rPr>
                            <a:rPr lang="da-DK" b="0" i="0" smtClean="0">
                              <a:latin typeface="Cambria Math" panose="02040503050406030204" pitchFamily="18" charset="0"/>
                            </a:rPr>
                            <m:t>ndring</m:t>
                          </m:r>
                          <m:r>
                            <m:rPr>
                              <m:nor/>
                            </m:rPr>
                            <a:rPr lang="da-DK" b="0" i="0" smtClean="0">
                              <a:latin typeface="Cambria Math" panose="02040503050406030204" pitchFamily="18" charset="0"/>
                            </a:rPr>
                            <m:t> </m:t>
                          </m:r>
                          <m:r>
                            <m:rPr>
                              <m:nor/>
                            </m:rPr>
                            <a:rPr lang="da-DK" b="0" i="0" smtClean="0">
                              <a:latin typeface="Cambria Math" panose="02040503050406030204" pitchFamily="18" charset="0"/>
                            </a:rPr>
                            <m:t>i</m:t>
                          </m:r>
                          <m:r>
                            <m:rPr>
                              <m:nor/>
                            </m:rPr>
                            <a:rPr lang="da-DK" b="0" i="0" smtClean="0">
                              <a:latin typeface="Cambria Math" panose="02040503050406030204" pitchFamily="18" charset="0"/>
                            </a:rPr>
                            <m:t> </m:t>
                          </m:r>
                          <m:r>
                            <m:rPr>
                              <m:nor/>
                            </m:rPr>
                            <a:rPr lang="da-DK" b="0" i="0" smtClean="0">
                              <a:latin typeface="Cambria Math" panose="02040503050406030204" pitchFamily="18" charset="0"/>
                            </a:rPr>
                            <m:t>arbejdsindkomst</m:t>
                          </m:r>
                        </m:lim>
                      </m:limLow>
                      <m:r>
                        <a:rPr lang="da-DK" i="1">
                          <a:latin typeface="Cambria Math" panose="02040503050406030204" pitchFamily="18" charset="0"/>
                        </a:rPr>
                        <m:t>=</m:t>
                      </m:r>
                      <m:limLow>
                        <m:limLowPr>
                          <m:ctrlPr>
                            <a:rPr lang="da-DK" i="1" smtClean="0">
                              <a:latin typeface="Cambria Math" panose="02040503050406030204" pitchFamily="18" charset="0"/>
                            </a:rPr>
                          </m:ctrlPr>
                        </m:limLowPr>
                        <m:e>
                          <m:groupChr>
                            <m:groupChrPr>
                              <m:chr m:val="⏟"/>
                              <m:ctrlPr>
                                <a:rPr lang="da-DK" i="1" smtClean="0">
                                  <a:latin typeface="Cambria Math" panose="02040503050406030204" pitchFamily="18" charset="0"/>
                                </a:rPr>
                              </m:ctrlPr>
                            </m:groupChrPr>
                            <m:e>
                              <m:sSub>
                                <m:sSubPr>
                                  <m:ctrlPr>
                                    <a:rPr lang="da-DK" i="1">
                                      <a:latin typeface="Cambria Math" panose="02040503050406030204" pitchFamily="18" charset="0"/>
                                    </a:rPr>
                                  </m:ctrlPr>
                                </m:sSubPr>
                                <m:e>
                                  <m:r>
                                    <a:rPr lang="da-DK" i="1">
                                      <a:latin typeface="Cambria Math" panose="02040503050406030204" pitchFamily="18" charset="0"/>
                                    </a:rPr>
                                    <m:t>𝜀</m:t>
                                  </m:r>
                                </m:e>
                                <m:sub>
                                  <m:r>
                                    <a:rPr lang="da-DK" i="1">
                                      <a:latin typeface="Cambria Math" panose="02040503050406030204" pitchFamily="18" charset="0"/>
                                    </a:rPr>
                                    <m:t>𝑐</m:t>
                                  </m:r>
                                </m:sub>
                              </m:sSub>
                              <m:f>
                                <m:fPr>
                                  <m:ctrlPr>
                                    <a:rPr lang="da-DK" i="1">
                                      <a:latin typeface="Cambria Math" panose="02040503050406030204" pitchFamily="18" charset="0"/>
                                    </a:rPr>
                                  </m:ctrlPr>
                                </m:fPr>
                                <m:num>
                                  <m:r>
                                    <a:rPr lang="da-DK" i="1">
                                      <a:latin typeface="Cambria Math" panose="02040503050406030204" pitchFamily="18" charset="0"/>
                                    </a:rPr>
                                    <m:t>∆</m:t>
                                  </m:r>
                                  <m:d>
                                    <m:dPr>
                                      <m:ctrlPr>
                                        <a:rPr lang="da-DK" i="1">
                                          <a:latin typeface="Cambria Math" panose="02040503050406030204" pitchFamily="18" charset="0"/>
                                        </a:rPr>
                                      </m:ctrlPr>
                                    </m:dPr>
                                    <m:e>
                                      <m:r>
                                        <a:rPr lang="da-DK" i="1">
                                          <a:latin typeface="Cambria Math" panose="02040503050406030204" pitchFamily="18" charset="0"/>
                                        </a:rPr>
                                        <m:t>1−</m:t>
                                      </m:r>
                                      <m:r>
                                        <a:rPr lang="da-DK" i="1">
                                          <a:latin typeface="Cambria Math" panose="02040503050406030204" pitchFamily="18" charset="0"/>
                                        </a:rPr>
                                        <m:t>𝑚</m:t>
                                      </m:r>
                                    </m:e>
                                  </m:d>
                                </m:num>
                                <m:den>
                                  <m:d>
                                    <m:dPr>
                                      <m:ctrlPr>
                                        <a:rPr lang="da-DK" i="1">
                                          <a:latin typeface="Cambria Math" panose="02040503050406030204" pitchFamily="18" charset="0"/>
                                        </a:rPr>
                                      </m:ctrlPr>
                                    </m:dPr>
                                    <m:e>
                                      <m:r>
                                        <a:rPr lang="da-DK" i="1">
                                          <a:latin typeface="Cambria Math" panose="02040503050406030204" pitchFamily="18" charset="0"/>
                                        </a:rPr>
                                        <m:t>1−</m:t>
                                      </m:r>
                                      <m:acc>
                                        <m:accPr>
                                          <m:chr m:val="̅"/>
                                          <m:ctrlPr>
                                            <a:rPr lang="da-DK" i="1">
                                              <a:latin typeface="Cambria Math" panose="02040503050406030204" pitchFamily="18" charset="0"/>
                                            </a:rPr>
                                          </m:ctrlPr>
                                        </m:accPr>
                                        <m:e>
                                          <m:r>
                                            <a:rPr lang="da-DK" i="1">
                                              <a:latin typeface="Cambria Math" panose="02040503050406030204" pitchFamily="18" charset="0"/>
                                            </a:rPr>
                                            <m:t>𝑚</m:t>
                                          </m:r>
                                        </m:e>
                                      </m:acc>
                                    </m:e>
                                  </m:d>
                                </m:den>
                              </m:f>
                            </m:e>
                          </m:groupChr>
                        </m:e>
                        <m:lim>
                          <m:r>
                            <m:rPr>
                              <m:nor/>
                            </m:rPr>
                            <a:rPr lang="da-DK" b="0" i="0" smtClean="0">
                              <a:latin typeface="Cambria Math" panose="02040503050406030204" pitchFamily="18" charset="0"/>
                            </a:rPr>
                            <m:t>substitutionseffekt</m:t>
                          </m:r>
                        </m:lim>
                      </m:limLow>
                      <m:r>
                        <a:rPr lang="da-DK" i="1">
                          <a:latin typeface="Cambria Math" panose="02040503050406030204" pitchFamily="18" charset="0"/>
                        </a:rPr>
                        <m:t>−</m:t>
                      </m:r>
                      <m:limLow>
                        <m:limLowPr>
                          <m:ctrlPr>
                            <a:rPr lang="da-DK" i="1" smtClean="0">
                              <a:latin typeface="Cambria Math" panose="02040503050406030204" pitchFamily="18" charset="0"/>
                            </a:rPr>
                          </m:ctrlPr>
                        </m:limLowPr>
                        <m:e>
                          <m:groupChr>
                            <m:groupChrPr>
                              <m:chr m:val="⏟"/>
                              <m:ctrlPr>
                                <a:rPr lang="da-DK" i="1" smtClean="0">
                                  <a:latin typeface="Cambria Math" panose="02040503050406030204" pitchFamily="18" charset="0"/>
                                </a:rPr>
                              </m:ctrlPr>
                            </m:groupChrPr>
                            <m:e>
                              <m:acc>
                                <m:accPr>
                                  <m:chr m:val="̂"/>
                                  <m:ctrlPr>
                                    <a:rPr lang="da-DK" i="1">
                                      <a:latin typeface="Cambria Math" panose="02040503050406030204" pitchFamily="18" charset="0"/>
                                    </a:rPr>
                                  </m:ctrlPr>
                                </m:accPr>
                                <m:e>
                                  <m:r>
                                    <a:rPr lang="da-DK" i="1">
                                      <a:latin typeface="Cambria Math" panose="02040503050406030204" pitchFamily="18" charset="0"/>
                                    </a:rPr>
                                    <m:t>𝜂</m:t>
                                  </m:r>
                                </m:e>
                              </m:acc>
                              <m:f>
                                <m:fPr>
                                  <m:ctrlPr>
                                    <a:rPr lang="da-DK" i="1">
                                      <a:latin typeface="Cambria Math" panose="02040503050406030204" pitchFamily="18" charset="0"/>
                                    </a:rPr>
                                  </m:ctrlPr>
                                </m:fPr>
                                <m:num>
                                  <m:r>
                                    <a:rPr lang="da-DK" i="1">
                                      <a:latin typeface="Cambria Math" panose="02040503050406030204" pitchFamily="18" charset="0"/>
                                    </a:rPr>
                                    <m:t>∆</m:t>
                                  </m:r>
                                  <m:r>
                                    <a:rPr lang="da-DK" i="1">
                                      <a:latin typeface="Cambria Math" panose="02040503050406030204" pitchFamily="18" charset="0"/>
                                    </a:rPr>
                                    <m:t>𝑇</m:t>
                                  </m:r>
                                </m:num>
                                <m:den>
                                  <m:d>
                                    <m:dPr>
                                      <m:ctrlPr>
                                        <a:rPr lang="da-DK" i="1">
                                          <a:latin typeface="Cambria Math" panose="02040503050406030204" pitchFamily="18" charset="0"/>
                                        </a:rPr>
                                      </m:ctrlPr>
                                    </m:dPr>
                                    <m:e>
                                      <m:r>
                                        <a:rPr lang="da-DK" i="1">
                                          <a:latin typeface="Cambria Math" panose="02040503050406030204" pitchFamily="18" charset="0"/>
                                        </a:rPr>
                                        <m:t>1−</m:t>
                                      </m:r>
                                      <m:acc>
                                        <m:accPr>
                                          <m:chr m:val="̅"/>
                                          <m:ctrlPr>
                                            <a:rPr lang="da-DK" i="1">
                                              <a:latin typeface="Cambria Math" panose="02040503050406030204" pitchFamily="18" charset="0"/>
                                            </a:rPr>
                                          </m:ctrlPr>
                                        </m:accPr>
                                        <m:e>
                                          <m:r>
                                            <a:rPr lang="da-DK" i="1">
                                              <a:latin typeface="Cambria Math" panose="02040503050406030204" pitchFamily="18" charset="0"/>
                                            </a:rPr>
                                            <m:t>𝑚</m:t>
                                          </m:r>
                                        </m:e>
                                      </m:acc>
                                    </m:e>
                                  </m:d>
                                  <m:r>
                                    <a:rPr lang="da-DK" i="1">
                                      <a:latin typeface="Cambria Math" panose="02040503050406030204" pitchFamily="18" charset="0"/>
                                    </a:rPr>
                                    <m:t>𝑧</m:t>
                                  </m:r>
                                </m:den>
                              </m:f>
                            </m:e>
                          </m:groupChr>
                        </m:e>
                        <m:lim>
                          <m:r>
                            <m:rPr>
                              <m:nor/>
                            </m:rPr>
                            <a:rPr lang="da-DK" b="0" i="0" smtClean="0">
                              <a:latin typeface="Cambria Math" panose="02040503050406030204" pitchFamily="18" charset="0"/>
                            </a:rPr>
                            <m:t>indkomsteffekt</m:t>
                          </m:r>
                        </m:lim>
                      </m:limLow>
                    </m:oMath>
                  </m:oMathPara>
                </a14:m>
                <a:endParaRPr lang="da-DK" dirty="0"/>
              </a:p>
              <a:p>
                <a:pPr marL="0" indent="0">
                  <a:buNone/>
                </a:pPr>
                <a:endParaRPr lang="da-DK" sz="400" dirty="0"/>
              </a:p>
              <a:p>
                <a:r>
                  <a:rPr lang="da-DK" b="1" dirty="0"/>
                  <a:t>Eftersyn af de anvendte </a:t>
                </a:r>
                <a:r>
                  <a:rPr lang="da-DK" b="1" dirty="0" err="1"/>
                  <a:t>elasticiteter</a:t>
                </a:r>
                <a:endParaRPr lang="da-DK" b="1" dirty="0"/>
              </a:p>
              <a:p>
                <a:pPr lvl="1"/>
                <a:r>
                  <a:rPr lang="da-DK" dirty="0"/>
                  <a:t>Substitutionselasticitet (</a:t>
                </a:r>
                <a14:m>
                  <m:oMath xmlns:m="http://schemas.openxmlformats.org/officeDocument/2006/math">
                    <m:sSub>
                      <m:sSubPr>
                        <m:ctrlPr>
                          <a:rPr lang="da-DK" i="1">
                            <a:latin typeface="Cambria Math" panose="02040503050406030204" pitchFamily="18" charset="0"/>
                          </a:rPr>
                        </m:ctrlPr>
                      </m:sSubPr>
                      <m:e>
                        <m:r>
                          <a:rPr lang="da-DK" i="1">
                            <a:latin typeface="Cambria Math" panose="02040503050406030204" pitchFamily="18" charset="0"/>
                          </a:rPr>
                          <m:t>𝜀</m:t>
                        </m:r>
                      </m:e>
                      <m:sub>
                        <m:r>
                          <a:rPr lang="da-DK" i="1">
                            <a:latin typeface="Cambria Math" panose="02040503050406030204" pitchFamily="18" charset="0"/>
                          </a:rPr>
                          <m:t>𝑐</m:t>
                        </m:r>
                      </m:sub>
                    </m:sSub>
                  </m:oMath>
                </a14:m>
                <a:r>
                  <a:rPr lang="da-DK" dirty="0"/>
                  <a:t>) fastsættes til 0,1 for alle (tidligere 0,1 i gennemsnit).</a:t>
                </a:r>
              </a:p>
              <a:p>
                <a:pPr lvl="1"/>
                <a:r>
                  <a:rPr lang="da-DK" dirty="0"/>
                  <a:t>Indkomstfølsomhed (</a:t>
                </a:r>
                <a14:m>
                  <m:oMath xmlns:m="http://schemas.openxmlformats.org/officeDocument/2006/math">
                    <m:acc>
                      <m:accPr>
                        <m:chr m:val="̂"/>
                        <m:ctrlPr>
                          <a:rPr lang="da-DK" i="1">
                            <a:latin typeface="Cambria Math" panose="02040503050406030204" pitchFamily="18" charset="0"/>
                          </a:rPr>
                        </m:ctrlPr>
                      </m:accPr>
                      <m:e>
                        <m:r>
                          <a:rPr lang="da-DK" i="1">
                            <a:latin typeface="Cambria Math" panose="02040503050406030204" pitchFamily="18" charset="0"/>
                          </a:rPr>
                          <m:t>𝜂</m:t>
                        </m:r>
                      </m:e>
                    </m:acc>
                  </m:oMath>
                </a14:m>
                <a:r>
                  <a:rPr lang="da-DK" dirty="0"/>
                  <a:t>) fastsættes til -0,05 for alle (tidligere -0,04 i gennemsnit).</a:t>
                </a:r>
              </a:p>
              <a:p>
                <a:pPr marL="0" indent="0">
                  <a:buNone/>
                </a:pPr>
                <a:endParaRPr lang="da-DK" b="1" i="1" dirty="0"/>
              </a:p>
              <a:p>
                <a:pPr marL="0" indent="0">
                  <a:buNone/>
                </a:pPr>
                <a:endParaRPr lang="da-DK" dirty="0"/>
              </a:p>
            </p:txBody>
          </p:sp>
        </mc:Choice>
        <mc:Fallback xmlns="">
          <p:sp>
            <p:nvSpPr>
              <p:cNvPr id="7" name="Content Placeholder 6">
                <a:extLst>
                  <a:ext uri="{FF2B5EF4-FFF2-40B4-BE49-F238E27FC236}">
                    <a16:creationId xmlns:a16="http://schemas.microsoft.com/office/drawing/2014/main" id="{BFF5C6C4-684D-4D2B-B0B1-09FA27FF2E01}"/>
                  </a:ext>
                </a:extLst>
              </p:cNvPr>
              <p:cNvSpPr>
                <a:spLocks noGrp="1" noRot="1" noChangeAspect="1" noMove="1" noResize="1" noEditPoints="1" noAdjustHandles="1" noChangeArrowheads="1" noChangeShapeType="1" noTextEdit="1"/>
              </p:cNvSpPr>
              <p:nvPr>
                <p:ph idx="1"/>
              </p:nvPr>
            </p:nvSpPr>
            <p:spPr>
              <a:xfrm>
                <a:off x="701674" y="1183571"/>
                <a:ext cx="11490326" cy="4464049"/>
              </a:xfrm>
              <a:blipFill>
                <a:blip r:embed="rId6"/>
                <a:stretch>
                  <a:fillRect l="-1061" t="-1503" b="-8333"/>
                </a:stretch>
              </a:blipFill>
            </p:spPr>
            <p:txBody>
              <a:bodyPr/>
              <a:lstStyle/>
              <a:p>
                <a:r>
                  <a:rPr lang="da-DK">
                    <a:noFill/>
                  </a:rPr>
                  <a:t> </a:t>
                </a:r>
              </a:p>
            </p:txBody>
          </p:sp>
        </mc:Fallback>
      </mc:AlternateContent>
      <p:sp>
        <p:nvSpPr>
          <p:cNvPr id="4" name="Slide Number Placeholder 3">
            <a:extLst>
              <a:ext uri="{FF2B5EF4-FFF2-40B4-BE49-F238E27FC236}">
                <a16:creationId xmlns:a16="http://schemas.microsoft.com/office/drawing/2014/main" id="{5CE72377-3210-4AA7-99C3-66CB59BB5A6B}"/>
              </a:ext>
            </a:extLst>
          </p:cNvPr>
          <p:cNvSpPr>
            <a:spLocks noGrp="1"/>
          </p:cNvSpPr>
          <p:nvPr>
            <p:ph type="sldNum" sz="quarter" idx="12"/>
          </p:nvPr>
        </p:nvSpPr>
        <p:spPr/>
        <p:txBody>
          <a:bodyPr/>
          <a:lstStyle/>
          <a:p>
            <a:fld id="{80AE25ED-097C-4BDC-A7CE-FA97BD9CA3B5}" type="slidenum">
              <a:rPr lang="da-DK"/>
              <a:pPr/>
              <a:t>6</a:t>
            </a:fld>
            <a:endParaRPr lang="da-DK"/>
          </a:p>
        </p:txBody>
      </p:sp>
      <p:sp>
        <p:nvSpPr>
          <p:cNvPr id="5" name="Rektangel 4">
            <a:extLst>
              <a:ext uri="{FF2B5EF4-FFF2-40B4-BE49-F238E27FC236}">
                <a16:creationId xmlns:a16="http://schemas.microsoft.com/office/drawing/2014/main" id="{88530F86-714C-48A6-89A5-E719149157B6}"/>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custDataLst>
      <p:custData r:id="rId1"/>
      <p:custData r:id="rId2"/>
      <p:tags r:id="rId3"/>
    </p:custDataLst>
    <p:extLst>
      <p:ext uri="{BB962C8B-B14F-4D97-AF65-F5344CB8AC3E}">
        <p14:creationId xmlns:p14="http://schemas.microsoft.com/office/powerpoint/2010/main" val="196773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da-DK"/>
              <a:t>Substitutionselasticiteten fastsættes til 0,1 </a:t>
            </a:r>
          </a:p>
        </p:txBody>
      </p:sp>
      <p:sp>
        <p:nvSpPr>
          <p:cNvPr id="2" name="Date Placeholder 1"/>
          <p:cNvSpPr>
            <a:spLocks noGrp="1"/>
          </p:cNvSpPr>
          <p:nvPr>
            <p:ph type="dt" sz="half" idx="10"/>
          </p:nvPr>
        </p:nvSpPr>
        <p:spPr/>
        <p:txBody>
          <a:bodyPr/>
          <a:lstStyle/>
          <a:p>
            <a:r>
              <a:rPr lang="da-DK"/>
              <a:t>December 2012</a:t>
            </a:r>
          </a:p>
        </p:txBody>
      </p:sp>
      <p:sp>
        <p:nvSpPr>
          <p:cNvPr id="5" name="Slide Number Placeholder 5"/>
          <p:cNvSpPr>
            <a:spLocks noGrp="1"/>
          </p:cNvSpPr>
          <p:nvPr>
            <p:ph type="sldNum" sz="quarter" idx="12"/>
          </p:nvPr>
        </p:nvSpPr>
        <p:spPr/>
        <p:txBody>
          <a:bodyPr/>
          <a:lstStyle/>
          <a:p>
            <a:fld id="{BBBF7561-E9F2-450E-B987-54028901DE57}" type="slidenum">
              <a:rPr lang="da-DK"/>
              <a:pPr/>
              <a:t>7</a:t>
            </a:fld>
            <a:endParaRPr lang="da-DK"/>
          </a:p>
        </p:txBody>
      </p:sp>
      <p:sp>
        <p:nvSpPr>
          <p:cNvPr id="3" name="Tekstfelt 2">
            <a:extLst>
              <a:ext uri="{FF2B5EF4-FFF2-40B4-BE49-F238E27FC236}">
                <a16:creationId xmlns:a16="http://schemas.microsoft.com/office/drawing/2014/main" id="{F3A5BEB8-07A0-446E-BF3A-3EBC7294D3A5}"/>
              </a:ext>
            </a:extLst>
          </p:cNvPr>
          <p:cNvSpPr txBox="1"/>
          <p:nvPr/>
        </p:nvSpPr>
        <p:spPr>
          <a:xfrm>
            <a:off x="695400" y="4941168"/>
            <a:ext cx="10523893" cy="1267014"/>
          </a:xfrm>
          <a:prstGeom prst="rect">
            <a:avLst/>
          </a:prstGeom>
          <a:noFill/>
        </p:spPr>
        <p:txBody>
          <a:bodyPr wrap="square" lIns="0" tIns="0" rIns="0" bIns="0" rtlCol="0">
            <a:spAutoFit/>
          </a:bodyPr>
          <a:lstStyle/>
          <a:p>
            <a:pPr marL="180000" indent="-180000">
              <a:lnSpc>
                <a:spcPct val="100000"/>
              </a:lnSpc>
              <a:spcBef>
                <a:spcPts val="1100"/>
              </a:spcBef>
              <a:buClr>
                <a:schemeClr val="tx2"/>
              </a:buClr>
              <a:buFont typeface="Symbol" panose="05050102010706020507" pitchFamily="18" charset="2"/>
              <a:buChar char=""/>
            </a:pPr>
            <a:r>
              <a:rPr lang="da-DK" sz="1600">
                <a:latin typeface="+mn-lt"/>
              </a:rPr>
              <a:t>På kort sigt, dvs. op til 3-4 år, er (faktiske) effekter med stor sandsynlighed små.</a:t>
            </a:r>
          </a:p>
          <a:p>
            <a:pPr marL="180000" indent="-180000">
              <a:lnSpc>
                <a:spcPct val="100000"/>
              </a:lnSpc>
              <a:spcBef>
                <a:spcPts val="1100"/>
              </a:spcBef>
              <a:buClr>
                <a:schemeClr val="tx2"/>
              </a:buClr>
              <a:buFont typeface="Symbol" panose="05050102010706020507" pitchFamily="18" charset="2"/>
              <a:buChar char=""/>
            </a:pPr>
            <a:r>
              <a:rPr lang="da-DK" sz="1600">
                <a:latin typeface="+mn-lt"/>
              </a:rPr>
              <a:t>På længere sigt er (strukturelle) effekter sandsynligvis større – og potentielt væsentligt større. Dog vanskeligt at opnå overbevisende identifikation af kausale effekter på længere sigt.</a:t>
            </a:r>
          </a:p>
          <a:p>
            <a:pPr marL="180000" indent="-180000">
              <a:lnSpc>
                <a:spcPct val="100000"/>
              </a:lnSpc>
              <a:spcBef>
                <a:spcPts val="1100"/>
              </a:spcBef>
              <a:buClr>
                <a:schemeClr val="tx2"/>
              </a:buClr>
              <a:buFont typeface="Symbol" panose="05050102010706020507" pitchFamily="18" charset="2"/>
              <a:buChar char=""/>
            </a:pPr>
            <a:r>
              <a:rPr lang="da-DK" sz="1600">
                <a:latin typeface="+mn-lt"/>
              </a:rPr>
              <a:t>Svagt empirisk belæg for heterogene </a:t>
            </a:r>
            <a:r>
              <a:rPr lang="da-DK" sz="1600" err="1">
                <a:latin typeface="+mn-lt"/>
              </a:rPr>
              <a:t>substitutionselasticiteter</a:t>
            </a:r>
            <a:r>
              <a:rPr lang="da-DK" sz="1600">
                <a:latin typeface="+mn-lt"/>
              </a:rPr>
              <a:t> på tværs af køn og indkomstforhold.</a:t>
            </a:r>
          </a:p>
        </p:txBody>
      </p:sp>
      <p:pic>
        <p:nvPicPr>
          <p:cNvPr id="4" name="Chart 7" descr="{&quot;ExcelBinding&quot;:{&quot;FileBinding&quot;:{&quot;FilePath&quot;:&quot;V:\\Publikationer\\Regneprincipper på personskat\\Publikation\\Kapitel 2\\Figurer\\Overblik over fordelingsfigur med egne estimater_ny.xlsx&quot;,&quot;SheetName&quot;:&quot;Ark1&quot;,&quot;DataName&quot;:&quot;Chart 3&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8C0CA974-B548-4823-AD41-9106EDB79958}"/>
              </a:ext>
            </a:extLst>
          </p:cNvPr>
          <p:cNvPicPr>
            <a:picLocks noChangeAspect="1"/>
          </p:cNvPicPr>
          <p:nvPr/>
        </p:nvPicPr>
        <p:blipFill>
          <a:blip r:embed="rId4"/>
          <a:stretch>
            <a:fillRect/>
          </a:stretch>
        </p:blipFill>
        <p:spPr>
          <a:xfrm>
            <a:off x="1717819" y="892953"/>
            <a:ext cx="8280400" cy="3678591"/>
          </a:xfrm>
          <a:prstGeom prst="rect">
            <a:avLst/>
          </a:prstGeom>
        </p:spPr>
      </p:pic>
      <p:sp>
        <p:nvSpPr>
          <p:cNvPr id="9" name="Rektangel 8">
            <a:extLst>
              <a:ext uri="{FF2B5EF4-FFF2-40B4-BE49-F238E27FC236}">
                <a16:creationId xmlns:a16="http://schemas.microsoft.com/office/drawing/2014/main" id="{4B44355A-988C-4783-836B-551D5F1B8AA8}"/>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10" name="Rektangel 9">
            <a:extLst>
              <a:ext uri="{FF2B5EF4-FFF2-40B4-BE49-F238E27FC236}">
                <a16:creationId xmlns:a16="http://schemas.microsoft.com/office/drawing/2014/main" id="{F5EEB75E-579B-4380-9F14-8BD3D64E1A15}"/>
              </a:ext>
            </a:extLst>
          </p:cNvPr>
          <p:cNvSpPr/>
          <p:nvPr/>
        </p:nvSpPr>
        <p:spPr>
          <a:xfrm>
            <a:off x="2260436" y="1010735"/>
            <a:ext cx="7674064" cy="276999"/>
          </a:xfrm>
          <a:prstGeom prst="rect">
            <a:avLst/>
          </a:prstGeom>
        </p:spPr>
        <p:txBody>
          <a:bodyPr wrap="square">
            <a:spAutoFit/>
          </a:bodyPr>
          <a:lstStyle/>
          <a:p>
            <a:pPr algn="ctr">
              <a:lnSpc>
                <a:spcPct val="100000"/>
              </a:lnSpc>
              <a:spcBef>
                <a:spcPts val="1100"/>
              </a:spcBef>
              <a:buClr>
                <a:schemeClr val="tx2"/>
              </a:buClr>
            </a:pPr>
            <a:r>
              <a:rPr lang="da-DK" sz="1200" b="1"/>
              <a:t>Fordeling af substitutionselasticiteten i studier baseret på danske data (16 studier)</a:t>
            </a:r>
          </a:p>
        </p:txBody>
      </p:sp>
      <p:sp>
        <p:nvSpPr>
          <p:cNvPr id="6" name="Tekstfelt 5">
            <a:extLst>
              <a:ext uri="{FF2B5EF4-FFF2-40B4-BE49-F238E27FC236}">
                <a16:creationId xmlns:a16="http://schemas.microsoft.com/office/drawing/2014/main" id="{41E49E87-3D6D-4B7A-8D80-5F4396566541}"/>
              </a:ext>
            </a:extLst>
          </p:cNvPr>
          <p:cNvSpPr txBox="1"/>
          <p:nvPr/>
        </p:nvSpPr>
        <p:spPr>
          <a:xfrm>
            <a:off x="983432" y="4509120"/>
            <a:ext cx="10049226" cy="153888"/>
          </a:xfrm>
          <a:prstGeom prst="rect">
            <a:avLst/>
          </a:prstGeom>
          <a:noFill/>
        </p:spPr>
        <p:txBody>
          <a:bodyPr wrap="none" lIns="0" tIns="0" rIns="0" bIns="0" rtlCol="0">
            <a:spAutoFit/>
          </a:bodyPr>
          <a:lstStyle/>
          <a:p>
            <a:pPr>
              <a:lnSpc>
                <a:spcPct val="100000"/>
              </a:lnSpc>
              <a:spcBef>
                <a:spcPts val="1100"/>
              </a:spcBef>
            </a:pPr>
            <a:r>
              <a:rPr lang="da-DK" sz="1000" err="1"/>
              <a:t>Anm</a:t>
            </a:r>
            <a:r>
              <a:rPr lang="da-DK" sz="1000"/>
              <a:t>.: Intervallerne er opgjort, så fx 0,1 er indeholdt i estimaterne fra 0,05-0,1. Der er i konstruktionen af figuren truffet en række simplificerende valg som er beskrevet i rapporten.</a:t>
            </a:r>
          </a:p>
        </p:txBody>
      </p:sp>
    </p:spTree>
    <p:custDataLst>
      <p:tags r:id="rId1"/>
    </p:custDataLst>
    <p:extLst>
      <p:ext uri="{BB962C8B-B14F-4D97-AF65-F5344CB8AC3E}">
        <p14:creationId xmlns:p14="http://schemas.microsoft.com/office/powerpoint/2010/main" val="2467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da-DK"/>
              <a:t>Indkomstfølsomheden fastsættes til -0,05 </a:t>
            </a:r>
          </a:p>
        </p:txBody>
      </p:sp>
      <p:sp>
        <p:nvSpPr>
          <p:cNvPr id="2" name="Date Placeholder 1"/>
          <p:cNvSpPr>
            <a:spLocks noGrp="1"/>
          </p:cNvSpPr>
          <p:nvPr>
            <p:ph type="dt" sz="half" idx="10"/>
          </p:nvPr>
        </p:nvSpPr>
        <p:spPr/>
        <p:txBody>
          <a:bodyPr/>
          <a:lstStyle/>
          <a:p>
            <a:r>
              <a:rPr lang="da-DK"/>
              <a:t>December 2012</a:t>
            </a:r>
          </a:p>
        </p:txBody>
      </p:sp>
      <p:sp>
        <p:nvSpPr>
          <p:cNvPr id="5" name="Slide Number Placeholder 5"/>
          <p:cNvSpPr>
            <a:spLocks noGrp="1"/>
          </p:cNvSpPr>
          <p:nvPr>
            <p:ph type="sldNum" sz="quarter" idx="12"/>
          </p:nvPr>
        </p:nvSpPr>
        <p:spPr/>
        <p:txBody>
          <a:bodyPr/>
          <a:lstStyle/>
          <a:p>
            <a:fld id="{BBBF7561-E9F2-450E-B987-54028901DE57}" type="slidenum">
              <a:rPr lang="da-DK"/>
              <a:pPr/>
              <a:t>8</a:t>
            </a:fld>
            <a:endParaRPr lang="da-DK"/>
          </a:p>
        </p:txBody>
      </p:sp>
      <p:sp>
        <p:nvSpPr>
          <p:cNvPr id="3" name="Tekstfelt 2">
            <a:extLst>
              <a:ext uri="{FF2B5EF4-FFF2-40B4-BE49-F238E27FC236}">
                <a16:creationId xmlns:a16="http://schemas.microsoft.com/office/drawing/2014/main" id="{F3A5BEB8-07A0-446E-BF3A-3EBC7294D3A5}"/>
              </a:ext>
            </a:extLst>
          </p:cNvPr>
          <p:cNvSpPr txBox="1"/>
          <p:nvPr/>
        </p:nvSpPr>
        <p:spPr>
          <a:xfrm>
            <a:off x="701675" y="1484784"/>
            <a:ext cx="10362877" cy="4247317"/>
          </a:xfrm>
          <a:prstGeom prst="rect">
            <a:avLst/>
          </a:prstGeom>
          <a:noFill/>
        </p:spPr>
        <p:txBody>
          <a:bodyPr wrap="square" lIns="0" tIns="0" rIns="0" bIns="0" rtlCol="0">
            <a:spAutoFit/>
          </a:bodyPr>
          <a:lstStyle/>
          <a:p>
            <a:pPr marL="180000" indent="-180000">
              <a:lnSpc>
                <a:spcPct val="100000"/>
              </a:lnSpc>
              <a:spcBef>
                <a:spcPts val="1100"/>
              </a:spcBef>
              <a:buClr>
                <a:schemeClr val="tx2"/>
              </a:buClr>
              <a:buFont typeface="Symbol" panose="05050102010706020507" pitchFamily="18" charset="2"/>
              <a:buChar char=""/>
            </a:pPr>
            <a:r>
              <a:rPr lang="da-DK" dirty="0"/>
              <a:t>I ministeriernes beregningsforudsætninger anvendes fremadrettet en indkomstfølsomhed på -0,05 baseret på en samlet vurdering af den empiriske litteratur, herunder evidens for størrelsen af indkomstfølsomheden fra lotteri-studier.</a:t>
            </a:r>
          </a:p>
          <a:p>
            <a:pPr marL="180000" indent="-180000">
              <a:lnSpc>
                <a:spcPct val="100000"/>
              </a:lnSpc>
              <a:spcBef>
                <a:spcPts val="1100"/>
              </a:spcBef>
              <a:buClr>
                <a:schemeClr val="tx2"/>
              </a:buClr>
              <a:buFont typeface="Symbol" panose="05050102010706020507" pitchFamily="18" charset="2"/>
              <a:buChar char=""/>
            </a:pPr>
            <a:r>
              <a:rPr lang="da-DK" dirty="0"/>
              <a:t>Danske </a:t>
            </a:r>
            <a:r>
              <a:rPr lang="da-DK" dirty="0" err="1"/>
              <a:t>DiD</a:t>
            </a:r>
            <a:r>
              <a:rPr lang="da-DK" dirty="0"/>
              <a:t> studier af indkomsteffekten peger på et interval for indkomstfølsomheden fra -0,05 op til 0,0.</a:t>
            </a:r>
          </a:p>
          <a:p>
            <a:pPr>
              <a:lnSpc>
                <a:spcPct val="100000"/>
              </a:lnSpc>
              <a:spcBef>
                <a:spcPts val="1100"/>
              </a:spcBef>
              <a:buClr>
                <a:schemeClr val="tx2"/>
              </a:buClr>
            </a:pPr>
            <a:endParaRPr lang="da-DK" b="1" dirty="0"/>
          </a:p>
          <a:p>
            <a:pPr>
              <a:lnSpc>
                <a:spcPct val="100000"/>
              </a:lnSpc>
              <a:spcBef>
                <a:spcPts val="1100"/>
              </a:spcBef>
              <a:buClr>
                <a:schemeClr val="tx2"/>
              </a:buClr>
            </a:pPr>
            <a:r>
              <a:rPr lang="da-DK" b="1" dirty="0"/>
              <a:t>Lotteristudie fra Sverige (</a:t>
            </a:r>
            <a:r>
              <a:rPr lang="da-DK" b="1" dirty="0" err="1"/>
              <a:t>Cesarini</a:t>
            </a:r>
            <a:r>
              <a:rPr lang="da-DK" b="1" dirty="0"/>
              <a:t> m.fl., 2017)</a:t>
            </a:r>
          </a:p>
          <a:p>
            <a:pPr marL="180000" indent="-180000">
              <a:lnSpc>
                <a:spcPct val="100000"/>
              </a:lnSpc>
              <a:spcBef>
                <a:spcPts val="1100"/>
              </a:spcBef>
              <a:buClr>
                <a:schemeClr val="tx2"/>
              </a:buClr>
              <a:buFont typeface="Symbol" panose="05050102010706020507" pitchFamily="18" charset="2"/>
              <a:buChar char=""/>
            </a:pPr>
            <a:r>
              <a:rPr lang="da-DK" dirty="0"/>
              <a:t>Indkomsteffekter estimeres på baggrund af sammenkobling af data for gevinster blandt deltagere i fire forskellige typer af lotterier i Sverige og registerdata for arbejdsmarkedstilknytning samt demografiske karakteristika mv.</a:t>
            </a:r>
          </a:p>
          <a:p>
            <a:pPr marL="180000" indent="-180000">
              <a:lnSpc>
                <a:spcPct val="100000"/>
              </a:lnSpc>
              <a:spcBef>
                <a:spcPts val="1100"/>
              </a:spcBef>
              <a:buClr>
                <a:schemeClr val="tx2"/>
              </a:buClr>
              <a:buFont typeface="Symbol" panose="05050102010706020507" pitchFamily="18" charset="2"/>
              <a:buChar char=""/>
            </a:pPr>
            <a:r>
              <a:rPr lang="da-DK" dirty="0"/>
              <a:t>I studiet estimeres en samlet indkomstfølsomhed på ca. -0,09 på 10 års sigt.</a:t>
            </a:r>
          </a:p>
          <a:p>
            <a:pPr marL="180000" indent="-180000">
              <a:lnSpc>
                <a:spcPct val="100000"/>
              </a:lnSpc>
              <a:spcBef>
                <a:spcPts val="1100"/>
              </a:spcBef>
              <a:buClr>
                <a:schemeClr val="tx2"/>
              </a:buClr>
              <a:buFont typeface="Symbol" panose="05050102010706020507" pitchFamily="18" charset="2"/>
              <a:buChar char=""/>
            </a:pPr>
            <a:r>
              <a:rPr lang="da-DK" dirty="0"/>
              <a:t>Omkring to tredjedele af effekten kan tilskrives personer, som fortsætter med at arbejde, men reducerer arbejdsindsatsen, mens resten kan tilskrives personer, der stopper med at arbejde. Tilskrives to tredjedele af estimatet på ca. -0,09 til reaktioner på den intensive margin, fås en indkomstfølsomhed på ca. -0,06.</a:t>
            </a:r>
          </a:p>
        </p:txBody>
      </p:sp>
      <p:sp>
        <p:nvSpPr>
          <p:cNvPr id="6" name="Rektangel 5">
            <a:extLst>
              <a:ext uri="{FF2B5EF4-FFF2-40B4-BE49-F238E27FC236}">
                <a16:creationId xmlns:a16="http://schemas.microsoft.com/office/drawing/2014/main" id="{924D4DD0-74E1-4B4C-BAF3-D8F129487A53}"/>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Tree>
    <p:custDataLst>
      <p:tags r:id="rId1"/>
    </p:custDataLst>
    <p:extLst>
      <p:ext uri="{BB962C8B-B14F-4D97-AF65-F5344CB8AC3E}">
        <p14:creationId xmlns:p14="http://schemas.microsoft.com/office/powerpoint/2010/main" val="3449037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da-DK"/>
              <a:t>Betydning af opdatering på den intensive margin</a:t>
            </a:r>
          </a:p>
        </p:txBody>
      </p:sp>
      <p:sp>
        <p:nvSpPr>
          <p:cNvPr id="2" name="Date Placeholder 1"/>
          <p:cNvSpPr>
            <a:spLocks noGrp="1"/>
          </p:cNvSpPr>
          <p:nvPr>
            <p:ph type="dt" sz="half" idx="10"/>
          </p:nvPr>
        </p:nvSpPr>
        <p:spPr/>
        <p:txBody>
          <a:bodyPr/>
          <a:lstStyle/>
          <a:p>
            <a:r>
              <a:rPr lang="da-DK"/>
              <a:t>December 2012</a:t>
            </a:r>
          </a:p>
        </p:txBody>
      </p:sp>
      <p:sp>
        <p:nvSpPr>
          <p:cNvPr id="5" name="Slide Number Placeholder 5"/>
          <p:cNvSpPr>
            <a:spLocks noGrp="1"/>
          </p:cNvSpPr>
          <p:nvPr>
            <p:ph type="sldNum" sz="quarter" idx="12"/>
          </p:nvPr>
        </p:nvSpPr>
        <p:spPr/>
        <p:txBody>
          <a:bodyPr/>
          <a:lstStyle/>
          <a:p>
            <a:fld id="{BBBF7561-E9F2-450E-B987-54028901DE57}" type="slidenum">
              <a:rPr lang="da-DK"/>
              <a:pPr/>
              <a:t>9</a:t>
            </a:fld>
            <a:endParaRPr lang="da-DK"/>
          </a:p>
        </p:txBody>
      </p:sp>
      <p:pic>
        <p:nvPicPr>
          <p:cNvPr id="6" name="Chart 7" descr="{&quot;ExcelBinding&quot;:{&quot;FileBinding&quot;:{&quot;FilePath&quot;:&quot;V:\\Publikationer\\Regneprincipper på personskat\\Publikation\\Kapitel 2\\Figurer\\Figurer til kapitel 2 - 190424.xlsx&quot;,&quot;SheetName&quot;:&quot;Kap 2&quot;,&quot;DataName&quot;:&quot;Chart 4&quot;,&quot;CopiedType&quot;:0}},&quot;BindingSizingType&quot;:1,&quot;BindingInsertionType&quot;:1,&quot;CenterInPlaceholders&quot;:null,&quot;RowDistanceLeft&quot;:null,&quot;RowDistanceRight&quot;:null}">
            <a:extLst>
              <a:ext uri="{FF2B5EF4-FFF2-40B4-BE49-F238E27FC236}">
                <a16:creationId xmlns:a16="http://schemas.microsoft.com/office/drawing/2014/main" id="{413B2F75-3E6F-4DAB-AAFD-BDD24672480C}"/>
              </a:ext>
            </a:extLst>
          </p:cNvPr>
          <p:cNvPicPr>
            <a:picLocks noChangeAspect="1"/>
          </p:cNvPicPr>
          <p:nvPr/>
        </p:nvPicPr>
        <p:blipFill>
          <a:blip r:embed="rId4"/>
          <a:stretch>
            <a:fillRect/>
          </a:stretch>
        </p:blipFill>
        <p:spPr>
          <a:xfrm>
            <a:off x="1174793" y="1441856"/>
            <a:ext cx="9839238" cy="4363408"/>
          </a:xfrm>
          <a:prstGeom prst="rect">
            <a:avLst/>
          </a:prstGeom>
        </p:spPr>
      </p:pic>
      <p:sp>
        <p:nvSpPr>
          <p:cNvPr id="7" name="Rektangel 6">
            <a:extLst>
              <a:ext uri="{FF2B5EF4-FFF2-40B4-BE49-F238E27FC236}">
                <a16:creationId xmlns:a16="http://schemas.microsoft.com/office/drawing/2014/main" id="{D2AEB9E1-3D93-427B-BAF6-D57F84B4B54E}"/>
              </a:ext>
            </a:extLst>
          </p:cNvPr>
          <p:cNvSpPr/>
          <p:nvPr/>
        </p:nvSpPr>
        <p:spPr>
          <a:xfrm>
            <a:off x="2260436" y="1154751"/>
            <a:ext cx="7674064" cy="276999"/>
          </a:xfrm>
          <a:prstGeom prst="rect">
            <a:avLst/>
          </a:prstGeom>
        </p:spPr>
        <p:txBody>
          <a:bodyPr wrap="square">
            <a:spAutoFit/>
          </a:bodyPr>
          <a:lstStyle/>
          <a:p>
            <a:pPr algn="ctr">
              <a:lnSpc>
                <a:spcPct val="100000"/>
              </a:lnSpc>
              <a:spcBef>
                <a:spcPts val="1100"/>
              </a:spcBef>
              <a:buClr>
                <a:schemeClr val="tx2"/>
              </a:buClr>
            </a:pPr>
            <a:r>
              <a:rPr lang="da-DK" sz="1200" b="1"/>
              <a:t>Personskattenedsættelser med en umiddelbar provenuvirkning på 1 mia. kr.</a:t>
            </a:r>
          </a:p>
        </p:txBody>
      </p:sp>
      <p:sp>
        <p:nvSpPr>
          <p:cNvPr id="8" name="Rektangel 7">
            <a:extLst>
              <a:ext uri="{FF2B5EF4-FFF2-40B4-BE49-F238E27FC236}">
                <a16:creationId xmlns:a16="http://schemas.microsoft.com/office/drawing/2014/main" id="{DD69B9B0-8B4B-4B44-95B9-116E59B75EA4}"/>
              </a:ext>
            </a:extLst>
          </p:cNvPr>
          <p:cNvSpPr/>
          <p:nvPr/>
        </p:nvSpPr>
        <p:spPr bwMode="auto">
          <a:xfrm>
            <a:off x="9696400" y="5949280"/>
            <a:ext cx="1790750" cy="648072"/>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err="1">
              <a:ln>
                <a:noFill/>
              </a:ln>
              <a:solidFill>
                <a:schemeClr val="bg1"/>
              </a:solidFill>
              <a:effectLst/>
              <a:latin typeface="Arial" charset="0"/>
            </a:endParaRPr>
          </a:p>
        </p:txBody>
      </p:sp>
      <p:sp>
        <p:nvSpPr>
          <p:cNvPr id="9" name="Venstre klammeparentes 8">
            <a:extLst>
              <a:ext uri="{FF2B5EF4-FFF2-40B4-BE49-F238E27FC236}">
                <a16:creationId xmlns:a16="http://schemas.microsoft.com/office/drawing/2014/main" id="{2D038517-DAA5-4D2A-9BE0-60447F1B7974}"/>
              </a:ext>
            </a:extLst>
          </p:cNvPr>
          <p:cNvSpPr/>
          <p:nvPr/>
        </p:nvSpPr>
        <p:spPr bwMode="auto">
          <a:xfrm rot="10800000">
            <a:off x="8796300" y="2708920"/>
            <a:ext cx="216024" cy="261728"/>
          </a:xfrm>
          <a:prstGeom prst="leftBrace">
            <a:avLst/>
          </a:prstGeom>
          <a:noFill/>
          <a:ln w="63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a:ln>
                <a:noFill/>
              </a:ln>
              <a:solidFill>
                <a:schemeClr val="tx1"/>
              </a:solidFill>
              <a:effectLst/>
              <a:latin typeface="Arial" charset="0"/>
            </a:endParaRPr>
          </a:p>
        </p:txBody>
      </p:sp>
      <p:sp>
        <p:nvSpPr>
          <p:cNvPr id="4" name="Tekstfelt 3">
            <a:extLst>
              <a:ext uri="{FF2B5EF4-FFF2-40B4-BE49-F238E27FC236}">
                <a16:creationId xmlns:a16="http://schemas.microsoft.com/office/drawing/2014/main" id="{D04689EE-4B3D-4B56-BD5E-1B6588140390}"/>
              </a:ext>
            </a:extLst>
          </p:cNvPr>
          <p:cNvSpPr txBox="1"/>
          <p:nvPr/>
        </p:nvSpPr>
        <p:spPr>
          <a:xfrm>
            <a:off x="9048328" y="2745299"/>
            <a:ext cx="551433" cy="184666"/>
          </a:xfrm>
          <a:prstGeom prst="rect">
            <a:avLst/>
          </a:prstGeom>
          <a:noFill/>
        </p:spPr>
        <p:txBody>
          <a:bodyPr wrap="none" lIns="0" tIns="0" rIns="0" bIns="0" rtlCol="0">
            <a:spAutoFit/>
          </a:bodyPr>
          <a:lstStyle/>
          <a:p>
            <a:pPr>
              <a:lnSpc>
                <a:spcPct val="100000"/>
              </a:lnSpc>
              <a:spcBef>
                <a:spcPts val="1100"/>
              </a:spcBef>
            </a:pPr>
            <a:r>
              <a:rPr lang="da-DK" sz="1200">
                <a:latin typeface="+mn-lt"/>
              </a:rPr>
              <a:t>+14 pct.</a:t>
            </a:r>
            <a:endParaRPr lang="da-DK" sz="1400">
              <a:latin typeface="+mn-lt"/>
            </a:endParaRPr>
          </a:p>
        </p:txBody>
      </p:sp>
    </p:spTree>
    <p:custDataLst>
      <p:tags r:id="rId1"/>
    </p:custDataLst>
    <p:extLst>
      <p:ext uri="{BB962C8B-B14F-4D97-AF65-F5344CB8AC3E}">
        <p14:creationId xmlns:p14="http://schemas.microsoft.com/office/powerpoint/2010/main" val="94195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61814714691898"/>
</p:tagLst>
</file>

<file path=ppt/tags/tag10.xml><?xml version="1.0" encoding="utf-8"?>
<p:tagLst xmlns:a="http://schemas.openxmlformats.org/drawingml/2006/main" xmlns:r="http://schemas.openxmlformats.org/officeDocument/2006/relationships" xmlns:p="http://schemas.openxmlformats.org/presentationml/2006/main">
  <p:tag name="TEMPLAFYSLIDEID" val="638361814714691896"/>
</p:tagLst>
</file>

<file path=ppt/tags/tag11.xml><?xml version="1.0" encoding="utf-8"?>
<p:tagLst xmlns:a="http://schemas.openxmlformats.org/drawingml/2006/main" xmlns:r="http://schemas.openxmlformats.org/officeDocument/2006/relationships" xmlns:p="http://schemas.openxmlformats.org/presentationml/2006/main">
  <p:tag name="TEMPLAFYSLIDEID" val="638361814714691896"/>
</p:tagLst>
</file>

<file path=ppt/tags/tag2.xml><?xml version="1.0" encoding="utf-8"?>
<p:tagLst xmlns:a="http://schemas.openxmlformats.org/drawingml/2006/main" xmlns:r="http://schemas.openxmlformats.org/officeDocument/2006/relationships" xmlns:p="http://schemas.openxmlformats.org/presentationml/2006/main">
  <p:tag name="TEMPLAFYSLIDEID" val="638361814714691898"/>
</p:tagLst>
</file>

<file path=ppt/tags/tag3.xml><?xml version="1.0" encoding="utf-8"?>
<p:tagLst xmlns:a="http://schemas.openxmlformats.org/drawingml/2006/main" xmlns:r="http://schemas.openxmlformats.org/officeDocument/2006/relationships" xmlns:p="http://schemas.openxmlformats.org/presentationml/2006/main">
  <p:tag name="TEMPLAFYSLIDEID" val="637496985170511067"/>
</p:tagLst>
</file>

<file path=ppt/tags/tag4.xml><?xml version="1.0" encoding="utf-8"?>
<p:tagLst xmlns:a="http://schemas.openxmlformats.org/drawingml/2006/main" xmlns:r="http://schemas.openxmlformats.org/officeDocument/2006/relationships" xmlns:p="http://schemas.openxmlformats.org/presentationml/2006/main">
  <p:tag name="TEMPLAFYSLIDEID" val="637457006025256694"/>
</p:tagLst>
</file>

<file path=ppt/tags/tag5.xml><?xml version="1.0" encoding="utf-8"?>
<p:tagLst xmlns:a="http://schemas.openxmlformats.org/drawingml/2006/main" xmlns:r="http://schemas.openxmlformats.org/officeDocument/2006/relationships" xmlns:p="http://schemas.openxmlformats.org/presentationml/2006/main">
  <p:tag name="TEMPLAFYSLIDEID" val="637457006025256694"/>
</p:tagLst>
</file>

<file path=ppt/tags/tag6.xml><?xml version="1.0" encoding="utf-8"?>
<p:tagLst xmlns:a="http://schemas.openxmlformats.org/drawingml/2006/main" xmlns:r="http://schemas.openxmlformats.org/officeDocument/2006/relationships" xmlns:p="http://schemas.openxmlformats.org/presentationml/2006/main">
  <p:tag name="TEMPLAFYSLIDEID" val="637457006025256694"/>
</p:tagLst>
</file>

<file path=ppt/tags/tag7.xml><?xml version="1.0" encoding="utf-8"?>
<p:tagLst xmlns:a="http://schemas.openxmlformats.org/drawingml/2006/main" xmlns:r="http://schemas.openxmlformats.org/officeDocument/2006/relationships" xmlns:p="http://schemas.openxmlformats.org/presentationml/2006/main">
  <p:tag name="TEMPLAFYSLIDEID" val="637496985170511067"/>
</p:tagLst>
</file>

<file path=ppt/tags/tag8.xml><?xml version="1.0" encoding="utf-8"?>
<p:tagLst xmlns:a="http://schemas.openxmlformats.org/drawingml/2006/main" xmlns:r="http://schemas.openxmlformats.org/officeDocument/2006/relationships" xmlns:p="http://schemas.openxmlformats.org/presentationml/2006/main">
  <p:tag name="TEMPLAFYSLIDEID" val="638361814714691898"/>
</p:tagLst>
</file>

<file path=ppt/tags/tag9.xml><?xml version="1.0" encoding="utf-8"?>
<p:tagLst xmlns:a="http://schemas.openxmlformats.org/drawingml/2006/main" xmlns:r="http://schemas.openxmlformats.org/officeDocument/2006/relationships" xmlns:p="http://schemas.openxmlformats.org/presentationml/2006/main">
  <p:tag name="TEMPLAFYSLIDEID" val="637457006025256694"/>
</p:tagLst>
</file>

<file path=ppt/theme/theme1.xml><?xml version="1.0" encoding="utf-8"?>
<a:theme xmlns:a="http://schemas.openxmlformats.org/drawingml/2006/main" name="Blank">
  <a:themeElements>
    <a:clrScheme name="FM Finansministeriet">
      <a:dk1>
        <a:srgbClr val="000000"/>
      </a:dk1>
      <a:lt1>
        <a:srgbClr val="FFFFFF"/>
      </a:lt1>
      <a:dk2>
        <a:srgbClr val="031D5C"/>
      </a:dk2>
      <a:lt2>
        <a:srgbClr val="F6F6F6"/>
      </a:lt2>
      <a:accent1>
        <a:srgbClr val="3B5463"/>
      </a:accent1>
      <a:accent2>
        <a:srgbClr val="B3E8CA"/>
      </a:accent2>
      <a:accent3>
        <a:srgbClr val="85909A"/>
      </a:accent3>
      <a:accent4>
        <a:srgbClr val="ED5E66"/>
      </a:accent4>
      <a:accent5>
        <a:srgbClr val="91DDFF"/>
      </a:accent5>
      <a:accent6>
        <a:srgbClr val="E0C86B"/>
      </a:accent6>
      <a:hlink>
        <a:srgbClr val="3E72A6"/>
      </a:hlink>
      <a:folHlink>
        <a:srgbClr val="000000"/>
      </a:folHlink>
    </a:clrScheme>
    <a:fontScheme name="FM">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extLst>
    <a:ext uri="{05A4C25C-085E-4340-85A3-A5531E510DB2}">
      <thm15:themeFamily xmlns:thm15="http://schemas.microsoft.com/office/thememl/2012/main" name="Blank.potx" id="{8DED69EA-7C9F-47D9-9D24-99A72473326F}" vid="{FA7C2942-18BB-47DA-ACF8-E2D8A5CDBD60}"/>
    </a:ext>
  </a:extLst>
</a:theme>
</file>

<file path=ppt/theme/theme2.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ppt/theme/theme3.xml><?xml version="1.0" encoding="utf-8"?>
<a:theme xmlns:a="http://schemas.openxmlformats.org/drawingml/2006/main" name="Office Theme">
  <a:themeElements>
    <a:clrScheme name="FM">
      <a:dk1>
        <a:srgbClr val="000000"/>
      </a:dk1>
      <a:lt1>
        <a:srgbClr val="FFFFFF"/>
      </a:lt1>
      <a:dk2>
        <a:srgbClr val="031D5C"/>
      </a:dk2>
      <a:lt2>
        <a:srgbClr val="F6F6F6"/>
      </a:lt2>
      <a:accent1>
        <a:srgbClr val="3B5463"/>
      </a:accent1>
      <a:accent2>
        <a:srgbClr val="00B08C"/>
      </a:accent2>
      <a:accent3>
        <a:srgbClr val="85909A"/>
      </a:accent3>
      <a:accent4>
        <a:srgbClr val="ED5E66"/>
      </a:accent4>
      <a:accent5>
        <a:srgbClr val="64AACC"/>
      </a:accent5>
      <a:accent6>
        <a:srgbClr val="82244D"/>
      </a:accent6>
      <a:hlink>
        <a:srgbClr val="A4A4A4"/>
      </a:hlink>
      <a:folHlink>
        <a:srgbClr val="000000"/>
      </a:folHlink>
    </a:clrScheme>
    <a:fontScheme name="F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æs">
      <a:srgbClr val="00856A"/>
    </a:custClr>
    <a:custClr name="Grøn">
      <a:srgbClr val="00B08C"/>
    </a:custClr>
    <a:custClr name="Lys grøn">
      <a:srgbClr val="B3E8CA"/>
    </a:custClr>
    <a:custClr name="Blå">
      <a:srgbClr val="4E88D3"/>
    </a:custClr>
    <a:custClr name="Lys blå">
      <a:srgbClr val="81B6ED"/>
    </a:custClr>
    <a:custClr name="Himmelblå">
      <a:srgbClr val="3DAFD8"/>
    </a:custClr>
    <a:custClr name="Lys himmelblå">
      <a:srgbClr val="91DDFF"/>
    </a:custClr>
    <a:custClr name="Color has no name">
      <a:srgbClr val="FFFFFF"/>
    </a:custClr>
    <a:custClr name="Color has no name">
      <a:srgbClr val="FFFFFF"/>
    </a:custClr>
    <a:custClr name="Color has no name">
      <a:srgbClr val="FFFFFF"/>
    </a:custClr>
    <a:custClr name="Trafikrød">
      <a:srgbClr val="C00000"/>
    </a:custClr>
    <a:custClr name="Laks">
      <a:srgbClr val="ED5E66"/>
    </a:custClr>
    <a:custClr name="Rosa">
      <a:srgbClr val="FFC8C8"/>
    </a:custClr>
    <a:custClr name="Lilla">
      <a:srgbClr val="B43877"/>
    </a:custClr>
    <a:custClr name="Lys lilla">
      <a:srgbClr val="DC8AB9"/>
    </a:custClr>
    <a:custClr name="Lys lavendel">
      <a:srgbClr val="C2C0F1"/>
    </a:custClr>
    <a:custClr name="Color has no name">
      <a:srgbClr val="FFFFFF"/>
    </a:custClr>
    <a:custClr name="Color has no name">
      <a:srgbClr val="FFFFFF"/>
    </a:custClr>
    <a:custClr name="Color has no name">
      <a:srgbClr val="FFFFFF"/>
    </a:custClr>
    <a:custClr name="Color has no name">
      <a:srgbClr val="FFFFFF"/>
    </a:custClr>
    <a:custClr name="Sennap">
      <a:srgbClr val="B09400"/>
    </a:custClr>
    <a:custClr name="Lys sennap">
      <a:srgbClr val="E0C86B"/>
    </a:custClr>
    <a:custClr name="Solgul">
      <a:srgbClr val="FAE549"/>
    </a:custClr>
    <a:custClr name="Lys solgul">
      <a:srgbClr val="FFF5C1"/>
    </a:custClr>
    <a:custClr name="Latte">
      <a:srgbClr val="D5C7BA"/>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Gråblå 1">
      <a:srgbClr val="3B5463"/>
    </a:custClr>
    <a:custClr name="Mørkegrå">
      <a:srgbClr val="676769"/>
    </a:custClr>
    <a:custClr name="Gråblå 2">
      <a:srgbClr val="57707F"/>
    </a:custClr>
    <a:custClr name="Mørk sky">
      <a:srgbClr val="85909A"/>
    </a:custClr>
    <a:custClr name="Gråblå 3">
      <a:srgbClr val="B8CBD6"/>
    </a:custClr>
    <a:custClr name="Grå">
      <a:srgbClr val="DBD9D6"/>
    </a:custClr>
    <a:custClr name="Gråblå 4">
      <a:srgbClr val="EAEFF2"/>
    </a:custClr>
    <a:custClr name="Lys grå">
      <a:srgbClr val="F6F6F6"/>
    </a:custClr>
    <a:custClr name="Color has no name">
      <a:srgbClr val="FFFFFF"/>
    </a:custClr>
    <a:custClr name="Color has no name">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0,"isValidatorEnabled":false,"isLocked":false,"elementsMetadata":[],"slideId":"637495927840376964","enableDocumentContentUpdater":true,"version":"1.12"}]]></TemplafySlideTemplateConfiguration>
</file>

<file path=customXml/item10.xml><?xml version="1.0" encoding="utf-8"?>
<TemplafySlideFormConfiguration><![CDATA[{"formFields":[],"formDataEntries":[]}]]></TemplafySlideFormConfiguration>
</file>

<file path=customXml/item11.xml><?xml version="1.0" encoding="utf-8"?>
<p:properties xmlns:p="http://schemas.microsoft.com/office/2006/metadata/properties" xmlns:xsi="http://www.w3.org/2001/XMLSchema-instance" xmlns:pc="http://schemas.microsoft.com/office/infopath/2007/PartnerControls">
  <documentManagement>
    <lcf76f155ced4ddcb4097134ff3c332f xmlns="f4419a3d-8a0a-449d-b3e4-a6c2496322d3">
      <Terms xmlns="http://schemas.microsoft.com/office/infopath/2007/PartnerControls"/>
    </lcf76f155ced4ddcb4097134ff3c332f>
    <TaxCatchAll xmlns="63a164fc-4b41-46d0-88ed-46d68bf95d24" xsi:nil="true"/>
  </documentManagement>
</p:properties>
</file>

<file path=customXml/item12.xml><?xml version="1.0" encoding="utf-8"?>
<TemplafySlideFormConfiguration><![CDATA[{"formFields":[],"formDataEntries":[]}]]></TemplafySlideFormConfiguration>
</file>

<file path=customXml/item13.xml><?xml version="1.0" encoding="utf-8"?>
<TemplafySlideTemplateConfiguration><![CDATA[{"slideVersion":0,"isValidatorEnabled":false,"isLocked":false,"elementsMetadata":[],"slideId":"637438051030496761","enableDocumentContentUpdater":true,"version":"1.14"}]]></TemplafySlideTemplateConfiguration>
</file>

<file path=customXml/item14.xml><?xml version="1.0" encoding="utf-8"?>
<TemplafySlideTemplateConfiguration><![CDATA[{"slideVersion":0,"isValidatorEnabled":false,"isLocked":false,"elementsMetadata":[],"slideId":"637438051030184282","enableDocumentContentUpdater":true,"version":"1.14"}]]></TemplafySlideTemplateConfiguration>
</file>

<file path=customXml/item15.xml><?xml version="1.0" encoding="utf-8"?>
<TemplafySlideTemplateConfiguration><![CDATA[{"slideVersion":0,"isValidatorEnabled":false,"isLocked":false,"elementsMetadata":[],"slideId":"637438051030340499","enableDocumentContentUpdater":true,"version":"1.14"}]]></TemplafySlideTemplateConfiguration>
</file>

<file path=customXml/item16.xml><?xml version="1.0" encoding="utf-8"?>
<TemplafySlideTemplateConfiguration><![CDATA[{"slideVersion":0,"isValidatorEnabled":false,"isLocked":false,"elementsMetadata":[],"slideId":"637438051029871702","enableDocumentContentUpdater":true,"version":"1.14"}]]></TemplafySlideTemplateConfiguration>
</file>

<file path=customXml/item17.xml><?xml version="1.0" encoding="utf-8"?>
<TemplafySlideTemplateConfiguration><![CDATA[{"slideVersion":0,"isValidatorEnabled":false,"isLocked":false,"elementsMetadata":[],"slideId":"637495927840376964","enableDocumentContentUpdater":true,"version":"1.12"}]]></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0,"isValidatorEnabled":false,"isLocked":false,"elementsMetadata":[],"slideId":"637495927840376964","enableDocumentContentUpdater":true,"version":"1.12"}]]></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slideVersion":0,"isValidatorEnabled":false,"isLocked":false,"elementsMetadata":[],"slideId":"637438051029871703","enableDocumentContentUpdater":true,"version":"1.14"}]]></TemplafySlideTemplate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ct:contentTypeSchema xmlns:ct="http://schemas.microsoft.com/office/2006/metadata/contentType" xmlns:ma="http://schemas.microsoft.com/office/2006/metadata/properties/metaAttributes" ct:_="" ma:_="" ma:contentTypeName="Dokument" ma:contentTypeID="0x010100B6AEA7BE5E0F2C438FD69A7C659DD0D9" ma:contentTypeVersion="15" ma:contentTypeDescription="Opret et nyt dokument." ma:contentTypeScope="" ma:versionID="9ee05a3ef4973f50fda65bfb5d9404de">
  <xsd:schema xmlns:xsd="http://www.w3.org/2001/XMLSchema" xmlns:xs="http://www.w3.org/2001/XMLSchema" xmlns:p="http://schemas.microsoft.com/office/2006/metadata/properties" xmlns:ns2="f4419a3d-8a0a-449d-b3e4-a6c2496322d3" xmlns:ns3="63a164fc-4b41-46d0-88ed-46d68bf95d24" targetNamespace="http://schemas.microsoft.com/office/2006/metadata/properties" ma:root="true" ma:fieldsID="e4e20d604ee2750b3cc1bffaeb3c72f2" ns2:_="" ns3:_="">
    <xsd:import namespace="f4419a3d-8a0a-449d-b3e4-a6c2496322d3"/>
    <xsd:import namespace="63a164fc-4b41-46d0-88ed-46d68bf95d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19a3d-8a0a-449d-b3e4-a6c249632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77cd6466-0c3f-4dec-b109-a6ea28fc2e6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a164fc-4b41-46d0-88ed-46d68bf95d24"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47b080bc-a602-4af9-9be6-25494fdc455d}" ma:internalName="TaxCatchAll" ma:showField="CatchAllData" ma:web="63a164fc-4b41-46d0-88ed-46d68bf95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6.xml><?xml version="1.0" encoding="utf-8"?>
<TemplafySlideTemplateConfiguration><![CDATA[{"slideVersion":0,"isValidatorEnabled":false,"isLocked":false,"elementsMetadata":[],"slideId":"637438051030184283","enableDocumentContentUpdater":true,"version":"1.14"}]]></TemplafySlideTemplateConfiguration>
</file>

<file path=customXml/item27.xml><?xml version="1.0" encoding="utf-8"?>
<?mso-contentType ?>
<FormTemplates xmlns="http://schemas.microsoft.com/sharepoint/v3/contenttype/forms">
  <Display>DocumentLibraryForm</Display>
  <Edit>DocumentLibraryForm</Edit>
  <New>DocumentLibraryForm</New>
</FormTemplates>
</file>

<file path=customXml/item28.xml><?xml version="1.0" encoding="utf-8"?>
<TemplafySlideTemplateConfiguration><![CDATA[{"slideVersion":0,"isValidatorEnabled":false,"isLocked":false,"elementsMetadata":[],"slideId":"637438051030027915","enableDocumentContentUpdater":true,"version":"1.14"}]]></TemplafySlideTemplateConfiguration>
</file>

<file path=customXml/item29.xml><?xml version="1.0" encoding="utf-8"?>
<TemplafySlideTemplateConfiguration><![CDATA[{"slideVersion":0,"isValidatorEnabled":false,"isLocked":false,"elementsMetadata":[],"slideId":"637497795439894650","enableDocumentContentUpdater":true,"version":"1.12"}]]></TemplafySlideTemplateConfiguration>
</file>

<file path=customXml/item3.xml><?xml version="1.0" encoding="utf-8"?>
<TemplafySlideFormConfiguration><![CDATA[{"formFields":[],"formDataEntries":[]}]]></TemplafySlideFormConfiguration>
</file>

<file path=customXml/item30.xml><?xml version="1.0" encoding="utf-8"?>
<TemplafySlideTemplateConfiguration><![CDATA[{"slideVersion":0,"isValidatorEnabled":false,"isLocked":false,"elementsMetadata":[],"slideId":"637438051030027916","enableDocumentContentUpdater":true,"version":"1.14"}]]></TemplafySlideTemplateConfiguration>
</file>

<file path=customXml/item31.xml><?xml version="1.0" encoding="utf-8"?>
<TemplafySlideTemplateConfiguration><![CDATA[{"slideVersion":0,"isValidatorEnabled":false,"isLocked":false,"elementsMetadata":[],"slideId":"637495927840376964","enableDocumentContentUpdater":true,"version":"1.12"}]]></TemplafySlideTemplateConfiguration>
</file>

<file path=customXml/item32.xml><?xml version="1.0" encoding="utf-8"?>
<TemplafySlideTemplateConfiguration><![CDATA[{"slideVersion":0,"isValidatorEnabled":false,"isLocked":false,"elementsMetadata":[],"slideId":"637495927840376964","enableDocumentContentUpdater":true,"version":"1.12"}]]></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0,"isValidatorEnabled":false,"isLocked":false,"elementsMetadata":[],"slideId":"637495927840220747","enableDocumentContentUpdater":true,"version":"1.12"}]]></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TemplateConfiguration><![CDATA[{"elementsMetadata":[],"transformationConfigurations":[{"colorTheme":"{{UserProfile.Office.ColorTheme}}","disableUpdates":false,"type":"colorTheme"},{"language":"{{DocumentLanguage}}","disableUpdates":false,"type":"proofingLanguage"}],"templateName":"Generel præsentation","templateDescription":"Brug denne for at få din organisations logo og farver i din præsentation","enableDocumentContentUpdater":true,"version":"1.12"}]]></TemplafyTemplateConfiguration>
</file>

<file path=customXml/item38.xml><?xml version="1.0" encoding="utf-8"?>
<TemplafySlideTemplateConfiguration><![CDATA[{"slideVersion":0,"isValidatorEnabled":false,"isLocked":false,"elementsMetadata":[],"slideId":"637934740687434259","enableDocumentContentUpdater":true,"version":"1.12"}]]></TemplafySlideTemplateConfiguration>
</file>

<file path=customXml/item39.xml><?xml version="1.0" encoding="utf-8"?>
<TemplafySlideFormConfiguration><![CDATA[{"formFields":[],"formDataEntries":[]}]]></TemplafySlideFormConfiguration>
</file>

<file path=customXml/item4.xml><?xml version="1.0" encoding="utf-8"?>
<TemplafySlideTemplateConfiguration><![CDATA[{"slideVersion":0,"isValidatorEnabled":false,"isLocked":false,"elementsMetadata":[],"slideId":"637934740687903081","enableDocumentContentUpdater":true,"version":"1.12"}]]></TemplafySlideTemplateConfiguration>
</file>

<file path=customXml/item40.xml><?xml version="1.0" encoding="utf-8"?>
<TemplafySlideTemplateConfiguration><![CDATA[{"slideVersion":0,"isValidatorEnabled":false,"isLocked":false,"elementsMetadata":[],"slideId":"637438051030184281","enableDocumentContentUpdater":true,"version":"1.14"}]]></TemplafySlideTemplateConfiguration>
</file>

<file path=customXml/item41.xml><?xml version="1.0" encoding="utf-8"?>
<TemplafySlideFormConfiguration><![CDATA[{"formFields":[],"formDataEntries":[]}]]></TemplafySlideFormConfiguration>
</file>

<file path=customXml/item42.xml><?xml version="1.0" encoding="utf-8"?>
<TemplafySlideFormConfiguration><![CDATA[{"formFields":[],"formDataEntries":[]}]]></TemplafySlideFormConfiguration>
</file>

<file path=customXml/item43.xml><?xml version="1.0" encoding="utf-8"?>
<TemplafySlideFormConfiguration><![CDATA[{"formFields":[],"formDataEntries":[]}]]></TemplafySlideFormConfiguration>
</file>

<file path=customXml/item44.xml><?xml version="1.0" encoding="utf-8"?>
<TemplafySlideFormConfiguration><![CDATA[{"formFields":[],"formDataEntries":[]}]]></TemplafySlideFormConfiguration>
</file>

<file path=customXml/item45.xml><?xml version="1.0" encoding="utf-8"?>
<TemplafySlideTemplateConfiguration><![CDATA[{"slideVersion":0,"isValidatorEnabled":false,"isLocked":false,"elementsMetadata":[],"slideId":"637495927840376965","enableDocumentContentUpdater":true,"version":"1.12"}]]></TemplafySlideTemplateConfiguration>
</file>

<file path=customXml/item46.xml><?xml version="1.0" encoding="utf-8"?>
<TemplafySlideFormConfiguration><![CDATA[{"formFields":[],"formDataEntries":[]}]]></TemplafySlideFormConfiguration>
</file>

<file path=customXml/item47.xml><?xml version="1.0" encoding="utf-8"?>
<TemplafyFormConfiguration><![CDATA[{"formFields":[],"formDataEntries":[]}]]></TemplafyFormConfiguration>
</file>

<file path=customXml/item48.xml><?xml version="1.0" encoding="utf-8"?>
<TemplafySlideFormConfiguration><![CDATA[{"formFields":[],"formDataEntries":[]}]]></TemplafySlideFormConfiguration>
</file>

<file path=customXml/item49.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50.xml><?xml version="1.0" encoding="utf-8"?>
<TemplafySlideTemplateConfiguration><![CDATA[{"slideVersion":0,"isValidatorEnabled":false,"isLocked":false,"elementsMetadata":[],"slideId":"637438051030184280","enableDocumentContentUpdater":true,"version":"1.14"}]]></TemplafySlideTemplateConfiguration>
</file>

<file path=customXml/item51.xml><?xml version="1.0" encoding="utf-8"?>
<TemplafySlideFormConfiguration><![CDATA[{"formFields":[],"formDataEntries":[]}]]></TemplafySlideFormConfiguration>
</file>

<file path=customXml/item52.xml><?xml version="1.0" encoding="utf-8"?>
<TemplafySlideTemplateConfiguration><![CDATA[{"slideVersion":0,"isValidatorEnabled":false,"isLocked":false,"elementsMetadata":[],"slideId":"637438051029715440","enableDocumentContentUpdater":true,"version":"1.14"}]]></TemplafySlideTemplateConfiguration>
</file>

<file path=customXml/item53.xml><?xml version="1.0" encoding="utf-8"?>
<TemplafySlideTemplateConfiguration><![CDATA[{"slideVersion":0,"isValidatorEnabled":false,"isLocked":false,"elementsMetadata":[],"slideId":"637497795436925159","enableDocumentContentUpdater":true,"version":"1.12"}]]></TemplafySlideTemplateConfiguration>
</file>

<file path=customXml/item6.xml><?xml version="1.0" encoding="utf-8"?>
<TemplafySlideTemplateConfiguration><![CDATA[{"slideVersion":0,"isValidatorEnabled":false,"isLocked":false,"elementsMetadata":[],"slideId":"637438051030340500","enableDocumentContentUpdater":true,"version":"1.14"}]]></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7438051029871701","enableDocumentContentUpdater":true,"version":"1.14"}]]></TemplafySlideTemplateConfiguration>
</file>

<file path=customXml/itemProps1.xml><?xml version="1.0" encoding="utf-8"?>
<ds:datastoreItem xmlns:ds="http://schemas.openxmlformats.org/officeDocument/2006/customXml" ds:itemID="{712686C5-5FA0-4C86-8354-701DA4BCD16A}">
  <ds:schemaRefs/>
</ds:datastoreItem>
</file>

<file path=customXml/itemProps10.xml><?xml version="1.0" encoding="utf-8"?>
<ds:datastoreItem xmlns:ds="http://schemas.openxmlformats.org/officeDocument/2006/customXml" ds:itemID="{90F90671-016C-4B87-8E5A-F58015CC3600}">
  <ds:schemaRefs/>
</ds:datastoreItem>
</file>

<file path=customXml/itemProps11.xml><?xml version="1.0" encoding="utf-8"?>
<ds:datastoreItem xmlns:ds="http://schemas.openxmlformats.org/officeDocument/2006/customXml" ds:itemID="{D71D2D1C-D46C-4075-B720-FC792A8F63B0}">
  <ds:schemaRefs>
    <ds:schemaRef ds:uri="http://schemas.microsoft.com/office/2006/metadata/properties"/>
    <ds:schemaRef ds:uri="63a164fc-4b41-46d0-88ed-46d68bf95d24"/>
    <ds:schemaRef ds:uri="http://purl.org/dc/elements/1.1/"/>
    <ds:schemaRef ds:uri="http://schemas.microsoft.com/office/2006/documentManagement/types"/>
    <ds:schemaRef ds:uri="f4419a3d-8a0a-449d-b3e4-a6c2496322d3"/>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s>
</ds:datastoreItem>
</file>

<file path=customXml/itemProps12.xml><?xml version="1.0" encoding="utf-8"?>
<ds:datastoreItem xmlns:ds="http://schemas.openxmlformats.org/officeDocument/2006/customXml" ds:itemID="{4E762DAA-68BE-44CD-BFAA-3E5A121D09BE}">
  <ds:schemaRefs/>
</ds:datastoreItem>
</file>

<file path=customXml/itemProps13.xml><?xml version="1.0" encoding="utf-8"?>
<ds:datastoreItem xmlns:ds="http://schemas.openxmlformats.org/officeDocument/2006/customXml" ds:itemID="{5108CB81-23A4-4AD1-99B1-CC9A89EC4880}">
  <ds:schemaRefs/>
</ds:datastoreItem>
</file>

<file path=customXml/itemProps14.xml><?xml version="1.0" encoding="utf-8"?>
<ds:datastoreItem xmlns:ds="http://schemas.openxmlformats.org/officeDocument/2006/customXml" ds:itemID="{37AB37FA-58F5-4980-A43D-8B0711217EE2}">
  <ds:schemaRefs/>
</ds:datastoreItem>
</file>

<file path=customXml/itemProps15.xml><?xml version="1.0" encoding="utf-8"?>
<ds:datastoreItem xmlns:ds="http://schemas.openxmlformats.org/officeDocument/2006/customXml" ds:itemID="{ADC02916-9546-4D65-B999-02E55B153D2D}">
  <ds:schemaRefs/>
</ds:datastoreItem>
</file>

<file path=customXml/itemProps16.xml><?xml version="1.0" encoding="utf-8"?>
<ds:datastoreItem xmlns:ds="http://schemas.openxmlformats.org/officeDocument/2006/customXml" ds:itemID="{31165230-FBFB-41E1-A1D5-B4392E70D2EA}">
  <ds:schemaRefs/>
</ds:datastoreItem>
</file>

<file path=customXml/itemProps17.xml><?xml version="1.0" encoding="utf-8"?>
<ds:datastoreItem xmlns:ds="http://schemas.openxmlformats.org/officeDocument/2006/customXml" ds:itemID="{3CBC6B23-29C1-4412-AFD7-99900673E875}">
  <ds:schemaRefs/>
</ds:datastoreItem>
</file>

<file path=customXml/itemProps18.xml><?xml version="1.0" encoding="utf-8"?>
<ds:datastoreItem xmlns:ds="http://schemas.openxmlformats.org/officeDocument/2006/customXml" ds:itemID="{DEE69849-A78E-4842-AE06-A55464E7FC77}">
  <ds:schemaRefs/>
</ds:datastoreItem>
</file>

<file path=customXml/itemProps19.xml><?xml version="1.0" encoding="utf-8"?>
<ds:datastoreItem xmlns:ds="http://schemas.openxmlformats.org/officeDocument/2006/customXml" ds:itemID="{C2955F93-33E5-4F8B-99B1-EF33470CEAE9}">
  <ds:schemaRefs/>
</ds:datastoreItem>
</file>

<file path=customXml/itemProps2.xml><?xml version="1.0" encoding="utf-8"?>
<ds:datastoreItem xmlns:ds="http://schemas.openxmlformats.org/officeDocument/2006/customXml" ds:itemID="{DA3B533F-9A18-4753-959D-0E5FC75F3A20}">
  <ds:schemaRefs/>
</ds:datastoreItem>
</file>

<file path=customXml/itemProps20.xml><?xml version="1.0" encoding="utf-8"?>
<ds:datastoreItem xmlns:ds="http://schemas.openxmlformats.org/officeDocument/2006/customXml" ds:itemID="{682D3B19-B284-42AB-9152-565EAB830932}">
  <ds:schemaRefs/>
</ds:datastoreItem>
</file>

<file path=customXml/itemProps21.xml><?xml version="1.0" encoding="utf-8"?>
<ds:datastoreItem xmlns:ds="http://schemas.openxmlformats.org/officeDocument/2006/customXml" ds:itemID="{24043315-D45E-43B6-B587-ECC7CBFC3958}">
  <ds:schemaRefs/>
</ds:datastoreItem>
</file>

<file path=customXml/itemProps22.xml><?xml version="1.0" encoding="utf-8"?>
<ds:datastoreItem xmlns:ds="http://schemas.openxmlformats.org/officeDocument/2006/customXml" ds:itemID="{F83B06AB-6B37-4081-8790-CF038423F3D8}">
  <ds:schemaRefs/>
</ds:datastoreItem>
</file>

<file path=customXml/itemProps23.xml><?xml version="1.0" encoding="utf-8"?>
<ds:datastoreItem xmlns:ds="http://schemas.openxmlformats.org/officeDocument/2006/customXml" ds:itemID="{F7BCD8C6-13D6-4532-82D5-824070DEE7B8}">
  <ds:schemaRefs/>
</ds:datastoreItem>
</file>

<file path=customXml/itemProps24.xml><?xml version="1.0" encoding="utf-8"?>
<ds:datastoreItem xmlns:ds="http://schemas.openxmlformats.org/officeDocument/2006/customXml" ds:itemID="{84611C9C-7CBC-4A3A-BA5F-4116373A54AF}">
  <ds:schemaRefs/>
</ds:datastoreItem>
</file>

<file path=customXml/itemProps25.xml><?xml version="1.0" encoding="utf-8"?>
<ds:datastoreItem xmlns:ds="http://schemas.openxmlformats.org/officeDocument/2006/customXml" ds:itemID="{891B2F1C-0C19-41C6-BAF5-BC92024C47F3}">
  <ds:schemaRefs>
    <ds:schemaRef ds:uri="63a164fc-4b41-46d0-88ed-46d68bf95d24"/>
    <ds:schemaRef ds:uri="f4419a3d-8a0a-449d-b3e4-a6c2496322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6.xml><?xml version="1.0" encoding="utf-8"?>
<ds:datastoreItem xmlns:ds="http://schemas.openxmlformats.org/officeDocument/2006/customXml" ds:itemID="{F6172B70-2C5B-4FB9-BBA3-F7DD6AF5AF7B}">
  <ds:schemaRefs/>
</ds:datastoreItem>
</file>

<file path=customXml/itemProps27.xml><?xml version="1.0" encoding="utf-8"?>
<ds:datastoreItem xmlns:ds="http://schemas.openxmlformats.org/officeDocument/2006/customXml" ds:itemID="{DA2D6710-2057-473B-9A3D-CB26B114FA44}">
  <ds:schemaRefs>
    <ds:schemaRef ds:uri="http://schemas.microsoft.com/sharepoint/v3/contenttype/forms"/>
  </ds:schemaRefs>
</ds:datastoreItem>
</file>

<file path=customXml/itemProps28.xml><?xml version="1.0" encoding="utf-8"?>
<ds:datastoreItem xmlns:ds="http://schemas.openxmlformats.org/officeDocument/2006/customXml" ds:itemID="{C74AA735-B870-42FE-8C9D-6FF1F5098990}">
  <ds:schemaRefs/>
</ds:datastoreItem>
</file>

<file path=customXml/itemProps29.xml><?xml version="1.0" encoding="utf-8"?>
<ds:datastoreItem xmlns:ds="http://schemas.openxmlformats.org/officeDocument/2006/customXml" ds:itemID="{923C7D9D-AC9D-4DDC-BD20-AF2FE755A674}">
  <ds:schemaRefs/>
</ds:datastoreItem>
</file>

<file path=customXml/itemProps3.xml><?xml version="1.0" encoding="utf-8"?>
<ds:datastoreItem xmlns:ds="http://schemas.openxmlformats.org/officeDocument/2006/customXml" ds:itemID="{4F4D3D18-4949-4EFE-98B7-69F9A93BDB16}">
  <ds:schemaRefs/>
</ds:datastoreItem>
</file>

<file path=customXml/itemProps30.xml><?xml version="1.0" encoding="utf-8"?>
<ds:datastoreItem xmlns:ds="http://schemas.openxmlformats.org/officeDocument/2006/customXml" ds:itemID="{761A0A0F-3255-4DC8-AC99-DED9F583F6E6}">
  <ds:schemaRefs/>
</ds:datastoreItem>
</file>

<file path=customXml/itemProps31.xml><?xml version="1.0" encoding="utf-8"?>
<ds:datastoreItem xmlns:ds="http://schemas.openxmlformats.org/officeDocument/2006/customXml" ds:itemID="{53D3B3D7-C2B5-438D-8BB6-8D68B01089DE}">
  <ds:schemaRefs/>
</ds:datastoreItem>
</file>

<file path=customXml/itemProps32.xml><?xml version="1.0" encoding="utf-8"?>
<ds:datastoreItem xmlns:ds="http://schemas.openxmlformats.org/officeDocument/2006/customXml" ds:itemID="{A2599371-C379-420C-853A-4078DBFBA77D}">
  <ds:schemaRefs/>
</ds:datastoreItem>
</file>

<file path=customXml/itemProps33.xml><?xml version="1.0" encoding="utf-8"?>
<ds:datastoreItem xmlns:ds="http://schemas.openxmlformats.org/officeDocument/2006/customXml" ds:itemID="{A4B5F760-528F-4A61-8041-977118B1CC08}">
  <ds:schemaRefs/>
</ds:datastoreItem>
</file>

<file path=customXml/itemProps34.xml><?xml version="1.0" encoding="utf-8"?>
<ds:datastoreItem xmlns:ds="http://schemas.openxmlformats.org/officeDocument/2006/customXml" ds:itemID="{A4151EA0-7D5B-4CE0-8C35-1303CE36D1E9}">
  <ds:schemaRefs/>
</ds:datastoreItem>
</file>

<file path=customXml/itemProps35.xml><?xml version="1.0" encoding="utf-8"?>
<ds:datastoreItem xmlns:ds="http://schemas.openxmlformats.org/officeDocument/2006/customXml" ds:itemID="{B9B68C5E-3019-41E7-85DB-1BD2298AE8BC}">
  <ds:schemaRefs/>
</ds:datastoreItem>
</file>

<file path=customXml/itemProps36.xml><?xml version="1.0" encoding="utf-8"?>
<ds:datastoreItem xmlns:ds="http://schemas.openxmlformats.org/officeDocument/2006/customXml" ds:itemID="{DB1E99D0-B0F1-4DF3-8674-4984CDE6A171}">
  <ds:schemaRefs/>
</ds:datastoreItem>
</file>

<file path=customXml/itemProps37.xml><?xml version="1.0" encoding="utf-8"?>
<ds:datastoreItem xmlns:ds="http://schemas.openxmlformats.org/officeDocument/2006/customXml" ds:itemID="{6E140973-3D96-4A92-8EC7-CC6FA41BAD8C}">
  <ds:schemaRefs/>
</ds:datastoreItem>
</file>

<file path=customXml/itemProps38.xml><?xml version="1.0" encoding="utf-8"?>
<ds:datastoreItem xmlns:ds="http://schemas.openxmlformats.org/officeDocument/2006/customXml" ds:itemID="{0578C42F-8B2B-46CB-A437-EFE611D287BD}">
  <ds:schemaRefs/>
</ds:datastoreItem>
</file>

<file path=customXml/itemProps39.xml><?xml version="1.0" encoding="utf-8"?>
<ds:datastoreItem xmlns:ds="http://schemas.openxmlformats.org/officeDocument/2006/customXml" ds:itemID="{D302D359-F4FF-426C-A7FE-7F053CEED023}">
  <ds:schemaRefs/>
</ds:datastoreItem>
</file>

<file path=customXml/itemProps4.xml><?xml version="1.0" encoding="utf-8"?>
<ds:datastoreItem xmlns:ds="http://schemas.openxmlformats.org/officeDocument/2006/customXml" ds:itemID="{5B565C1D-3E35-4A07-BD4C-A6A69E9A3680}">
  <ds:schemaRefs/>
</ds:datastoreItem>
</file>

<file path=customXml/itemProps40.xml><?xml version="1.0" encoding="utf-8"?>
<ds:datastoreItem xmlns:ds="http://schemas.openxmlformats.org/officeDocument/2006/customXml" ds:itemID="{96C3B170-B654-4F3C-B8A6-D336F9260C01}">
  <ds:schemaRefs/>
</ds:datastoreItem>
</file>

<file path=customXml/itemProps41.xml><?xml version="1.0" encoding="utf-8"?>
<ds:datastoreItem xmlns:ds="http://schemas.openxmlformats.org/officeDocument/2006/customXml" ds:itemID="{4C7EEFFE-AD86-4D58-AB74-31D72EAB6BEE}">
  <ds:schemaRefs/>
</ds:datastoreItem>
</file>

<file path=customXml/itemProps42.xml><?xml version="1.0" encoding="utf-8"?>
<ds:datastoreItem xmlns:ds="http://schemas.openxmlformats.org/officeDocument/2006/customXml" ds:itemID="{6B9ACB3D-3992-4D0C-94B6-AA5EC0DC23CE}">
  <ds:schemaRefs/>
</ds:datastoreItem>
</file>

<file path=customXml/itemProps43.xml><?xml version="1.0" encoding="utf-8"?>
<ds:datastoreItem xmlns:ds="http://schemas.openxmlformats.org/officeDocument/2006/customXml" ds:itemID="{43B774F9-99CA-491F-9287-F255F1CE0A89}">
  <ds:schemaRefs/>
</ds:datastoreItem>
</file>

<file path=customXml/itemProps44.xml><?xml version="1.0" encoding="utf-8"?>
<ds:datastoreItem xmlns:ds="http://schemas.openxmlformats.org/officeDocument/2006/customXml" ds:itemID="{38DECEA0-7EA9-45E0-AD75-DA48026EA336}">
  <ds:schemaRefs/>
</ds:datastoreItem>
</file>

<file path=customXml/itemProps45.xml><?xml version="1.0" encoding="utf-8"?>
<ds:datastoreItem xmlns:ds="http://schemas.openxmlformats.org/officeDocument/2006/customXml" ds:itemID="{C7F4BAF5-ED81-4FC4-8953-4566E4BF27BA}">
  <ds:schemaRefs/>
</ds:datastoreItem>
</file>

<file path=customXml/itemProps46.xml><?xml version="1.0" encoding="utf-8"?>
<ds:datastoreItem xmlns:ds="http://schemas.openxmlformats.org/officeDocument/2006/customXml" ds:itemID="{C3B09D9E-95F8-4462-BE2E-E23217B8E5DF}">
  <ds:schemaRefs/>
</ds:datastoreItem>
</file>

<file path=customXml/itemProps47.xml><?xml version="1.0" encoding="utf-8"?>
<ds:datastoreItem xmlns:ds="http://schemas.openxmlformats.org/officeDocument/2006/customXml" ds:itemID="{0C34115A-0B87-43D4-AC3C-8C1ACA794FAD}">
  <ds:schemaRefs/>
</ds:datastoreItem>
</file>

<file path=customXml/itemProps48.xml><?xml version="1.0" encoding="utf-8"?>
<ds:datastoreItem xmlns:ds="http://schemas.openxmlformats.org/officeDocument/2006/customXml" ds:itemID="{B09730E0-266A-4663-9680-B649D8EB3656}">
  <ds:schemaRefs/>
</ds:datastoreItem>
</file>

<file path=customXml/itemProps49.xml><?xml version="1.0" encoding="utf-8"?>
<ds:datastoreItem xmlns:ds="http://schemas.openxmlformats.org/officeDocument/2006/customXml" ds:itemID="{0C1C16EC-30E9-4B69-B234-F48467A49847}">
  <ds:schemaRefs/>
</ds:datastoreItem>
</file>

<file path=customXml/itemProps5.xml><?xml version="1.0" encoding="utf-8"?>
<ds:datastoreItem xmlns:ds="http://schemas.openxmlformats.org/officeDocument/2006/customXml" ds:itemID="{26B90372-5DAC-458F-BE63-BD0B6101E3B7}">
  <ds:schemaRefs/>
</ds:datastoreItem>
</file>

<file path=customXml/itemProps50.xml><?xml version="1.0" encoding="utf-8"?>
<ds:datastoreItem xmlns:ds="http://schemas.openxmlformats.org/officeDocument/2006/customXml" ds:itemID="{3F91C2A6-5839-4F67-8C46-8BBE541BA0D8}">
  <ds:schemaRefs/>
</ds:datastoreItem>
</file>

<file path=customXml/itemProps51.xml><?xml version="1.0" encoding="utf-8"?>
<ds:datastoreItem xmlns:ds="http://schemas.openxmlformats.org/officeDocument/2006/customXml" ds:itemID="{D884603E-8F24-48C3-A661-1E60746BE9AB}">
  <ds:schemaRefs/>
</ds:datastoreItem>
</file>

<file path=customXml/itemProps52.xml><?xml version="1.0" encoding="utf-8"?>
<ds:datastoreItem xmlns:ds="http://schemas.openxmlformats.org/officeDocument/2006/customXml" ds:itemID="{CEED497B-890D-4822-B6D6-5371DAA332B3}">
  <ds:schemaRefs/>
</ds:datastoreItem>
</file>

<file path=customXml/itemProps53.xml><?xml version="1.0" encoding="utf-8"?>
<ds:datastoreItem xmlns:ds="http://schemas.openxmlformats.org/officeDocument/2006/customXml" ds:itemID="{0D1BDF59-947F-491F-9297-8D9D69BD5D1D}">
  <ds:schemaRefs/>
</ds:datastoreItem>
</file>

<file path=customXml/itemProps6.xml><?xml version="1.0" encoding="utf-8"?>
<ds:datastoreItem xmlns:ds="http://schemas.openxmlformats.org/officeDocument/2006/customXml" ds:itemID="{D676D2B1-189F-4794-BAFF-02798AF09A77}">
  <ds:schemaRefs/>
</ds:datastoreItem>
</file>

<file path=customXml/itemProps7.xml><?xml version="1.0" encoding="utf-8"?>
<ds:datastoreItem xmlns:ds="http://schemas.openxmlformats.org/officeDocument/2006/customXml" ds:itemID="{724405AF-B6CC-4E15-AEF5-3CA975D8D693}">
  <ds:schemaRefs/>
</ds:datastoreItem>
</file>

<file path=customXml/itemProps8.xml><?xml version="1.0" encoding="utf-8"?>
<ds:datastoreItem xmlns:ds="http://schemas.openxmlformats.org/officeDocument/2006/customXml" ds:itemID="{ECF0F7BD-72EA-48FA-86B4-6AB2E914C00B}">
  <ds:schemaRefs/>
</ds:datastoreItem>
</file>

<file path=customXml/itemProps9.xml><?xml version="1.0" encoding="utf-8"?>
<ds:datastoreItem xmlns:ds="http://schemas.openxmlformats.org/officeDocument/2006/customXml" ds:itemID="{D373AA0F-D4E2-481B-AC62-26AE45B15EE5}">
  <ds:schemaRefs/>
</ds:datastoreItem>
</file>

<file path=docProps/app.xml><?xml version="1.0" encoding="utf-8"?>
<Properties xmlns="http://schemas.openxmlformats.org/officeDocument/2006/extended-properties" xmlns:vt="http://schemas.openxmlformats.org/officeDocument/2006/docPropsVTypes">
  <Template>blank</Template>
  <TotalTime>663</TotalTime>
  <Words>4492</Words>
  <Application>Microsoft Office PowerPoint</Application>
  <PresentationFormat>Widescreen</PresentationFormat>
  <Paragraphs>1092</Paragraphs>
  <Slides>37</Slides>
  <Notes>24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37</vt:i4>
      </vt:variant>
    </vt:vector>
  </HeadingPairs>
  <TitlesOfParts>
    <vt:vector size="44" baseType="lpstr">
      <vt:lpstr>Arial</vt:lpstr>
      <vt:lpstr>Cambria</vt:lpstr>
      <vt:lpstr>Cambria Math</vt:lpstr>
      <vt:lpstr>Symbol</vt:lpstr>
      <vt:lpstr>Times New Roman</vt:lpstr>
      <vt:lpstr>Wingdings</vt:lpstr>
      <vt:lpstr>Blank</vt:lpstr>
      <vt:lpstr>Eftersyn af ministeriernes regneprincipper på personskatteområdet</vt:lpstr>
      <vt:lpstr>Agenda</vt:lpstr>
      <vt:lpstr>Baggrund om eftersyn</vt:lpstr>
      <vt:lpstr>Samlede arbejdsudbudsvirkninger af skattenedsættelser</vt:lpstr>
      <vt:lpstr>PowerPoint-præsentation</vt:lpstr>
      <vt:lpstr>Eftersyn af regneprincipper på den intensive margin</vt:lpstr>
      <vt:lpstr>Substitutionselasticiteten fastsættes til 0,1 </vt:lpstr>
      <vt:lpstr>Indkomstfølsomheden fastsættes til -0,05 </vt:lpstr>
      <vt:lpstr>Betydning af opdatering på den intensive margin</vt:lpstr>
      <vt:lpstr>PowerPoint-præsentation</vt:lpstr>
      <vt:lpstr>Eftersyn af regneprincipper på den ekstensive margin</vt:lpstr>
      <vt:lpstr>Litteraturgennemgang på den ekstensive margin</vt:lpstr>
      <vt:lpstr>Adfærdsparameteren på ekstensiv margin sættes til 0,15</vt:lpstr>
      <vt:lpstr>Betydning af opdatering på den ekstensive margin</vt:lpstr>
      <vt:lpstr>PowerPoint-præsentation</vt:lpstr>
      <vt:lpstr>Samlede arbejdsudbudsvirkninger</vt:lpstr>
      <vt:lpstr>PowerPoint-præsentation</vt:lpstr>
      <vt:lpstr>Samlede virkninger på de offentlige finanser</vt:lpstr>
      <vt:lpstr>Samlede virkninger på de offentlige finanser</vt:lpstr>
      <vt:lpstr>Dynamiske provenuvirkninger af udvalgte skattenedsættelser</vt:lpstr>
      <vt:lpstr>Selvfinansieringsgrader</vt:lpstr>
      <vt:lpstr>PowerPoint-præsentation</vt:lpstr>
      <vt:lpstr>Arbejdsudbud</vt:lpstr>
      <vt:lpstr>Provenuvirkning i 2030</vt:lpstr>
      <vt:lpstr>Varig provenuvirkning</vt:lpstr>
      <vt:lpstr>PowerPoint-præsentation</vt:lpstr>
      <vt:lpstr>PowerPoint-præsentation</vt:lpstr>
      <vt:lpstr>Appendiks: Følsomhedsberegninger for intensiv margin</vt:lpstr>
      <vt:lpstr>Appendiks: Følsomhedsberegninger for ekstensiv margin</vt:lpstr>
      <vt:lpstr>Appendiks: Følsomhedsberegninger for selvfinansieringsgrader</vt:lpstr>
      <vt:lpstr>Appendiks: Centrale adfærdsparametre for ministeriernes konsekvensvurderinger på den intensive margin</vt:lpstr>
      <vt:lpstr>Appendiks: Estimater af substitutionselasticiteten på danske data</vt:lpstr>
      <vt:lpstr>Appendiks: Målgruppen på ekstensiv margin</vt:lpstr>
      <vt:lpstr>Appendiks: Omregnede adfærdsparametre på ekstensiv margin</vt:lpstr>
      <vt:lpstr>Appendiks: ministeriernes egen analyse</vt:lpstr>
      <vt:lpstr>Appendiks: ministeriernes egen analyse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om regneprincipper for skatter  – Eftersyn af ministeriernes regneprincipper</dc:title>
  <dc:creator>Frederik Flyvholm (FREFLY)</dc:creator>
  <cp:lastModifiedBy>Mikkel Nørlem Hermansen</cp:lastModifiedBy>
  <cp:revision>35</cp:revision>
  <cp:lastPrinted>2024-05-28T12:06:51Z</cp:lastPrinted>
  <dcterms:created xsi:type="dcterms:W3CDTF">2023-12-08T08:19:32Z</dcterms:created>
  <dcterms:modified xsi:type="dcterms:W3CDTF">2024-05-28T13:51:50Z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TemplafyTimeStamp">
    <vt:lpwstr>2023-01-05T11:32:46.5487020Z</vt:lpwstr>
  </property>
  <property fmtid="{D5CDD505-2E9C-101B-9397-08002B2CF9AE}" pid="4" name="DocumentInfoFinished">
    <vt:lpwstr>True</vt:lpwstr>
  </property>
  <property fmtid="{D5CDD505-2E9C-101B-9397-08002B2CF9AE}" pid="5" name="TemplafyAreasToUpdate">
    <vt:lpwstr>All</vt:lpwstr>
  </property>
  <property fmtid="{D5CDD505-2E9C-101B-9397-08002B2CF9AE}" pid="6" name="TemplafyNavigationPath">
    <vt:lpwstr>presentations/_generel-praesentation</vt:lpwstr>
  </property>
  <property fmtid="{D5CDD505-2E9C-101B-9397-08002B2CF9AE}" pid="7" name="ContentTypeId">
    <vt:lpwstr>0x010100B6AEA7BE5E0F2C438FD69A7C659DD0D9</vt:lpwstr>
  </property>
  <property fmtid="{D5CDD505-2E9C-101B-9397-08002B2CF9AE}" pid="8" name="MediaServiceImageTags">
    <vt:lpwstr/>
  </property>
</Properties>
</file>